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1085" r:id="rId6"/>
    <p:sldId id="1062" r:id="rId7"/>
  </p:sldIdLst>
  <p:sldSz cx="9144000" cy="5143500" type="screen16x9"/>
  <p:notesSz cx="6797675" cy="9926638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1" userDrawn="1">
          <p15:clr>
            <a:srgbClr val="A4A3A4"/>
          </p15:clr>
        </p15:guide>
        <p15:guide id="2" pos="272" userDrawn="1">
          <p15:clr>
            <a:srgbClr val="A4A3A4"/>
          </p15:clr>
        </p15:guide>
        <p15:guide id="3" pos="4921" userDrawn="1">
          <p15:clr>
            <a:srgbClr val="A4A3A4"/>
          </p15:clr>
        </p15:guide>
        <p15:guide id="4" orient="horz" pos="826" userDrawn="1">
          <p15:clr>
            <a:srgbClr val="A4A3A4"/>
          </p15:clr>
        </p15:guide>
        <p15:guide id="5" orient="horz" pos="917" userDrawn="1">
          <p15:clr>
            <a:srgbClr val="A4A3A4"/>
          </p15:clr>
        </p15:guide>
        <p15:guide id="6" orient="horz" pos="286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a Seidel" initials="LS" lastIdx="1" clrIdx="0">
    <p:extLst>
      <p:ext uri="{19B8F6BF-5375-455C-9EA6-DF929625EA0E}">
        <p15:presenceInfo xmlns:p15="http://schemas.microsoft.com/office/powerpoint/2012/main" userId="S::L.Seidel@drk.de::12a28eb7-bea1-4c8a-b4b0-ac0f5f2f2f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5"/>
    <a:srgbClr val="EBF5FF"/>
    <a:srgbClr val="FAC3AF"/>
    <a:srgbClr val="EB8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5226" autoAdjust="0"/>
  </p:normalViewPr>
  <p:slideViewPr>
    <p:cSldViewPr snapToGrid="0">
      <p:cViewPr varScale="1">
        <p:scale>
          <a:sx n="146" d="100"/>
          <a:sy n="146" d="100"/>
        </p:scale>
        <p:origin x="828" y="108"/>
      </p:cViewPr>
      <p:guideLst>
        <p:guide orient="horz" pos="441"/>
        <p:guide pos="272"/>
        <p:guide pos="4921"/>
        <p:guide orient="horz" pos="826"/>
        <p:guide orient="horz" pos="917"/>
        <p:guide orient="horz" pos="28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a Seidel" userId="12a28eb7-bea1-4c8a-b4b0-ac0f5f2f2f0c" providerId="ADAL" clId="{37FAE4BA-E786-4CF9-80A5-7AFD417F8F80}"/>
    <pc:docChg chg="custSel delSld modSld">
      <pc:chgData name="Lara Seidel" userId="12a28eb7-bea1-4c8a-b4b0-ac0f5f2f2f0c" providerId="ADAL" clId="{37FAE4BA-E786-4CF9-80A5-7AFD417F8F80}" dt="2021-03-18T17:04:55.740" v="40"/>
      <pc:docMkLst>
        <pc:docMk/>
      </pc:docMkLst>
      <pc:sldChg chg="del">
        <pc:chgData name="Lara Seidel" userId="12a28eb7-bea1-4c8a-b4b0-ac0f5f2f2f0c" providerId="ADAL" clId="{37FAE4BA-E786-4CF9-80A5-7AFD417F8F80}" dt="2021-03-18T17:03:55.314" v="0" actId="47"/>
        <pc:sldMkLst>
          <pc:docMk/>
          <pc:sldMk cId="802253821" sldId="256"/>
        </pc:sldMkLst>
      </pc:sldChg>
      <pc:sldChg chg="modSp mod">
        <pc:chgData name="Lara Seidel" userId="12a28eb7-bea1-4c8a-b4b0-ac0f5f2f2f0c" providerId="ADAL" clId="{37FAE4BA-E786-4CF9-80A5-7AFD417F8F80}" dt="2021-03-18T17:04:55.740" v="40"/>
        <pc:sldMkLst>
          <pc:docMk/>
          <pc:sldMk cId="1460918539" sldId="1062"/>
        </pc:sldMkLst>
        <pc:spChg chg="mod">
          <ac:chgData name="Lara Seidel" userId="12a28eb7-bea1-4c8a-b4b0-ac0f5f2f2f0c" providerId="ADAL" clId="{37FAE4BA-E786-4CF9-80A5-7AFD417F8F80}" dt="2021-03-18T17:04:55.740" v="40"/>
          <ac:spMkLst>
            <pc:docMk/>
            <pc:sldMk cId="1460918539" sldId="1062"/>
            <ac:spMk id="4" creationId="{9EA3BD5F-7F70-41DA-A92F-E3E69B0794D0}"/>
          </ac:spMkLst>
        </pc:spChg>
        <pc:spChg chg="mod">
          <ac:chgData name="Lara Seidel" userId="12a28eb7-bea1-4c8a-b4b0-ac0f5f2f2f0c" providerId="ADAL" clId="{37FAE4BA-E786-4CF9-80A5-7AFD417F8F80}" dt="2021-03-18T17:04:30.454" v="19" actId="207"/>
          <ac:spMkLst>
            <pc:docMk/>
            <pc:sldMk cId="1460918539" sldId="1062"/>
            <ac:spMk id="47" creationId="{A62A09DB-F2F6-4315-BE42-718A81B451FC}"/>
          </ac:spMkLst>
        </pc:spChg>
      </pc:sldChg>
      <pc:sldChg chg="del">
        <pc:chgData name="Lara Seidel" userId="12a28eb7-bea1-4c8a-b4b0-ac0f5f2f2f0c" providerId="ADAL" clId="{37FAE4BA-E786-4CF9-80A5-7AFD417F8F80}" dt="2021-03-18T17:04:04.737" v="2" actId="47"/>
        <pc:sldMkLst>
          <pc:docMk/>
          <pc:sldMk cId="4011835574" sldId="1063"/>
        </pc:sldMkLst>
      </pc:sldChg>
      <pc:sldChg chg="del">
        <pc:chgData name="Lara Seidel" userId="12a28eb7-bea1-4c8a-b4b0-ac0f5f2f2f0c" providerId="ADAL" clId="{37FAE4BA-E786-4CF9-80A5-7AFD417F8F80}" dt="2021-03-18T17:04:05.801" v="3" actId="47"/>
        <pc:sldMkLst>
          <pc:docMk/>
          <pc:sldMk cId="3233478343" sldId="1082"/>
        </pc:sldMkLst>
      </pc:sldChg>
      <pc:sldChg chg="del">
        <pc:chgData name="Lara Seidel" userId="12a28eb7-bea1-4c8a-b4b0-ac0f5f2f2f0c" providerId="ADAL" clId="{37FAE4BA-E786-4CF9-80A5-7AFD417F8F80}" dt="2021-03-18T17:04:01.307" v="1" actId="47"/>
        <pc:sldMkLst>
          <pc:docMk/>
          <pc:sldMk cId="2560842624" sldId="1084"/>
        </pc:sldMkLst>
      </pc:sldChg>
      <pc:sldChg chg="modSp mod">
        <pc:chgData name="Lara Seidel" userId="12a28eb7-bea1-4c8a-b4b0-ac0f5f2f2f0c" providerId="ADAL" clId="{37FAE4BA-E786-4CF9-80A5-7AFD417F8F80}" dt="2021-03-18T17:04:48.491" v="39" actId="20577"/>
        <pc:sldMkLst>
          <pc:docMk/>
          <pc:sldMk cId="3435637357" sldId="1085"/>
        </pc:sldMkLst>
        <pc:spChg chg="mod">
          <ac:chgData name="Lara Seidel" userId="12a28eb7-bea1-4c8a-b4b0-ac0f5f2f2f0c" providerId="ADAL" clId="{37FAE4BA-E786-4CF9-80A5-7AFD417F8F80}" dt="2021-03-18T17:04:48.491" v="39" actId="20577"/>
          <ac:spMkLst>
            <pc:docMk/>
            <pc:sldMk cId="3435637357" sldId="1085"/>
            <ac:spMk id="4" creationId="{9EA3BD5F-7F70-41DA-A92F-E3E69B0794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829D6-B62E-41F5-B944-4575583B3587}" type="datetimeFigureOut">
              <a:rPr lang="de-DE" smtClean="0"/>
              <a:t>18.03.2021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0E7E1-5400-492B-B5F6-23476130DB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016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0E7E1-5400-492B-B5F6-23476130DB9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560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0E7E1-5400-492B-B5F6-23476130DB9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560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93" y="3942918"/>
            <a:ext cx="6858000" cy="980976"/>
          </a:xfrm>
        </p:spPr>
        <p:txBody>
          <a:bodyPr anchor="t" anchorCtr="0"/>
          <a:lstStyle>
            <a:lvl1pPr algn="l">
              <a:lnSpc>
                <a:spcPts val="3600"/>
              </a:lnSpc>
              <a:defRPr sz="3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3" y="3671941"/>
            <a:ext cx="6858000" cy="241598"/>
          </a:xfrm>
        </p:spPr>
        <p:txBody>
          <a:bodyPr anchor="t" anchorCtr="0"/>
          <a:lstStyle>
            <a:lvl1pPr marL="0" indent="0" algn="l">
              <a:lnSpc>
                <a:spcPts val="1600"/>
              </a:lnSpc>
              <a:buNone/>
              <a:defRPr sz="1400" b="0">
                <a:latin typeface="HelveticaNeueLT Std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4" name="Textfeld 43"/>
          <p:cNvSpPr txBox="1"/>
          <p:nvPr userDrawn="1"/>
        </p:nvSpPr>
        <p:spPr>
          <a:xfrm>
            <a:off x="431993" y="215997"/>
            <a:ext cx="1640916" cy="25648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ts val="1000"/>
              </a:lnSpc>
            </a:pPr>
            <a:r>
              <a:rPr lang="de-DE" sz="850" dirty="0"/>
              <a:t>DRK-Generalsekretariat</a:t>
            </a:r>
          </a:p>
          <a:p>
            <a:pPr>
              <a:lnSpc>
                <a:spcPts val="1000"/>
              </a:lnSpc>
            </a:pPr>
            <a:r>
              <a:rPr lang="de-DE" sz="850" dirty="0"/>
              <a:t>Team Finanzierung und Impact</a:t>
            </a:r>
          </a:p>
        </p:txBody>
      </p:sp>
      <p:pic>
        <p:nvPicPr>
          <p:cNvPr id="45" name="Grafik 4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909" y="215997"/>
            <a:ext cx="1363951" cy="432000"/>
          </a:xfrm>
          <a:prstGeom prst="rect">
            <a:avLst/>
          </a:prstGeom>
        </p:spPr>
      </p:pic>
      <p:sp>
        <p:nvSpPr>
          <p:cNvPr id="86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1993" y="863986"/>
            <a:ext cx="8280000" cy="2592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87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9567" y="863986"/>
            <a:ext cx="194295" cy="248400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</p:spTree>
    <p:extLst>
      <p:ext uri="{BB962C8B-B14F-4D97-AF65-F5344CB8AC3E}">
        <p14:creationId xmlns:p14="http://schemas.microsoft.com/office/powerpoint/2010/main" val="138613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schmal mit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8400" y="1394938"/>
            <a:ext cx="2613600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2000" y="1394938"/>
            <a:ext cx="5446800" cy="3141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5576400" y="1394938"/>
            <a:ext cx="194471" cy="3033049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</p:spTree>
    <p:extLst>
      <p:ext uri="{BB962C8B-B14F-4D97-AF65-F5344CB8AC3E}">
        <p14:creationId xmlns:p14="http://schemas.microsoft.com/office/powerpoint/2010/main" val="287750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3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92" y="1394938"/>
            <a:ext cx="2617200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265200" y="1394938"/>
            <a:ext cx="2617200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098400" y="1394938"/>
            <a:ext cx="2617200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12952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2000" y="719988"/>
            <a:ext cx="8279992" cy="38177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9600" y="719988"/>
            <a:ext cx="194471" cy="371160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</p:spTree>
    <p:extLst>
      <p:ext uri="{BB962C8B-B14F-4D97-AF65-F5344CB8AC3E}">
        <p14:creationId xmlns:p14="http://schemas.microsoft.com/office/powerpoint/2010/main" val="220537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1993" y="1394938"/>
            <a:ext cx="8280000" cy="31428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9567" y="1394938"/>
            <a:ext cx="194295" cy="303305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1" cy="58931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31185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-zeilig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1993" y="1756800"/>
            <a:ext cx="8280000" cy="27828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9567" y="1756800"/>
            <a:ext cx="194295" cy="267480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1992" y="719988"/>
            <a:ext cx="8280001" cy="9504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</a:t>
            </a:r>
            <a:br>
              <a:rPr lang="de-DE"/>
            </a:br>
            <a:r>
              <a:rPr lang="de-DE"/>
              <a:t>bearbeiten</a:t>
            </a:r>
          </a:p>
        </p:txBody>
      </p:sp>
    </p:spTree>
    <p:extLst>
      <p:ext uri="{BB962C8B-B14F-4D97-AF65-F5344CB8AC3E}">
        <p14:creationId xmlns:p14="http://schemas.microsoft.com/office/powerpoint/2010/main" val="2268934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970" y="1799971"/>
            <a:ext cx="5425154" cy="1113162"/>
          </a:xfrm>
        </p:spPr>
        <p:txBody>
          <a:bodyPr/>
          <a:lstStyle>
            <a:lvl1pPr>
              <a:lnSpc>
                <a:spcPts val="3600"/>
              </a:lnSpc>
              <a:defRPr sz="3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1970" y="3069265"/>
            <a:ext cx="2617200" cy="1462342"/>
          </a:xfrm>
        </p:spPr>
        <p:txBody>
          <a:bodyPr anchor="b" anchorCtr="0"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79924" y="3069265"/>
            <a:ext cx="2617200" cy="1462342"/>
          </a:xfrm>
        </p:spPr>
        <p:txBody>
          <a:bodyPr anchor="b" anchorCtr="0"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0" name="Textfeld 39"/>
          <p:cNvSpPr txBox="1"/>
          <p:nvPr userDrawn="1"/>
        </p:nvSpPr>
        <p:spPr>
          <a:xfrm>
            <a:off x="431993" y="215997"/>
            <a:ext cx="1640916" cy="25648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ts val="1000"/>
              </a:lnSpc>
            </a:pPr>
            <a:r>
              <a:rPr lang="de-DE" sz="850"/>
              <a:t>DRK-Musterverband</a:t>
            </a:r>
          </a:p>
          <a:p>
            <a:pPr>
              <a:lnSpc>
                <a:spcPts val="1000"/>
              </a:lnSpc>
            </a:pPr>
            <a:r>
              <a:rPr lang="de-DE" sz="850"/>
              <a:t>Musterstadt e.</a:t>
            </a:r>
            <a:r>
              <a:rPr lang="de-DE" sz="850" spc="-200" baseline="0"/>
              <a:t> </a:t>
            </a:r>
            <a:r>
              <a:rPr lang="de-DE" sz="850"/>
              <a:t>V.</a:t>
            </a:r>
          </a:p>
        </p:txBody>
      </p:sp>
      <p:pic>
        <p:nvPicPr>
          <p:cNvPr id="41" name="Grafik 4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909" y="215997"/>
            <a:ext cx="1363951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7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93" y="3942000"/>
            <a:ext cx="6858000" cy="579281"/>
          </a:xfrm>
        </p:spPr>
        <p:txBody>
          <a:bodyPr anchor="t" anchorCtr="0"/>
          <a:lstStyle>
            <a:lvl1pPr algn="l">
              <a:lnSpc>
                <a:spcPts val="3000"/>
              </a:lnSpc>
              <a:defRPr sz="2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3" y="3672000"/>
            <a:ext cx="6858000" cy="241598"/>
          </a:xfrm>
        </p:spPr>
        <p:txBody>
          <a:bodyPr anchor="t" anchorCtr="0"/>
          <a:lstStyle>
            <a:lvl1pPr marL="0" indent="0" algn="l">
              <a:lnSpc>
                <a:spcPts val="1600"/>
              </a:lnSpc>
              <a:buNone/>
              <a:defRPr sz="1400" b="0">
                <a:latin typeface="HelveticaNeueLT Std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86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1993" y="719988"/>
            <a:ext cx="8280000" cy="2736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87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9567" y="719988"/>
            <a:ext cx="194295" cy="262800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7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2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3pPr>
              <a:defRPr/>
            </a:lvl3pPr>
            <a:lvl4pPr marL="216000" indent="-216000">
              <a:buNone/>
              <a:defRPr/>
            </a:lvl4pPr>
            <a:lvl5pPr marL="576000" indent="-360000">
              <a:buNone/>
              <a:defRPr/>
            </a:lvl5pPr>
            <a:lvl6pPr marL="1080000" indent="-504000">
              <a:buNone/>
              <a:defRPr/>
            </a:lvl6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17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links mit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93" y="1394938"/>
            <a:ext cx="4031935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679924" y="1394938"/>
            <a:ext cx="4032000" cy="3141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8893" y="1394938"/>
            <a:ext cx="194471" cy="3033049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</p:spTree>
    <p:extLst>
      <p:ext uri="{BB962C8B-B14F-4D97-AF65-F5344CB8AC3E}">
        <p14:creationId xmlns:p14="http://schemas.microsoft.com/office/powerpoint/2010/main" val="414555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 links mit Inhal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0" y="1394938"/>
            <a:ext cx="4031935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2000" y="1394938"/>
            <a:ext cx="4032000" cy="3141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4161600" y="1394938"/>
            <a:ext cx="194471" cy="3033049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</p:spTree>
    <p:extLst>
      <p:ext uri="{BB962C8B-B14F-4D97-AF65-F5344CB8AC3E}">
        <p14:creationId xmlns:p14="http://schemas.microsoft.com/office/powerpoint/2010/main" val="2102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 mit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993" y="2419696"/>
            <a:ext cx="4031935" cy="214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679924" y="2419696"/>
            <a:ext cx="4032000" cy="2142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8893" y="2419696"/>
            <a:ext cx="194471" cy="203400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31992" y="1394938"/>
            <a:ext cx="8279931" cy="8964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 mit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80000" y="2419696"/>
            <a:ext cx="4031935" cy="214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32000" y="2419696"/>
            <a:ext cx="4032000" cy="2142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4161600" y="2419696"/>
            <a:ext cx="194471" cy="2034000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31992" y="1394938"/>
            <a:ext cx="8279931" cy="8964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schmal mit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8280000" cy="58931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92" y="1394938"/>
            <a:ext cx="2613600" cy="31667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265200" y="1394938"/>
            <a:ext cx="5446800" cy="3141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4" hasCustomPrompt="1"/>
          </p:nvPr>
        </p:nvSpPr>
        <p:spPr>
          <a:xfrm>
            <a:off x="8409600" y="1394938"/>
            <a:ext cx="194471" cy="3033049"/>
          </a:xfrm>
        </p:spPr>
        <p:txBody>
          <a:bodyPr vert="vert270" anchor="b" anchorCtr="0"/>
          <a:lstStyle>
            <a:lvl1pPr>
              <a:lnSpc>
                <a:spcPts val="900"/>
              </a:lnSpc>
              <a:defRPr sz="7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@ Bildnachweis</a:t>
            </a:r>
          </a:p>
        </p:txBody>
      </p:sp>
    </p:spTree>
    <p:extLst>
      <p:ext uri="{BB962C8B-B14F-4D97-AF65-F5344CB8AC3E}">
        <p14:creationId xmlns:p14="http://schemas.microsoft.com/office/powerpoint/2010/main" val="283483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92" y="719988"/>
            <a:ext cx="7370565" cy="5893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92" y="1394938"/>
            <a:ext cx="7370565" cy="31593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993" y="4737278"/>
            <a:ext cx="8280000" cy="8232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900"/>
              </a:lnSpc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/>
              <a:t>Titel der Präsentation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275" y="4845309"/>
            <a:ext cx="20574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900"/>
              </a:lnSpc>
              <a:defRPr sz="700">
                <a:solidFill>
                  <a:schemeClr val="tx1"/>
                </a:solidFill>
              </a:defRPr>
            </a:lvl1pPr>
          </a:lstStyle>
          <a:p>
            <a:fld id="{EADB90F9-9C8B-4738-A50E-8F04301A8C1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7" name="Textfeld 46"/>
          <p:cNvSpPr txBox="1"/>
          <p:nvPr userDrawn="1"/>
        </p:nvSpPr>
        <p:spPr>
          <a:xfrm>
            <a:off x="431993" y="4837893"/>
            <a:ext cx="275129" cy="115416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de-DE" sz="700" dirty="0"/>
              <a:t>Folie</a:t>
            </a:r>
          </a:p>
        </p:txBody>
      </p:sp>
      <p:sp>
        <p:nvSpPr>
          <p:cNvPr id="48" name="Textfeld 47"/>
          <p:cNvSpPr txBox="1"/>
          <p:nvPr userDrawn="1"/>
        </p:nvSpPr>
        <p:spPr>
          <a:xfrm>
            <a:off x="431993" y="215997"/>
            <a:ext cx="1640916" cy="2308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ts val="900"/>
              </a:lnSpc>
            </a:pPr>
            <a:r>
              <a:rPr lang="de-DE" sz="700" dirty="0"/>
              <a:t>DRK-Generalsekretariat</a:t>
            </a:r>
          </a:p>
          <a:p>
            <a:pPr>
              <a:lnSpc>
                <a:spcPts val="900"/>
              </a:lnSpc>
            </a:pPr>
            <a:r>
              <a:rPr lang="de-DE" sz="700" dirty="0"/>
              <a:t>Team Finanzierung und Impact</a:t>
            </a:r>
          </a:p>
        </p:txBody>
      </p:sp>
      <p:pic>
        <p:nvPicPr>
          <p:cNvPr id="49" name="Grafik 48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557" y="215997"/>
            <a:ext cx="909303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5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62" r:id="rId3"/>
    <p:sldLayoutId id="2147483672" r:id="rId4"/>
    <p:sldLayoutId id="2147483674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75" r:id="rId13"/>
    <p:sldLayoutId id="2147483684" r:id="rId14"/>
    <p:sldLayoutId id="2147483685" r:id="rId15"/>
  </p:sldLayoutIdLst>
  <p:hf hdr="0" dt="0"/>
  <p:txStyles>
    <p:titleStyle>
      <a:lvl1pPr algn="l" defTabSz="685800" rtl="0" eaLnBrk="1" latinLnBrk="0" hangingPunct="1">
        <a:lnSpc>
          <a:spcPts val="2400"/>
        </a:lnSpc>
        <a:spcBef>
          <a:spcPct val="0"/>
        </a:spcBef>
        <a:buNone/>
        <a:defRPr sz="2000" b="1" i="0" kern="1200">
          <a:solidFill>
            <a:schemeClr val="tx2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ts val="1800"/>
        </a:lnSpc>
        <a:spcBef>
          <a:spcPts val="1800"/>
        </a:spcBef>
        <a:buFont typeface="Arial" panose="020B0604020202020204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6858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-144000" algn="l" defTabSz="685800" rtl="0" eaLnBrk="1" latinLnBrk="0" hangingPunct="1">
        <a:lnSpc>
          <a:spcPts val="18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-144000" algn="l" defTabSz="6858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144000" algn="l" defTabSz="685800" rtl="0" eaLnBrk="1" latinLnBrk="0" hangingPunct="1">
        <a:lnSpc>
          <a:spcPts val="1800"/>
        </a:lnSpc>
        <a:spcBef>
          <a:spcPts val="0"/>
        </a:spcBef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A3BD5F-7F70-41DA-A92F-E3E69B07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Wirkungslogik-Canvas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3F098C-B2FC-4108-B9E9-346F8C9DD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1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7CE7AA7-D87E-4314-BA4A-020AA98507F2}"/>
              </a:ext>
            </a:extLst>
          </p:cNvPr>
          <p:cNvSpPr/>
          <p:nvPr/>
        </p:nvSpPr>
        <p:spPr>
          <a:xfrm>
            <a:off x="1647882" y="1744988"/>
            <a:ext cx="1036800" cy="99639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Wie/wo wird die direkte Zielgruppe erreicht?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754B6C2-2C94-41B9-9E25-76A6C785A3AE}"/>
              </a:ext>
            </a:extLst>
          </p:cNvPr>
          <p:cNvSpPr/>
          <p:nvPr/>
        </p:nvSpPr>
        <p:spPr>
          <a:xfrm>
            <a:off x="1643520" y="2761111"/>
            <a:ext cx="1040400" cy="100779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Wer sind die direkte &amp; indirekte Zielgruppe des Projekts?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3255D61-E6EC-4548-A64E-325A70541FE2}"/>
              </a:ext>
            </a:extLst>
          </p:cNvPr>
          <p:cNvSpPr/>
          <p:nvPr/>
        </p:nvSpPr>
        <p:spPr>
          <a:xfrm>
            <a:off x="2867353" y="700088"/>
            <a:ext cx="1512000" cy="100800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Welche Veränderung soll bei der Zielgruppe erreicht werden?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880A6F8-0EEB-4D54-BD46-70682DC6D8CE}"/>
              </a:ext>
            </a:extLst>
          </p:cNvPr>
          <p:cNvSpPr/>
          <p:nvPr/>
        </p:nvSpPr>
        <p:spPr>
          <a:xfrm>
            <a:off x="7828084" y="700088"/>
            <a:ext cx="1040161" cy="3069024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Welche Ressourcen benötige ich für die Umsetzung der Aktivitäten?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1F07295-3B33-474E-BCB0-15DF73952376}"/>
              </a:ext>
            </a:extLst>
          </p:cNvPr>
          <p:cNvSpPr/>
          <p:nvPr/>
        </p:nvSpPr>
        <p:spPr>
          <a:xfrm>
            <a:off x="431799" y="3818788"/>
            <a:ext cx="1040161" cy="892782"/>
          </a:xfrm>
          <a:prstGeom prst="rect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C96EFD2-7EDA-4201-A79C-B1FC8BFBA748}"/>
              </a:ext>
            </a:extLst>
          </p:cNvPr>
          <p:cNvSpPr/>
          <p:nvPr/>
        </p:nvSpPr>
        <p:spPr>
          <a:xfrm>
            <a:off x="1647839" y="3818788"/>
            <a:ext cx="1040161" cy="892782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BDC28B9-2356-48DC-A8AD-52FB80F5FFDA}"/>
              </a:ext>
            </a:extLst>
          </p:cNvPr>
          <p:cNvSpPr/>
          <p:nvPr/>
        </p:nvSpPr>
        <p:spPr>
          <a:xfrm>
            <a:off x="2875794" y="3818788"/>
            <a:ext cx="1512000" cy="892782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2951911-5E27-4D76-8831-69F561E0FB08}"/>
              </a:ext>
            </a:extLst>
          </p:cNvPr>
          <p:cNvSpPr/>
          <p:nvPr/>
        </p:nvSpPr>
        <p:spPr>
          <a:xfrm>
            <a:off x="6143271" y="3815290"/>
            <a:ext cx="1512000" cy="892782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864A32D-61AF-4EF6-A595-DC89C2B9D315}"/>
              </a:ext>
            </a:extLst>
          </p:cNvPr>
          <p:cNvSpPr/>
          <p:nvPr/>
        </p:nvSpPr>
        <p:spPr>
          <a:xfrm>
            <a:off x="7828082" y="3818788"/>
            <a:ext cx="1040161" cy="892782"/>
          </a:xfrm>
          <a:prstGeom prst="rect">
            <a:avLst/>
          </a:prstGeom>
          <a:noFill/>
          <a:ln w="1270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Stakeholder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de-DE" sz="600" i="1">
                <a:solidFill>
                  <a:schemeClr val="tx1"/>
                </a:solidFill>
              </a:rPr>
              <a:t>…</a:t>
            </a:r>
            <a:endParaRPr lang="de-DE" sz="600" i="1" dirty="0">
              <a:solidFill>
                <a:schemeClr val="tx1"/>
              </a:solidFill>
            </a:endParaRP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6871FDE-2117-4049-B9E8-63A2D382C05C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686571" y="1204088"/>
            <a:ext cx="18078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03A5344D-650D-45AA-BF06-036F94AF79B7}"/>
              </a:ext>
            </a:extLst>
          </p:cNvPr>
          <p:cNvCxnSpPr>
            <a:cxnSpLocks/>
            <a:stCxn id="63" idx="3"/>
            <a:endCxn id="61" idx="1"/>
          </p:cNvCxnSpPr>
          <p:nvPr/>
        </p:nvCxnSpPr>
        <p:spPr>
          <a:xfrm>
            <a:off x="4379564" y="2235155"/>
            <a:ext cx="159476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612EE303-7475-4D6D-955C-E1CECE645A79}"/>
              </a:ext>
            </a:extLst>
          </p:cNvPr>
          <p:cNvCxnSpPr>
            <a:cxnSpLocks/>
            <a:stCxn id="62" idx="3"/>
            <a:endCxn id="60" idx="1"/>
          </p:cNvCxnSpPr>
          <p:nvPr/>
        </p:nvCxnSpPr>
        <p:spPr>
          <a:xfrm>
            <a:off x="4379564" y="3265006"/>
            <a:ext cx="159476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553714AE-60DD-412B-9EDD-B3C4CC87B0FE}"/>
              </a:ext>
            </a:extLst>
          </p:cNvPr>
          <p:cNvCxnSpPr>
            <a:cxnSpLocks/>
            <a:stCxn id="9" idx="3"/>
            <a:endCxn id="59" idx="1"/>
          </p:cNvCxnSpPr>
          <p:nvPr/>
        </p:nvCxnSpPr>
        <p:spPr>
          <a:xfrm>
            <a:off x="4379353" y="1204088"/>
            <a:ext cx="152022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46">
            <a:extLst>
              <a:ext uri="{FF2B5EF4-FFF2-40B4-BE49-F238E27FC236}">
                <a16:creationId xmlns:a16="http://schemas.microsoft.com/office/drawing/2014/main" id="{A62A09DB-F2F6-4315-BE42-718A81B451FC}"/>
              </a:ext>
            </a:extLst>
          </p:cNvPr>
          <p:cNvSpPr/>
          <p:nvPr/>
        </p:nvSpPr>
        <p:spPr>
          <a:xfrm>
            <a:off x="1884679" y="230458"/>
            <a:ext cx="5505245" cy="221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2"/>
                </a:solidFill>
                <a:latin typeface="+mj-lt"/>
              </a:rPr>
              <a:t>WIRKUNGSLOGIK-CANVAS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D6AEB977-52E2-42AA-BA2B-FC25D35809B5}"/>
              </a:ext>
            </a:extLst>
          </p:cNvPr>
          <p:cNvSpPr/>
          <p:nvPr/>
        </p:nvSpPr>
        <p:spPr>
          <a:xfrm>
            <a:off x="3141140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>
                <a:solidFill>
                  <a:schemeClr val="accent3"/>
                </a:solidFill>
              </a:rPr>
              <a:t>OUTCOME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5C9EDE27-B18E-4377-AEED-43EA66EF381A}"/>
              </a:ext>
            </a:extLst>
          </p:cNvPr>
          <p:cNvSpPr/>
          <p:nvPr/>
        </p:nvSpPr>
        <p:spPr>
          <a:xfrm>
            <a:off x="7857508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 dirty="0">
                <a:solidFill>
                  <a:schemeClr val="accent6"/>
                </a:solidFill>
              </a:rPr>
              <a:t>INPUT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7F0D5E7E-120D-4638-9374-B616ACA82D3E}"/>
              </a:ext>
            </a:extLst>
          </p:cNvPr>
          <p:cNvSpPr/>
          <p:nvPr/>
        </p:nvSpPr>
        <p:spPr>
          <a:xfrm>
            <a:off x="6408617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>
                <a:solidFill>
                  <a:schemeClr val="accent5"/>
                </a:solidFill>
              </a:rPr>
              <a:t>OUTPUT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77EC0B7-3FB0-4441-8BC1-5D07B7EB4F0A}"/>
              </a:ext>
            </a:extLst>
          </p:cNvPr>
          <p:cNvSpPr/>
          <p:nvPr/>
        </p:nvSpPr>
        <p:spPr>
          <a:xfrm>
            <a:off x="6143271" y="2761111"/>
            <a:ext cx="1512000" cy="1007789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Aktivitäten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600" i="1" dirty="0">
              <a:solidFill>
                <a:schemeClr val="tx1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F490810-08E4-4B41-B179-A2EC5CFB82A8}"/>
              </a:ext>
            </a:extLst>
          </p:cNvPr>
          <p:cNvSpPr/>
          <p:nvPr/>
        </p:nvSpPr>
        <p:spPr>
          <a:xfrm>
            <a:off x="6143271" y="700276"/>
            <a:ext cx="1512000" cy="2031628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accent1"/>
                </a:solidFill>
              </a:rPr>
              <a:t>Welche Aktivitäten braucht es, um die angestrebte(n) Veränderung(en) zu erreichen?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2BDBD49C-2835-4FAB-9EB1-25116B1EC8FD}"/>
              </a:ext>
            </a:extLst>
          </p:cNvPr>
          <p:cNvCxnSpPr>
            <a:cxnSpLocks/>
            <a:stCxn id="53" idx="3"/>
          </p:cNvCxnSpPr>
          <p:nvPr/>
        </p:nvCxnSpPr>
        <p:spPr>
          <a:xfrm>
            <a:off x="7655271" y="3265006"/>
            <a:ext cx="168828" cy="106"/>
          </a:xfrm>
          <a:prstGeom prst="straightConnector1">
            <a:avLst/>
          </a:prstGeom>
          <a:ln w="19050">
            <a:solidFill>
              <a:schemeClr val="accent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6E6B304D-FDBD-4781-B1B4-FE58DD14A65A}"/>
              </a:ext>
            </a:extLst>
          </p:cNvPr>
          <p:cNvCxnSpPr>
            <a:cxnSpLocks/>
          </p:cNvCxnSpPr>
          <p:nvPr/>
        </p:nvCxnSpPr>
        <p:spPr>
          <a:xfrm>
            <a:off x="7655271" y="1204090"/>
            <a:ext cx="187949" cy="0"/>
          </a:xfrm>
          <a:prstGeom prst="straightConnector1">
            <a:avLst/>
          </a:prstGeom>
          <a:ln w="19050">
            <a:solidFill>
              <a:schemeClr val="accent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02C5F8E0-263E-414C-9604-D9BC53779A74}"/>
              </a:ext>
            </a:extLst>
          </p:cNvPr>
          <p:cNvSpPr/>
          <p:nvPr/>
        </p:nvSpPr>
        <p:spPr>
          <a:xfrm>
            <a:off x="425985" y="700088"/>
            <a:ext cx="1040161" cy="143840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20" rIns="36000" bIns="4572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 welchem gesell-</a:t>
            </a:r>
            <a:r>
              <a:rPr lang="de-DE" sz="600" b="1" dirty="0" err="1">
                <a:solidFill>
                  <a:schemeClr val="tx1"/>
                </a:solidFill>
              </a:rPr>
              <a:t>schaftlichen</a:t>
            </a:r>
            <a:r>
              <a:rPr lang="de-DE" sz="600" b="1" dirty="0">
                <a:solidFill>
                  <a:schemeClr val="tx1"/>
                </a:solidFill>
              </a:rPr>
              <a:t> Problem setzt das Projekt an?</a:t>
            </a:r>
          </a:p>
          <a:p>
            <a:pPr>
              <a:spcAft>
                <a:spcPts val="600"/>
              </a:spcAft>
            </a:pPr>
            <a:r>
              <a:rPr lang="de-DE" sz="700" i="1" dirty="0">
                <a:solidFill>
                  <a:schemeClr val="tx1"/>
                </a:solidFill>
                <a:cs typeface="Arial"/>
              </a:rPr>
              <a:t>….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B2823F27-76A7-4C42-A506-AFA02804ABDE}"/>
              </a:ext>
            </a:extLst>
          </p:cNvPr>
          <p:cNvSpPr/>
          <p:nvPr/>
        </p:nvSpPr>
        <p:spPr>
          <a:xfrm>
            <a:off x="421667" y="2328901"/>
            <a:ext cx="1040161" cy="14400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Welche Veränderung wird auf gesellschaftlicher </a:t>
            </a:r>
            <a:br>
              <a:rPr lang="de-DE" sz="600" b="1" dirty="0">
                <a:solidFill>
                  <a:schemeClr val="tx1"/>
                </a:solidFill>
              </a:rPr>
            </a:br>
            <a:r>
              <a:rPr lang="de-DE" sz="600" b="1" dirty="0">
                <a:solidFill>
                  <a:schemeClr val="tx1"/>
                </a:solidFill>
              </a:rPr>
              <a:t>Ebene angestrebt?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BFE9E849-7CCD-432D-813B-FCC0F45E4608}"/>
              </a:ext>
            </a:extLst>
          </p:cNvPr>
          <p:cNvCxnSpPr>
            <a:cxnSpLocks/>
            <a:stCxn id="39" idx="2"/>
            <a:endCxn id="41" idx="0"/>
          </p:cNvCxnSpPr>
          <p:nvPr/>
        </p:nvCxnSpPr>
        <p:spPr>
          <a:xfrm flipH="1">
            <a:off x="941748" y="2138493"/>
            <a:ext cx="4318" cy="190408"/>
          </a:xfrm>
          <a:prstGeom prst="straightConnector1">
            <a:avLst/>
          </a:prstGeom>
          <a:ln w="190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898CECA9-6977-4B2B-8587-A3BF8FA3BD8A}"/>
              </a:ext>
            </a:extLst>
          </p:cNvPr>
          <p:cNvSpPr/>
          <p:nvPr/>
        </p:nvSpPr>
        <p:spPr>
          <a:xfrm>
            <a:off x="451093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 dirty="0">
                <a:solidFill>
                  <a:schemeClr val="tx2"/>
                </a:solidFill>
              </a:rPr>
              <a:t>IMPACT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FFFEF7E-252F-419B-A9B9-85E717F0E49D}"/>
              </a:ext>
            </a:extLst>
          </p:cNvPr>
          <p:cNvSpPr/>
          <p:nvPr/>
        </p:nvSpPr>
        <p:spPr>
          <a:xfrm>
            <a:off x="4531375" y="700088"/>
            <a:ext cx="1440000" cy="100800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Wie überprüfe ich, ob die Veränderung eingetreten ist?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..</a:t>
            </a:r>
            <a:endParaRPr lang="de-DE" sz="800" i="1" dirty="0">
              <a:solidFill>
                <a:schemeClr val="tx1"/>
              </a:solidFill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8616B9F-B0A0-4C32-ABE1-5FFB43C826B2}"/>
              </a:ext>
            </a:extLst>
          </p:cNvPr>
          <p:cNvSpPr/>
          <p:nvPr/>
        </p:nvSpPr>
        <p:spPr>
          <a:xfrm>
            <a:off x="4539040" y="2761111"/>
            <a:ext cx="1440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Überprüfung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93CD8DA9-C647-4EEE-BA36-EB2251780692}"/>
              </a:ext>
            </a:extLst>
          </p:cNvPr>
          <p:cNvSpPr/>
          <p:nvPr/>
        </p:nvSpPr>
        <p:spPr>
          <a:xfrm>
            <a:off x="4539040" y="1731260"/>
            <a:ext cx="1440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Überprüfung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0675067A-308D-4937-9C13-D28F35B5A9CF}"/>
              </a:ext>
            </a:extLst>
          </p:cNvPr>
          <p:cNvSpPr/>
          <p:nvPr/>
        </p:nvSpPr>
        <p:spPr>
          <a:xfrm>
            <a:off x="2867564" y="2761111"/>
            <a:ext cx="1512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Veränderung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2F04ECA3-30C3-4BAF-8907-1DAAEF7D3166}"/>
              </a:ext>
            </a:extLst>
          </p:cNvPr>
          <p:cNvSpPr/>
          <p:nvPr/>
        </p:nvSpPr>
        <p:spPr>
          <a:xfrm>
            <a:off x="2867564" y="1731260"/>
            <a:ext cx="1512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Veränderung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6B496407-0B00-4904-8F56-307948CF1D91}"/>
              </a:ext>
            </a:extLst>
          </p:cNvPr>
          <p:cNvSpPr/>
          <p:nvPr/>
        </p:nvSpPr>
        <p:spPr>
          <a:xfrm>
            <a:off x="4537137" y="3815290"/>
            <a:ext cx="1440000" cy="892782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2B50F80A-94A0-45B9-AC04-E31D015849C6}"/>
              </a:ext>
            </a:extLst>
          </p:cNvPr>
          <p:cNvCxnSpPr>
            <a:cxnSpLocks/>
            <a:stCxn id="61" idx="3"/>
          </p:cNvCxnSpPr>
          <p:nvPr/>
        </p:nvCxnSpPr>
        <p:spPr>
          <a:xfrm>
            <a:off x="5979040" y="2235155"/>
            <a:ext cx="164231" cy="0"/>
          </a:xfrm>
          <a:prstGeom prst="straightConnector1">
            <a:avLst/>
          </a:prstGeom>
          <a:ln w="19050">
            <a:solidFill>
              <a:schemeClr val="accent4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270CC408-1167-4419-8EA3-CE5288605213}"/>
              </a:ext>
            </a:extLst>
          </p:cNvPr>
          <p:cNvCxnSpPr>
            <a:cxnSpLocks/>
            <a:stCxn id="60" idx="3"/>
            <a:endCxn id="53" idx="1"/>
          </p:cNvCxnSpPr>
          <p:nvPr/>
        </p:nvCxnSpPr>
        <p:spPr>
          <a:xfrm>
            <a:off x="5979040" y="3265006"/>
            <a:ext cx="164231" cy="0"/>
          </a:xfrm>
          <a:prstGeom prst="straightConnector1">
            <a:avLst/>
          </a:prstGeom>
          <a:ln w="19050">
            <a:solidFill>
              <a:schemeClr val="accent4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77BE6263-F261-4346-BEC0-51DEDE9ECDDC}"/>
              </a:ext>
            </a:extLst>
          </p:cNvPr>
          <p:cNvCxnSpPr>
            <a:cxnSpLocks/>
            <a:stCxn id="59" idx="3"/>
          </p:cNvCxnSpPr>
          <p:nvPr/>
        </p:nvCxnSpPr>
        <p:spPr>
          <a:xfrm>
            <a:off x="5971375" y="1204088"/>
            <a:ext cx="186137" cy="0"/>
          </a:xfrm>
          <a:prstGeom prst="straightConnector1">
            <a:avLst/>
          </a:prstGeom>
          <a:ln w="19050">
            <a:solidFill>
              <a:schemeClr val="accent4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1CBC45FB-C806-47B6-B940-94C7EA10674E}"/>
              </a:ext>
            </a:extLst>
          </p:cNvPr>
          <p:cNvSpPr/>
          <p:nvPr/>
        </p:nvSpPr>
        <p:spPr>
          <a:xfrm>
            <a:off x="1646179" y="712388"/>
            <a:ext cx="1040400" cy="100779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Wer sind weitere Stakeholder?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700" i="1" dirty="0">
              <a:solidFill>
                <a:schemeClr val="tx1"/>
              </a:solidFill>
            </a:endParaRP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906DAB5F-9A1E-402D-BA90-173679A0A856}"/>
              </a:ext>
            </a:extLst>
          </p:cNvPr>
          <p:cNvCxnSpPr>
            <a:cxnSpLocks/>
          </p:cNvCxnSpPr>
          <p:nvPr/>
        </p:nvCxnSpPr>
        <p:spPr>
          <a:xfrm>
            <a:off x="1457388" y="3192345"/>
            <a:ext cx="180000" cy="1595"/>
          </a:xfrm>
          <a:prstGeom prst="straightConnector1">
            <a:avLst/>
          </a:prstGeom>
          <a:ln w="190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3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A3BD5F-7F70-41DA-A92F-E3E69B07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Wirkungslogik-Canvas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3F098C-B2FC-4108-B9E9-346F8C9DD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90F9-9C8B-4738-A50E-8F04301A8C13}" type="slidenum">
              <a:rPr lang="de-DE" smtClean="0"/>
              <a:t>2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7CE7AA7-D87E-4314-BA4A-020AA98507F2}"/>
              </a:ext>
            </a:extLst>
          </p:cNvPr>
          <p:cNvSpPr/>
          <p:nvPr/>
        </p:nvSpPr>
        <p:spPr>
          <a:xfrm>
            <a:off x="1647882" y="1744988"/>
            <a:ext cx="1036800" cy="99639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Wie/wo wird die direkte Zielgruppe erreicht?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In den Flüchtlings-unterkünften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bei anderen Anbietern von Sprachkursen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754B6C2-2C94-41B9-9E25-76A6C785A3AE}"/>
              </a:ext>
            </a:extLst>
          </p:cNvPr>
          <p:cNvSpPr/>
          <p:nvPr/>
        </p:nvSpPr>
        <p:spPr>
          <a:xfrm>
            <a:off x="1643520" y="2761111"/>
            <a:ext cx="1040400" cy="100779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Wer sind die direkte &amp; indirekte Zielgruppe des Projekts?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Junge Geflüchtete in München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Potentielle Mentor/innen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3255D61-E6EC-4548-A64E-325A70541FE2}"/>
              </a:ext>
            </a:extLst>
          </p:cNvPr>
          <p:cNvSpPr/>
          <p:nvPr/>
        </p:nvSpPr>
        <p:spPr>
          <a:xfrm>
            <a:off x="2867353" y="700088"/>
            <a:ext cx="1512000" cy="100800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Welche Veränderung soll bei der Zielgruppe erreicht werden?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Verbesserung der Deutschkenntnisse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880A6F8-0EEB-4D54-BD46-70682DC6D8CE}"/>
              </a:ext>
            </a:extLst>
          </p:cNvPr>
          <p:cNvSpPr/>
          <p:nvPr/>
        </p:nvSpPr>
        <p:spPr>
          <a:xfrm>
            <a:off x="7828084" y="700088"/>
            <a:ext cx="1040161" cy="3069024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Welche Ressourcen benötige ich für die Umsetzung der Aktivitäten?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1 Computerraum mit PCs, Mikros, Kameras pro Standort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Online Bildungs-Portal mit Lehrinhalten​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70 Mentor/innen​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10 Wochen + Vorbereitungszeit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1F07295-3B33-474E-BCB0-15DF73952376}"/>
              </a:ext>
            </a:extLst>
          </p:cNvPr>
          <p:cNvSpPr/>
          <p:nvPr/>
        </p:nvSpPr>
        <p:spPr>
          <a:xfrm>
            <a:off x="431799" y="3818788"/>
            <a:ext cx="1040161" cy="892782"/>
          </a:xfrm>
          <a:prstGeom prst="rect">
            <a:avLst/>
          </a:prstGeom>
          <a:noFill/>
          <a:ln w="12700"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Es gibt keine ausreichenden Angebote zum Deutsch-lernen in München. 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Deutsch-Lernen ist Voraussetzung für eine erfolgreiche Integration.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C96EFD2-7EDA-4201-A79C-B1FC8BFBA748}"/>
              </a:ext>
            </a:extLst>
          </p:cNvPr>
          <p:cNvSpPr/>
          <p:nvPr/>
        </p:nvSpPr>
        <p:spPr>
          <a:xfrm>
            <a:off x="1647839" y="3818788"/>
            <a:ext cx="1040161" cy="892782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Vor allem junge Geflüchtete können durch digitale Angebote erreicht werden.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BDC28B9-2356-48DC-A8AD-52FB80F5FFDA}"/>
              </a:ext>
            </a:extLst>
          </p:cNvPr>
          <p:cNvSpPr/>
          <p:nvPr/>
        </p:nvSpPr>
        <p:spPr>
          <a:xfrm>
            <a:off x="2875794" y="3818788"/>
            <a:ext cx="1512000" cy="892782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Durch Online-Mentoring können Deutsch-Kompetenzen verbessert werden.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2951911-5E27-4D76-8831-69F561E0FB08}"/>
              </a:ext>
            </a:extLst>
          </p:cNvPr>
          <p:cNvSpPr/>
          <p:nvPr/>
        </p:nvSpPr>
        <p:spPr>
          <a:xfrm>
            <a:off x="6143271" y="3815290"/>
            <a:ext cx="1512000" cy="892782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Das Angebot trifft die Bedarfe der Zielgruppe.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Die Mentoring-Sessions werden tatsächlich durchgeführt.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864A32D-61AF-4EF6-A595-DC89C2B9D315}"/>
              </a:ext>
            </a:extLst>
          </p:cNvPr>
          <p:cNvSpPr/>
          <p:nvPr/>
        </p:nvSpPr>
        <p:spPr>
          <a:xfrm>
            <a:off x="7828082" y="3818788"/>
            <a:ext cx="1040161" cy="892782"/>
          </a:xfrm>
          <a:prstGeom prst="rect">
            <a:avLst/>
          </a:prstGeom>
          <a:noFill/>
          <a:ln w="1270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Stakeholder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Betreiber der Flüchtlingsunterkünfte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IT-Dienstleister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Anbieter von Deutschkursen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6871FDE-2117-4049-B9E8-63A2D382C05C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686571" y="1204088"/>
            <a:ext cx="180782" cy="0"/>
          </a:xfrm>
          <a:prstGeom prst="straightConnector1">
            <a:avLst/>
          </a:prstGeom>
          <a:ln w="190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03A5344D-650D-45AA-BF06-036F94AF79B7}"/>
              </a:ext>
            </a:extLst>
          </p:cNvPr>
          <p:cNvCxnSpPr>
            <a:cxnSpLocks/>
            <a:stCxn id="63" idx="3"/>
            <a:endCxn id="61" idx="1"/>
          </p:cNvCxnSpPr>
          <p:nvPr/>
        </p:nvCxnSpPr>
        <p:spPr>
          <a:xfrm>
            <a:off x="4379564" y="2235155"/>
            <a:ext cx="159476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612EE303-7475-4D6D-955C-E1CECE645A79}"/>
              </a:ext>
            </a:extLst>
          </p:cNvPr>
          <p:cNvCxnSpPr>
            <a:cxnSpLocks/>
            <a:stCxn id="62" idx="3"/>
            <a:endCxn id="60" idx="1"/>
          </p:cNvCxnSpPr>
          <p:nvPr/>
        </p:nvCxnSpPr>
        <p:spPr>
          <a:xfrm>
            <a:off x="4379564" y="3265006"/>
            <a:ext cx="159476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553714AE-60DD-412B-9EDD-B3C4CC87B0FE}"/>
              </a:ext>
            </a:extLst>
          </p:cNvPr>
          <p:cNvCxnSpPr>
            <a:cxnSpLocks/>
            <a:stCxn id="9" idx="3"/>
            <a:endCxn id="59" idx="1"/>
          </p:cNvCxnSpPr>
          <p:nvPr/>
        </p:nvCxnSpPr>
        <p:spPr>
          <a:xfrm>
            <a:off x="4379353" y="1204088"/>
            <a:ext cx="152022" cy="0"/>
          </a:xfrm>
          <a:prstGeom prst="straightConnector1">
            <a:avLst/>
          </a:prstGeom>
          <a:ln w="19050">
            <a:solidFill>
              <a:schemeClr val="accent3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46">
            <a:extLst>
              <a:ext uri="{FF2B5EF4-FFF2-40B4-BE49-F238E27FC236}">
                <a16:creationId xmlns:a16="http://schemas.microsoft.com/office/drawing/2014/main" id="{A62A09DB-F2F6-4315-BE42-718A81B451FC}"/>
              </a:ext>
            </a:extLst>
          </p:cNvPr>
          <p:cNvSpPr/>
          <p:nvPr/>
        </p:nvSpPr>
        <p:spPr>
          <a:xfrm>
            <a:off x="1646179" y="230458"/>
            <a:ext cx="6177920" cy="221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1"/>
                </a:solidFill>
                <a:latin typeface="+mj-lt"/>
              </a:rPr>
              <a:t>BEISPIEL: </a:t>
            </a:r>
            <a:br>
              <a:rPr lang="de-DE" b="1" dirty="0">
                <a:solidFill>
                  <a:schemeClr val="tx2"/>
                </a:solidFill>
                <a:latin typeface="+mj-lt"/>
              </a:rPr>
            </a:br>
            <a:r>
              <a:rPr lang="de-DE" b="1" dirty="0">
                <a:solidFill>
                  <a:schemeClr val="tx2"/>
                </a:solidFill>
                <a:latin typeface="+mj-lt"/>
              </a:rPr>
              <a:t>ONLINE DEUTSCH-MENTORING FÜR JUNGE GEFLÜCHTETE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D6AEB977-52E2-42AA-BA2B-FC25D35809B5}"/>
              </a:ext>
            </a:extLst>
          </p:cNvPr>
          <p:cNvSpPr/>
          <p:nvPr/>
        </p:nvSpPr>
        <p:spPr>
          <a:xfrm>
            <a:off x="3141140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>
                <a:solidFill>
                  <a:schemeClr val="accent3"/>
                </a:solidFill>
              </a:rPr>
              <a:t>OUTCOME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5C9EDE27-B18E-4377-AEED-43EA66EF381A}"/>
              </a:ext>
            </a:extLst>
          </p:cNvPr>
          <p:cNvSpPr/>
          <p:nvPr/>
        </p:nvSpPr>
        <p:spPr>
          <a:xfrm>
            <a:off x="7857508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 dirty="0">
                <a:solidFill>
                  <a:schemeClr val="accent6"/>
                </a:solidFill>
              </a:rPr>
              <a:t>INPUT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7F0D5E7E-120D-4638-9374-B616ACA82D3E}"/>
              </a:ext>
            </a:extLst>
          </p:cNvPr>
          <p:cNvSpPr/>
          <p:nvPr/>
        </p:nvSpPr>
        <p:spPr>
          <a:xfrm>
            <a:off x="6408617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>
                <a:solidFill>
                  <a:schemeClr val="accent5"/>
                </a:solidFill>
              </a:rPr>
              <a:t>OUTPUT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77EC0B7-3FB0-4441-8BC1-5D07B7EB4F0A}"/>
              </a:ext>
            </a:extLst>
          </p:cNvPr>
          <p:cNvSpPr/>
          <p:nvPr/>
        </p:nvSpPr>
        <p:spPr>
          <a:xfrm>
            <a:off x="6143271" y="2761111"/>
            <a:ext cx="1512000" cy="1007789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Aktivitäten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/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600" i="1" dirty="0">
              <a:solidFill>
                <a:schemeClr val="tx1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F490810-08E4-4B41-B179-A2EC5CFB82A8}"/>
              </a:ext>
            </a:extLst>
          </p:cNvPr>
          <p:cNvSpPr/>
          <p:nvPr/>
        </p:nvSpPr>
        <p:spPr>
          <a:xfrm>
            <a:off x="6143271" y="700276"/>
            <a:ext cx="1512000" cy="2031628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accent1"/>
                </a:solidFill>
              </a:rPr>
              <a:t>Welche Aktivitäten braucht es, um die angestrebte(n) Veränderung(en) zu erreichen?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10 Online-Mentoring-Sessions im Umfang von 60 Minuten pro Teilnehmende/r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70 junge Geflüchtete nehmen das Angebot an.</a:t>
            </a:r>
          </a:p>
        </p:txBody>
      </p: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2BDBD49C-2835-4FAB-9EB1-25116B1EC8FD}"/>
              </a:ext>
            </a:extLst>
          </p:cNvPr>
          <p:cNvCxnSpPr>
            <a:cxnSpLocks/>
            <a:stCxn id="53" idx="3"/>
          </p:cNvCxnSpPr>
          <p:nvPr/>
        </p:nvCxnSpPr>
        <p:spPr>
          <a:xfrm>
            <a:off x="7655271" y="3265006"/>
            <a:ext cx="168828" cy="106"/>
          </a:xfrm>
          <a:prstGeom prst="straightConnector1">
            <a:avLst/>
          </a:prstGeom>
          <a:ln w="19050">
            <a:solidFill>
              <a:schemeClr val="accent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6E6B304D-FDBD-4781-B1B4-FE58DD14A65A}"/>
              </a:ext>
            </a:extLst>
          </p:cNvPr>
          <p:cNvCxnSpPr>
            <a:cxnSpLocks/>
          </p:cNvCxnSpPr>
          <p:nvPr/>
        </p:nvCxnSpPr>
        <p:spPr>
          <a:xfrm>
            <a:off x="7655271" y="1204090"/>
            <a:ext cx="187949" cy="0"/>
          </a:xfrm>
          <a:prstGeom prst="straightConnector1">
            <a:avLst/>
          </a:prstGeom>
          <a:ln w="19050">
            <a:solidFill>
              <a:schemeClr val="accent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02C5F8E0-263E-414C-9604-D9BC53779A74}"/>
              </a:ext>
            </a:extLst>
          </p:cNvPr>
          <p:cNvSpPr/>
          <p:nvPr/>
        </p:nvSpPr>
        <p:spPr>
          <a:xfrm>
            <a:off x="425985" y="700088"/>
            <a:ext cx="1040161" cy="1438405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20" rIns="36000" bIns="4572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 welchem gesell-</a:t>
            </a:r>
            <a:r>
              <a:rPr lang="de-DE" sz="600" b="1" dirty="0" err="1">
                <a:solidFill>
                  <a:schemeClr val="tx1"/>
                </a:solidFill>
              </a:rPr>
              <a:t>schaftlichen</a:t>
            </a:r>
            <a:r>
              <a:rPr lang="de-DE" sz="600" b="1" dirty="0">
                <a:solidFill>
                  <a:schemeClr val="tx1"/>
                </a:solidFill>
              </a:rPr>
              <a:t> Problem setzt das Projekt an?</a:t>
            </a:r>
          </a:p>
          <a:p>
            <a:pPr>
              <a:spcAft>
                <a:spcPts val="600"/>
              </a:spcAft>
            </a:pPr>
            <a:r>
              <a:rPr lang="de-DE" sz="700" i="1" dirty="0">
                <a:solidFill>
                  <a:schemeClr val="tx1"/>
                </a:solidFill>
              </a:rPr>
              <a:t>Mehr junge Geflüchtete kommen nach München. Zentral für die Integration ist das schnelle Erlernen der Deutschen Sprache. Die Kapazitäten dazu fehlen in den Unterkünften und bei anderen Anbietern.</a:t>
            </a:r>
            <a:endParaRPr lang="de-DE" sz="700" i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B2823F27-76A7-4C42-A506-AFA02804ABDE}"/>
              </a:ext>
            </a:extLst>
          </p:cNvPr>
          <p:cNvSpPr/>
          <p:nvPr/>
        </p:nvSpPr>
        <p:spPr>
          <a:xfrm>
            <a:off x="421667" y="2328901"/>
            <a:ext cx="1040161" cy="14400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Welche Veränderung wird auf gesellschaftlicher </a:t>
            </a:r>
            <a:br>
              <a:rPr lang="de-DE" sz="600" b="1" dirty="0">
                <a:solidFill>
                  <a:schemeClr val="tx1"/>
                </a:solidFill>
              </a:rPr>
            </a:br>
            <a:r>
              <a:rPr lang="de-DE" sz="600" b="1" dirty="0">
                <a:solidFill>
                  <a:schemeClr val="tx1"/>
                </a:solidFill>
              </a:rPr>
              <a:t>Ebene angestrebt?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Erfolgreiche Integration von jungen Geflüchteten in München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BFE9E849-7CCD-432D-813B-FCC0F45E4608}"/>
              </a:ext>
            </a:extLst>
          </p:cNvPr>
          <p:cNvCxnSpPr>
            <a:cxnSpLocks/>
            <a:stCxn id="39" idx="2"/>
            <a:endCxn id="41" idx="0"/>
          </p:cNvCxnSpPr>
          <p:nvPr/>
        </p:nvCxnSpPr>
        <p:spPr>
          <a:xfrm flipH="1">
            <a:off x="941748" y="2138493"/>
            <a:ext cx="4318" cy="190408"/>
          </a:xfrm>
          <a:prstGeom prst="straightConnector1">
            <a:avLst/>
          </a:prstGeom>
          <a:ln w="190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898CECA9-6977-4B2B-8587-A3BF8FA3BD8A}"/>
              </a:ext>
            </a:extLst>
          </p:cNvPr>
          <p:cNvSpPr/>
          <p:nvPr/>
        </p:nvSpPr>
        <p:spPr>
          <a:xfrm>
            <a:off x="451093" y="555696"/>
            <a:ext cx="981308" cy="112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b="1" dirty="0">
                <a:solidFill>
                  <a:schemeClr val="tx2"/>
                </a:solidFill>
              </a:rPr>
              <a:t>IMPACT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FFFEF7E-252F-419B-A9B9-85E717F0E49D}"/>
              </a:ext>
            </a:extLst>
          </p:cNvPr>
          <p:cNvSpPr/>
          <p:nvPr/>
        </p:nvSpPr>
        <p:spPr>
          <a:xfrm>
            <a:off x="4531375" y="700088"/>
            <a:ext cx="1440000" cy="100800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Wie überprüfe ich, ob die Veränderung eingetreten ist?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80 % der Teilnehmenden haben Deutsch Grundkenntnisse (A1.1/A1.2</a:t>
            </a:r>
            <a:r>
              <a:rPr lang="de-DE" sz="800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8616B9F-B0A0-4C32-ABE1-5FFB43C826B2}"/>
              </a:ext>
            </a:extLst>
          </p:cNvPr>
          <p:cNvSpPr/>
          <p:nvPr/>
        </p:nvSpPr>
        <p:spPr>
          <a:xfrm>
            <a:off x="4539040" y="2761111"/>
            <a:ext cx="1440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Überprüfung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93CD8DA9-C647-4EEE-BA36-EB2251780692}"/>
              </a:ext>
            </a:extLst>
          </p:cNvPr>
          <p:cNvSpPr/>
          <p:nvPr/>
        </p:nvSpPr>
        <p:spPr>
          <a:xfrm>
            <a:off x="4539040" y="1731260"/>
            <a:ext cx="1440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Überprüfung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70 % der Teilnehmenden fällt es leicht eine Unterhaltung zu beginnen. 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0675067A-308D-4937-9C13-D28F35B5A9CF}"/>
              </a:ext>
            </a:extLst>
          </p:cNvPr>
          <p:cNvSpPr/>
          <p:nvPr/>
        </p:nvSpPr>
        <p:spPr>
          <a:xfrm>
            <a:off x="2867564" y="2761111"/>
            <a:ext cx="1512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Veränderung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2F04ECA3-30C3-4BAF-8907-1DAAEF7D3166}"/>
              </a:ext>
            </a:extLst>
          </p:cNvPr>
          <p:cNvSpPr/>
          <p:nvPr/>
        </p:nvSpPr>
        <p:spPr>
          <a:xfrm>
            <a:off x="2867564" y="1731260"/>
            <a:ext cx="1512000" cy="1007789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Veränderung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Sprachbarrieren bei den jungen Geflüchteten sind reduziert.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6B496407-0B00-4904-8F56-307948CF1D91}"/>
              </a:ext>
            </a:extLst>
          </p:cNvPr>
          <p:cNvSpPr/>
          <p:nvPr/>
        </p:nvSpPr>
        <p:spPr>
          <a:xfrm>
            <a:off x="4537137" y="3815290"/>
            <a:ext cx="1440000" cy="892782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Annahmen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Die Online-Sessions werden von Anfang an evaluiert.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600" i="1" dirty="0">
                <a:solidFill>
                  <a:schemeClr val="tx1"/>
                </a:solidFill>
              </a:rPr>
              <a:t>Eine Mehrheit der Teilnehmenden und der Mentor/innen nimmt an der Evaluation teil.</a:t>
            </a:r>
          </a:p>
        </p:txBody>
      </p: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2B50F80A-94A0-45B9-AC04-E31D015849C6}"/>
              </a:ext>
            </a:extLst>
          </p:cNvPr>
          <p:cNvCxnSpPr>
            <a:cxnSpLocks/>
            <a:stCxn id="61" idx="3"/>
          </p:cNvCxnSpPr>
          <p:nvPr/>
        </p:nvCxnSpPr>
        <p:spPr>
          <a:xfrm>
            <a:off x="5979040" y="2235155"/>
            <a:ext cx="164231" cy="0"/>
          </a:xfrm>
          <a:prstGeom prst="straightConnector1">
            <a:avLst/>
          </a:prstGeom>
          <a:ln w="19050">
            <a:solidFill>
              <a:schemeClr val="accent4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270CC408-1167-4419-8EA3-CE5288605213}"/>
              </a:ext>
            </a:extLst>
          </p:cNvPr>
          <p:cNvCxnSpPr>
            <a:cxnSpLocks/>
            <a:stCxn id="60" idx="3"/>
            <a:endCxn id="53" idx="1"/>
          </p:cNvCxnSpPr>
          <p:nvPr/>
        </p:nvCxnSpPr>
        <p:spPr>
          <a:xfrm>
            <a:off x="5979040" y="3265006"/>
            <a:ext cx="164231" cy="0"/>
          </a:xfrm>
          <a:prstGeom prst="straightConnector1">
            <a:avLst/>
          </a:prstGeom>
          <a:ln w="19050">
            <a:solidFill>
              <a:schemeClr val="accent4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77BE6263-F261-4346-BEC0-51DEDE9ECDDC}"/>
              </a:ext>
            </a:extLst>
          </p:cNvPr>
          <p:cNvCxnSpPr>
            <a:cxnSpLocks/>
            <a:stCxn id="59" idx="3"/>
          </p:cNvCxnSpPr>
          <p:nvPr/>
        </p:nvCxnSpPr>
        <p:spPr>
          <a:xfrm>
            <a:off x="5971375" y="1204088"/>
            <a:ext cx="186137" cy="0"/>
          </a:xfrm>
          <a:prstGeom prst="straightConnector1">
            <a:avLst/>
          </a:prstGeom>
          <a:ln w="19050">
            <a:solidFill>
              <a:schemeClr val="accent4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1CBC45FB-C806-47B6-B940-94C7EA10674E}"/>
              </a:ext>
            </a:extLst>
          </p:cNvPr>
          <p:cNvSpPr/>
          <p:nvPr/>
        </p:nvSpPr>
        <p:spPr>
          <a:xfrm>
            <a:off x="1646179" y="712388"/>
            <a:ext cx="1040400" cy="100779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>
              <a:spcAft>
                <a:spcPts val="600"/>
              </a:spcAft>
            </a:pPr>
            <a:r>
              <a:rPr lang="de-DE" sz="600" b="1" dirty="0">
                <a:solidFill>
                  <a:schemeClr val="tx1"/>
                </a:solidFill>
              </a:rPr>
              <a:t>Wer sind weitere Stakeholder?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Sozialberatung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Anbieter von Sprachkursen für Geflüchtete</a:t>
            </a:r>
          </a:p>
          <a:p>
            <a:pPr marL="88900" indent="-88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700" i="1" dirty="0">
                <a:solidFill>
                  <a:schemeClr val="tx1"/>
                </a:solidFill>
              </a:rPr>
              <a:t>…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700" i="1" dirty="0">
              <a:solidFill>
                <a:schemeClr val="tx1"/>
              </a:solidFill>
            </a:endParaRP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906DAB5F-9A1E-402D-BA90-173679A0A856}"/>
              </a:ext>
            </a:extLst>
          </p:cNvPr>
          <p:cNvCxnSpPr>
            <a:cxnSpLocks/>
          </p:cNvCxnSpPr>
          <p:nvPr/>
        </p:nvCxnSpPr>
        <p:spPr>
          <a:xfrm>
            <a:off x="1457388" y="3192345"/>
            <a:ext cx="180000" cy="1595"/>
          </a:xfrm>
          <a:prstGeom prst="straightConnector1">
            <a:avLst/>
          </a:prstGeom>
          <a:ln w="19050"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91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RK">
      <a:dk1>
        <a:srgbClr val="000000"/>
      </a:dk1>
      <a:lt1>
        <a:sysClr val="window" lastClr="FFFFFF"/>
      </a:lt1>
      <a:dk2>
        <a:srgbClr val="E60005"/>
      </a:dk2>
      <a:lt2>
        <a:srgbClr val="FFFFFF"/>
      </a:lt2>
      <a:accent1>
        <a:srgbClr val="002D55"/>
      </a:accent1>
      <a:accent2>
        <a:srgbClr val="EBF5FF"/>
      </a:accent2>
      <a:accent3>
        <a:srgbClr val="EB8264"/>
      </a:accent3>
      <a:accent4>
        <a:srgbClr val="FAC3AF"/>
      </a:accent4>
      <a:accent5>
        <a:srgbClr val="698CAF"/>
      </a:accent5>
      <a:accent6>
        <a:srgbClr val="B4C3D7"/>
      </a:accent6>
      <a:hlink>
        <a:srgbClr val="000000"/>
      </a:hlink>
      <a:folHlink>
        <a:srgbClr val="000000"/>
      </a:folHlink>
    </a:clrScheme>
    <a:fontScheme name="DRK">
      <a:majorFont>
        <a:latin typeface="Merriweather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K_Praesentation_16zu9_Georgia.potx" id="{7F614E8A-33B5-4710-863B-76F56DA7A5D8}" vid="{FC47C9DF-28F1-4362-A622-6157228DA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93050C74D0DF746890CF64B245C9CD6" ma:contentTypeVersion="4724" ma:contentTypeDescription="Ein neues Dokument erstellen." ma:contentTypeScope="" ma:versionID="de3bcad512979c9bd6d8fa7e633bd6ce">
  <xsd:schema xmlns:xsd="http://www.w3.org/2001/XMLSchema" xmlns:xs="http://www.w3.org/2001/XMLSchema" xmlns:p="http://schemas.microsoft.com/office/2006/metadata/properties" xmlns:ns2="e8d7a9c6-e82d-4466-9e7a-badf8676663c" xmlns:ns3="d02bc21f-b422-453a-9fda-7f6baffa8462" targetNamespace="http://schemas.microsoft.com/office/2006/metadata/properties" ma:root="true" ma:fieldsID="bac9cb94ef1b29e8bb1c4d25be46e24b" ns2:_="" ns3:_="">
    <xsd:import namespace="e8d7a9c6-e82d-4466-9e7a-badf8676663c"/>
    <xsd:import namespace="d02bc21f-b422-453a-9fda-7f6baffa84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7a9c6-e82d-4466-9e7a-badf8676663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bc21f-b422-453a-9fda-7f6baffa84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8d7a9c6-e82d-4466-9e7a-badf8676663c">UPW7SVMUV64P-1210661889-884587</_dlc_DocId>
    <_dlc_DocIdUrl xmlns="e8d7a9c6-e82d-4466-9e7a-badf8676663c">
      <Url>https://drkgsberlin.sharepoint.com/sites/Bereich_4/_layouts/15/DocIdRedir.aspx?ID=UPW7SVMUV64P-1210661889-884587</Url>
      <Description>UPW7SVMUV64P-1210661889-884587</Description>
    </_dlc_DocIdUrl>
  </documentManagement>
</p:properties>
</file>

<file path=customXml/itemProps1.xml><?xml version="1.0" encoding="utf-8"?>
<ds:datastoreItem xmlns:ds="http://schemas.openxmlformats.org/officeDocument/2006/customXml" ds:itemID="{4F69B7FC-577B-4A38-8A50-DEF8F06CB74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AADDFA9-3E11-42AA-A4DB-B740A362D7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56906-97E6-4199-AC42-CEB0175BB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7a9c6-e82d-4466-9e7a-badf8676663c"/>
    <ds:schemaRef ds:uri="d02bc21f-b422-453a-9fda-7f6baffa84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CEB3D46-D499-4ED0-8F47-937B8D49996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e8d7a9c6-e82d-4466-9e7a-badf8676663c"/>
    <ds:schemaRef ds:uri="d02bc21f-b422-453a-9fda-7f6baffa846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DRK_Praesentation_16zu9</Template>
  <TotalTime>0</TotalTime>
  <Words>465</Words>
  <Application>Microsoft Office PowerPoint</Application>
  <PresentationFormat>Bildschirmpräsentation (16:9)</PresentationFormat>
  <Paragraphs>109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Georgia</vt:lpstr>
      <vt:lpstr>HelveticaNeueLT Std</vt:lpstr>
      <vt:lpstr>Merriweather</vt:lpstr>
      <vt:lpstr>Symbol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Lara Seidel</dc:creator>
  <cp:lastModifiedBy>Lara Seidel</cp:lastModifiedBy>
  <cp:revision>5</cp:revision>
  <cp:lastPrinted>2020-01-22T13:31:24Z</cp:lastPrinted>
  <dcterms:created xsi:type="dcterms:W3CDTF">2020-01-16T13:43:39Z</dcterms:created>
  <dcterms:modified xsi:type="dcterms:W3CDTF">2021-03-18T17:04:56Z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o_HilfslinienVertical">
    <vt:lpwstr>CustomLayout</vt:lpwstr>
  </property>
  <property fmtid="{D5CDD505-2E9C-101B-9397-08002B2CF9AE}" pid="3" name="ho_HilfslinienVertical1">
    <vt:lpwstr>1.2</vt:lpwstr>
  </property>
  <property fmtid="{D5CDD505-2E9C-101B-9397-08002B2CF9AE}" pid="4" name="ho_HilfslinienVertical2">
    <vt:lpwstr>12.4</vt:lpwstr>
  </property>
  <property fmtid="{D5CDD505-2E9C-101B-9397-08002B2CF9AE}" pid="5" name="ho_HilfslinienVertical3">
    <vt:lpwstr>13</vt:lpwstr>
  </property>
  <property fmtid="{D5CDD505-2E9C-101B-9397-08002B2CF9AE}" pid="6" name="ho_HilfslinienVertical4">
    <vt:lpwstr>24.2</vt:lpwstr>
  </property>
  <property fmtid="{D5CDD505-2E9C-101B-9397-08002B2CF9AE}" pid="7" name="ho_HilfslinienVertical5">
    <vt:lpwstr>23.9</vt:lpwstr>
  </property>
  <property fmtid="{D5CDD505-2E9C-101B-9397-08002B2CF9AE}" pid="8" name="ho_HilfslinienVertical6">
    <vt:lpwstr>5.2</vt:lpwstr>
  </property>
  <property fmtid="{D5CDD505-2E9C-101B-9397-08002B2CF9AE}" pid="9" name="ho_HilfslinienVertical7">
    <vt:lpwstr/>
  </property>
  <property fmtid="{D5CDD505-2E9C-101B-9397-08002B2CF9AE}" pid="10" name="ho_HilfslinienVertical8">
    <vt:lpwstr/>
  </property>
  <property fmtid="{D5CDD505-2E9C-101B-9397-08002B2CF9AE}" pid="11" name="ho_HilfslinienVertical9">
    <vt:lpwstr/>
  </property>
  <property fmtid="{D5CDD505-2E9C-101B-9397-08002B2CF9AE}" pid="12" name="ho_HilfslinienVertical10">
    <vt:lpwstr/>
  </property>
  <property fmtid="{D5CDD505-2E9C-101B-9397-08002B2CF9AE}" pid="13" name="ho_HilfslinienVertical11">
    <vt:lpwstr/>
  </property>
  <property fmtid="{D5CDD505-2E9C-101B-9397-08002B2CF9AE}" pid="14" name="ho_HilfslinienVertical12">
    <vt:lpwstr/>
  </property>
  <property fmtid="{D5CDD505-2E9C-101B-9397-08002B2CF9AE}" pid="15" name="ho_HilfslinienVertical13">
    <vt:lpwstr/>
  </property>
  <property fmtid="{D5CDD505-2E9C-101B-9397-08002B2CF9AE}" pid="16" name="ho_HilfslinienVertical14">
    <vt:lpwstr/>
  </property>
  <property fmtid="{D5CDD505-2E9C-101B-9397-08002B2CF9AE}" pid="17" name="ho_HilfslinienVertical15">
    <vt:lpwstr/>
  </property>
  <property fmtid="{D5CDD505-2E9C-101B-9397-08002B2CF9AE}" pid="18" name="ho_HilfslinienVertical16">
    <vt:lpwstr/>
  </property>
  <property fmtid="{D5CDD505-2E9C-101B-9397-08002B2CF9AE}" pid="19" name="ho_HilfslinienVertical17">
    <vt:lpwstr/>
  </property>
  <property fmtid="{D5CDD505-2E9C-101B-9397-08002B2CF9AE}" pid="20" name="ho_HilfslinienVertical18">
    <vt:lpwstr/>
  </property>
  <property fmtid="{D5CDD505-2E9C-101B-9397-08002B2CF9AE}" pid="21" name="ho_HilfslinienVertical19">
    <vt:lpwstr/>
  </property>
  <property fmtid="{D5CDD505-2E9C-101B-9397-08002B2CF9AE}" pid="22" name="ho_HilfslinienVertical20">
    <vt:lpwstr/>
  </property>
  <property fmtid="{D5CDD505-2E9C-101B-9397-08002B2CF9AE}" pid="23" name="ho_HilfslinienHorizontal">
    <vt:lpwstr>CustomLayout</vt:lpwstr>
  </property>
  <property fmtid="{D5CDD505-2E9C-101B-9397-08002B2CF9AE}" pid="24" name="ho_HilfslinienHorizontal1">
    <vt:lpwstr>.6</vt:lpwstr>
  </property>
  <property fmtid="{D5CDD505-2E9C-101B-9397-08002B2CF9AE}" pid="25" name="ho_HilfslinienHorizontal2">
    <vt:lpwstr>1.8</vt:lpwstr>
  </property>
  <property fmtid="{D5CDD505-2E9C-101B-9397-08002B2CF9AE}" pid="26" name="ho_HilfslinienHorizontal3">
    <vt:lpwstr>2.4</vt:lpwstr>
  </property>
  <property fmtid="{D5CDD505-2E9C-101B-9397-08002B2CF9AE}" pid="27" name="ho_HilfslinienHorizontal4">
    <vt:lpwstr>9.6</vt:lpwstr>
  </property>
  <property fmtid="{D5CDD505-2E9C-101B-9397-08002B2CF9AE}" pid="28" name="ho_HilfslinienHorizontal5">
    <vt:lpwstr>10.2</vt:lpwstr>
  </property>
  <property fmtid="{D5CDD505-2E9C-101B-9397-08002B2CF9AE}" pid="29" name="ho_HilfslinienHorizontal6">
    <vt:lpwstr>9.3</vt:lpwstr>
  </property>
  <property fmtid="{D5CDD505-2E9C-101B-9397-08002B2CF9AE}" pid="30" name="ho_HilfslinienHorizontal7">
    <vt:lpwstr>2</vt:lpwstr>
  </property>
  <property fmtid="{D5CDD505-2E9C-101B-9397-08002B2CF9AE}" pid="31" name="ho_HilfslinienHorizontal8">
    <vt:lpwstr>12.588</vt:lpwstr>
  </property>
  <property fmtid="{D5CDD505-2E9C-101B-9397-08002B2CF9AE}" pid="32" name="ho_HilfslinienHorizontal9">
    <vt:lpwstr>5</vt:lpwstr>
  </property>
  <property fmtid="{D5CDD505-2E9C-101B-9397-08002B2CF9AE}" pid="33" name="ho_HilfslinienHorizontal10">
    <vt:lpwstr/>
  </property>
  <property fmtid="{D5CDD505-2E9C-101B-9397-08002B2CF9AE}" pid="34" name="ho_HilfslinienHorizontal11">
    <vt:lpwstr/>
  </property>
  <property fmtid="{D5CDD505-2E9C-101B-9397-08002B2CF9AE}" pid="35" name="ho_HilfslinienHorizontal12">
    <vt:lpwstr/>
  </property>
  <property fmtid="{D5CDD505-2E9C-101B-9397-08002B2CF9AE}" pid="36" name="ho_HilfslinienHorizontal13">
    <vt:lpwstr/>
  </property>
  <property fmtid="{D5CDD505-2E9C-101B-9397-08002B2CF9AE}" pid="37" name="ho_HilfslinienHorizontal14">
    <vt:lpwstr/>
  </property>
  <property fmtid="{D5CDD505-2E9C-101B-9397-08002B2CF9AE}" pid="38" name="ho_HilfslinienHorizontal15">
    <vt:lpwstr/>
  </property>
  <property fmtid="{D5CDD505-2E9C-101B-9397-08002B2CF9AE}" pid="39" name="ho_HilfslinienHorizontal16">
    <vt:lpwstr/>
  </property>
  <property fmtid="{D5CDD505-2E9C-101B-9397-08002B2CF9AE}" pid="40" name="ho_HilfslinienHorizontal17">
    <vt:lpwstr/>
  </property>
  <property fmtid="{D5CDD505-2E9C-101B-9397-08002B2CF9AE}" pid="41" name="ho_HilfslinienHorizontal18">
    <vt:lpwstr/>
  </property>
  <property fmtid="{D5CDD505-2E9C-101B-9397-08002B2CF9AE}" pid="42" name="ho_HilfslinienHorizontal19">
    <vt:lpwstr/>
  </property>
  <property fmtid="{D5CDD505-2E9C-101B-9397-08002B2CF9AE}" pid="43" name="ho_HilfslinienHorizontal20">
    <vt:lpwstr/>
  </property>
  <property fmtid="{D5CDD505-2E9C-101B-9397-08002B2CF9AE}" pid="44" name="ContentTypeId">
    <vt:lpwstr>0x010100293050C74D0DF746890CF64B245C9CD6</vt:lpwstr>
  </property>
  <property fmtid="{D5CDD505-2E9C-101B-9397-08002B2CF9AE}" pid="45" name="Order">
    <vt:r8>100</vt:r8>
  </property>
  <property fmtid="{D5CDD505-2E9C-101B-9397-08002B2CF9AE}" pid="46" name="_dlc_DocIdItemGuid">
    <vt:lpwstr>31918dda-46e6-4479-af32-f610f8b3251b</vt:lpwstr>
  </property>
</Properties>
</file>