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3"/>
  </p:notesMasterIdLst>
  <p:sldIdLst>
    <p:sldId id="129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lie Meyer" userId="9b1490a3-ec52-4074-8999-3f62f2e72ee4" providerId="ADAL" clId="{75A1731E-2482-445D-AB29-2A264FA261C9}"/>
    <pc:docChg chg="undo custSel addSld delSld modSld">
      <pc:chgData name="Nathalie Meyer" userId="9b1490a3-ec52-4074-8999-3f62f2e72ee4" providerId="ADAL" clId="{75A1731E-2482-445D-AB29-2A264FA261C9}" dt="2023-07-11T12:48:58.456" v="9" actId="47"/>
      <pc:docMkLst>
        <pc:docMk/>
      </pc:docMkLst>
      <pc:sldChg chg="modSp mod">
        <pc:chgData name="Nathalie Meyer" userId="9b1490a3-ec52-4074-8999-3f62f2e72ee4" providerId="ADAL" clId="{75A1731E-2482-445D-AB29-2A264FA261C9}" dt="2023-07-11T12:35:38.646" v="7" actId="207"/>
        <pc:sldMkLst>
          <pc:docMk/>
          <pc:sldMk cId="931482624" sldId="1297"/>
        </pc:sldMkLst>
        <pc:spChg chg="mod">
          <ac:chgData name="Nathalie Meyer" userId="9b1490a3-ec52-4074-8999-3f62f2e72ee4" providerId="ADAL" clId="{75A1731E-2482-445D-AB29-2A264FA261C9}" dt="2023-07-11T12:34:16.912" v="1" actId="113"/>
          <ac:spMkLst>
            <pc:docMk/>
            <pc:sldMk cId="931482624" sldId="1297"/>
            <ac:spMk id="41" creationId="{B2823F27-76A7-4C42-A506-AFA02804ABDE}"/>
          </ac:spMkLst>
        </pc:spChg>
        <pc:spChg chg="mod">
          <ac:chgData name="Nathalie Meyer" userId="9b1490a3-ec52-4074-8999-3f62f2e72ee4" providerId="ADAL" clId="{75A1731E-2482-445D-AB29-2A264FA261C9}" dt="2023-07-11T12:35:38.646" v="7" actId="207"/>
          <ac:spMkLst>
            <pc:docMk/>
            <pc:sldMk cId="931482624" sldId="1297"/>
            <ac:spMk id="49" creationId="{5C9EDE27-B18E-4377-AEED-43EA66EF381A}"/>
          </ac:spMkLst>
        </pc:spChg>
        <pc:spChg chg="mod">
          <ac:chgData name="Nathalie Meyer" userId="9b1490a3-ec52-4074-8999-3f62f2e72ee4" providerId="ADAL" clId="{75A1731E-2482-445D-AB29-2A264FA261C9}" dt="2023-07-11T12:35:18.320" v="3" actId="207"/>
          <ac:spMkLst>
            <pc:docMk/>
            <pc:sldMk cId="931482624" sldId="1297"/>
            <ac:spMk id="50" creationId="{7F0D5E7E-120D-4638-9374-B616ACA82D3E}"/>
          </ac:spMkLst>
        </pc:spChg>
      </pc:sldChg>
      <pc:sldChg chg="new del">
        <pc:chgData name="Nathalie Meyer" userId="9b1490a3-ec52-4074-8999-3f62f2e72ee4" providerId="ADAL" clId="{75A1731E-2482-445D-AB29-2A264FA261C9}" dt="2023-07-11T12:48:58.456" v="9" actId="47"/>
        <pc:sldMkLst>
          <pc:docMk/>
          <pc:sldMk cId="3798121146" sldId="1298"/>
        </pc:sldMkLst>
      </pc:sldChg>
      <pc:sldMasterChg chg="delSldLayout">
        <pc:chgData name="Nathalie Meyer" userId="9b1490a3-ec52-4074-8999-3f62f2e72ee4" providerId="ADAL" clId="{75A1731E-2482-445D-AB29-2A264FA261C9}" dt="2023-07-11T12:48:58.456" v="9" actId="47"/>
        <pc:sldMasterMkLst>
          <pc:docMk/>
          <pc:sldMasterMk cId="1780124780" sldId="2147483680"/>
        </pc:sldMasterMkLst>
        <pc:sldLayoutChg chg="del">
          <pc:chgData name="Nathalie Meyer" userId="9b1490a3-ec52-4074-8999-3f62f2e72ee4" providerId="ADAL" clId="{75A1731E-2482-445D-AB29-2A264FA261C9}" dt="2023-07-11T12:48:58.456" v="9" actId="47"/>
          <pc:sldLayoutMkLst>
            <pc:docMk/>
            <pc:sldMasterMk cId="1780124780" sldId="2147483680"/>
            <pc:sldLayoutMk cId="1973039630" sldId="214748368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33CA-C0CB-47AD-B62D-9D54838D45A9}" type="datetimeFigureOut">
              <a:rPr lang="de-DE" smtClean="0"/>
              <a:t>19.03.2025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60E77-34ED-42AC-836D-C1578BAAEE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34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Outcome = Veränderungen in Fähigkeiten/Wissen, Handeln, Verhalten, Lebenslage der Zielgruppe(n)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30E7E1-5400-492B-B5F6-23476130DB9B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2581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Erfolgreiche Förderanträge stellen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72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990" y="959984"/>
            <a:ext cx="9827420" cy="78575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990" y="1859917"/>
            <a:ext cx="9827420" cy="42124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5991" y="6316371"/>
            <a:ext cx="11040000" cy="1097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33" b="1">
                <a:solidFill>
                  <a:schemeClr val="tx1"/>
                </a:solidFill>
              </a:defRPr>
            </a:lvl1pPr>
          </a:lstStyle>
          <a:p>
            <a:r>
              <a:rPr lang="de-DE"/>
              <a:t>Erfolgreiche Förderanträge stellen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033" y="6460412"/>
            <a:ext cx="2743200" cy="144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1200"/>
              </a:lnSpc>
              <a:defRPr sz="933">
                <a:solidFill>
                  <a:schemeClr val="tx1"/>
                </a:solidFill>
              </a:defRPr>
            </a:lvl1pPr>
          </a:lstStyle>
          <a:p>
            <a:fld id="{EADB90F9-9C8B-4738-A50E-8F04301A8C1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7" name="Textfeld 46"/>
          <p:cNvSpPr txBox="1"/>
          <p:nvPr userDrawn="1"/>
        </p:nvSpPr>
        <p:spPr>
          <a:xfrm>
            <a:off x="575991" y="6461810"/>
            <a:ext cx="366839" cy="14260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1200"/>
              </a:lnSpc>
            </a:pPr>
            <a:r>
              <a:rPr lang="de-DE" sz="933"/>
              <a:t>Folie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391BEC-FE1B-AD75-9AED-D8A40383D83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410" y="287996"/>
            <a:ext cx="1212404" cy="3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2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sldNum="0" hdr="0" ftr="0" dt="0"/>
  <p:txStyles>
    <p:titleStyle>
      <a:lvl1pPr algn="l" defTabSz="914377" rtl="0" eaLnBrk="1" latinLnBrk="0" hangingPunct="1">
        <a:lnSpc>
          <a:spcPts val="3200"/>
        </a:lnSpc>
        <a:spcBef>
          <a:spcPct val="0"/>
        </a:spcBef>
        <a:buNone/>
        <a:defRPr sz="2667" b="1" i="0" kern="1200">
          <a:solidFill>
            <a:schemeClr val="tx2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None/>
        <a:defRPr sz="1867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ts val="2400"/>
        </a:lnSpc>
        <a:spcBef>
          <a:spcPts val="2400"/>
        </a:spcBef>
        <a:buFont typeface="Arial" panose="020B0604020202020204" pitchFamily="34" charset="0"/>
        <a:buNone/>
        <a:defRPr sz="1867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None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91995" indent="-191995" algn="l" defTabSz="914377" rtl="0" eaLnBrk="1" latinLnBrk="0" hangingPunct="1">
        <a:lnSpc>
          <a:spcPts val="24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383990" indent="-191995" algn="l" defTabSz="914377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575986" indent="-191995" algn="l" defTabSz="914377" rtl="0" eaLnBrk="1" latinLnBrk="0" hangingPunct="1">
        <a:lnSpc>
          <a:spcPts val="2400"/>
        </a:lnSpc>
        <a:spcBef>
          <a:spcPts val="0"/>
        </a:spcBef>
        <a:buFont typeface="Symbol" panose="05050102010706020507" pitchFamily="18" charset="2"/>
        <a:buChar char="-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86871FDE-2117-4049-B9E8-63A2D382C05C}"/>
              </a:ext>
            </a:extLst>
          </p:cNvPr>
          <p:cNvCxnSpPr>
            <a:cxnSpLocks/>
            <a:stCxn id="46" idx="3"/>
          </p:cNvCxnSpPr>
          <p:nvPr/>
        </p:nvCxnSpPr>
        <p:spPr>
          <a:xfrm flipV="1">
            <a:off x="3568417" y="1853941"/>
            <a:ext cx="244707" cy="7380"/>
          </a:xfrm>
          <a:prstGeom prst="straightConnector1">
            <a:avLst/>
          </a:prstGeom>
          <a:ln w="190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03A5344D-650D-45AA-BF06-036F94AF79B7}"/>
              </a:ext>
            </a:extLst>
          </p:cNvPr>
          <p:cNvCxnSpPr>
            <a:cxnSpLocks/>
          </p:cNvCxnSpPr>
          <p:nvPr/>
        </p:nvCxnSpPr>
        <p:spPr>
          <a:xfrm>
            <a:off x="5812206" y="3155649"/>
            <a:ext cx="211537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612EE303-7475-4D6D-955C-E1CECE645A79}"/>
              </a:ext>
            </a:extLst>
          </p:cNvPr>
          <p:cNvCxnSpPr>
            <a:cxnSpLocks/>
          </p:cNvCxnSpPr>
          <p:nvPr/>
        </p:nvCxnSpPr>
        <p:spPr>
          <a:xfrm>
            <a:off x="5812206" y="4455824"/>
            <a:ext cx="211537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553714AE-60DD-412B-9EDD-B3C4CC87B0FE}"/>
              </a:ext>
            </a:extLst>
          </p:cNvPr>
          <p:cNvCxnSpPr>
            <a:cxnSpLocks/>
          </p:cNvCxnSpPr>
          <p:nvPr/>
        </p:nvCxnSpPr>
        <p:spPr>
          <a:xfrm>
            <a:off x="5818729" y="1853940"/>
            <a:ext cx="194847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46">
            <a:extLst>
              <a:ext uri="{FF2B5EF4-FFF2-40B4-BE49-F238E27FC236}">
                <a16:creationId xmlns:a16="http://schemas.microsoft.com/office/drawing/2014/main" id="{A62A09DB-F2F6-4315-BE42-718A81B451FC}"/>
              </a:ext>
            </a:extLst>
          </p:cNvPr>
          <p:cNvSpPr/>
          <p:nvPr/>
        </p:nvSpPr>
        <p:spPr>
          <a:xfrm>
            <a:off x="3791415" y="307278"/>
            <a:ext cx="4609171" cy="295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de-DE" b="1">
              <a:solidFill>
                <a:srgbClr val="E60005"/>
              </a:solidFill>
              <a:latin typeface="Merriweather"/>
            </a:endParaRP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BFE9E849-7CCD-432D-813B-FCC0F45E4608}"/>
              </a:ext>
            </a:extLst>
          </p:cNvPr>
          <p:cNvCxnSpPr>
            <a:cxnSpLocks/>
          </p:cNvCxnSpPr>
          <p:nvPr/>
        </p:nvCxnSpPr>
        <p:spPr>
          <a:xfrm flipH="1">
            <a:off x="1252088" y="3035629"/>
            <a:ext cx="5728" cy="238375"/>
          </a:xfrm>
          <a:prstGeom prst="straightConnector1">
            <a:avLst/>
          </a:prstGeom>
          <a:ln w="19050"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2517FD0-7878-D699-726B-857C4BEB843F}"/>
              </a:ext>
            </a:extLst>
          </p:cNvPr>
          <p:cNvGrpSpPr/>
          <p:nvPr/>
        </p:nvGrpSpPr>
        <p:grpSpPr>
          <a:xfrm>
            <a:off x="562224" y="1035352"/>
            <a:ext cx="11204025" cy="5246741"/>
            <a:chOff x="421667" y="555696"/>
            <a:chExt cx="8446578" cy="4155874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7CE7AA7-D87E-4314-BA4A-020AA98507F2}"/>
                </a:ext>
              </a:extLst>
            </p:cNvPr>
            <p:cNvSpPr/>
            <p:nvPr/>
          </p:nvSpPr>
          <p:spPr>
            <a:xfrm>
              <a:off x="1647839" y="1735165"/>
              <a:ext cx="1040161" cy="100779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Wie/wo wird die direkte Zielgruppe erreicht?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933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8754B6C2-2C94-41B9-9E25-76A6C785A3AE}"/>
                </a:ext>
              </a:extLst>
            </p:cNvPr>
            <p:cNvSpPr/>
            <p:nvPr/>
          </p:nvSpPr>
          <p:spPr>
            <a:xfrm>
              <a:off x="1647331" y="2768145"/>
              <a:ext cx="1040161" cy="100779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Wer sind die direkte &amp; indirekte Zielgruppe des Projekts?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933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D3255D61-E6EC-4548-A64E-325A70541FE2}"/>
                </a:ext>
              </a:extLst>
            </p:cNvPr>
            <p:cNvSpPr/>
            <p:nvPr/>
          </p:nvSpPr>
          <p:spPr>
            <a:xfrm>
              <a:off x="2872482" y="700088"/>
              <a:ext cx="1512000" cy="1008000"/>
            </a:xfrm>
            <a:prstGeom prst="rect">
              <a:avLst/>
            </a:prstGeom>
            <a:noFill/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Welche Veränderung soll bei der Zielgruppe erreicht werden?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933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B880A6F8-0EEB-4D54-BD46-70682DC6D8CE}"/>
                </a:ext>
              </a:extLst>
            </p:cNvPr>
            <p:cNvSpPr/>
            <p:nvPr/>
          </p:nvSpPr>
          <p:spPr>
            <a:xfrm>
              <a:off x="7828084" y="700088"/>
              <a:ext cx="1040161" cy="3069024"/>
            </a:xfrm>
            <a:prstGeom prst="rect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 dirty="0">
                  <a:solidFill>
                    <a:srgbClr val="000000"/>
                  </a:solidFill>
                  <a:latin typeface="Arial"/>
                </a:rPr>
                <a:t>Welche Ressourcen benötige ich für die Umsetzung der Aktivitäten?</a:t>
              </a:r>
            </a:p>
            <a:p>
              <a:pPr defTabSz="914377">
                <a:spcAft>
                  <a:spcPts val="800"/>
                </a:spcAft>
              </a:pPr>
              <a:endParaRPr lang="de-DE" sz="1000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51F07295-3B33-474E-BCB0-15DF73952376}"/>
                </a:ext>
              </a:extLst>
            </p:cNvPr>
            <p:cNvSpPr/>
            <p:nvPr/>
          </p:nvSpPr>
          <p:spPr>
            <a:xfrm>
              <a:off x="431799" y="3818788"/>
              <a:ext cx="1040161" cy="89278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Annahmen</a:t>
              </a:r>
            </a:p>
            <a:p>
              <a:pPr marL="122764" indent="-122764" defTabSz="914377"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9C96EFD2-7EDA-4201-A79C-B1FC8BFBA748}"/>
                </a:ext>
              </a:extLst>
            </p:cNvPr>
            <p:cNvSpPr/>
            <p:nvPr/>
          </p:nvSpPr>
          <p:spPr>
            <a:xfrm>
              <a:off x="1647839" y="3818788"/>
              <a:ext cx="1040161" cy="8927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Annahmen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2BDC28B9-2356-48DC-A8AD-52FB80F5FFDA}"/>
                </a:ext>
              </a:extLst>
            </p:cNvPr>
            <p:cNvSpPr/>
            <p:nvPr/>
          </p:nvSpPr>
          <p:spPr>
            <a:xfrm>
              <a:off x="2875794" y="3818788"/>
              <a:ext cx="1512000" cy="892782"/>
            </a:xfrm>
            <a:prstGeom prst="rect">
              <a:avLst/>
            </a:prstGeom>
            <a:noFill/>
            <a:ln w="12700">
              <a:solidFill>
                <a:schemeClr val="accent3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Annahmen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72951911-5E27-4D76-8831-69F561E0FB08}"/>
                </a:ext>
              </a:extLst>
            </p:cNvPr>
            <p:cNvSpPr/>
            <p:nvPr/>
          </p:nvSpPr>
          <p:spPr>
            <a:xfrm>
              <a:off x="6143271" y="3815290"/>
              <a:ext cx="1512000" cy="892782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Annahmen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A864A32D-61AF-4EF6-A595-DC89C2B9D315}"/>
                </a:ext>
              </a:extLst>
            </p:cNvPr>
            <p:cNvSpPr/>
            <p:nvPr/>
          </p:nvSpPr>
          <p:spPr>
            <a:xfrm>
              <a:off x="7828082" y="3818788"/>
              <a:ext cx="1040161" cy="89278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Annahmen</a:t>
              </a:r>
            </a:p>
            <a:p>
              <a:pPr marL="122764" indent="-122764" defTabSz="914377"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D6AEB977-52E2-42AA-BA2B-FC25D35809B5}"/>
                </a:ext>
              </a:extLst>
            </p:cNvPr>
            <p:cNvSpPr/>
            <p:nvPr/>
          </p:nvSpPr>
          <p:spPr>
            <a:xfrm>
              <a:off x="3141140" y="555696"/>
              <a:ext cx="981308" cy="112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r>
                <a:rPr lang="de-DE" sz="1067" b="1">
                  <a:solidFill>
                    <a:srgbClr val="EB8264"/>
                  </a:solidFill>
                  <a:latin typeface="Arial"/>
                </a:rPr>
                <a:t>OUTCOME</a:t>
              </a:r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5C9EDE27-B18E-4377-AEED-43EA66EF381A}"/>
                </a:ext>
              </a:extLst>
            </p:cNvPr>
            <p:cNvSpPr/>
            <p:nvPr/>
          </p:nvSpPr>
          <p:spPr>
            <a:xfrm>
              <a:off x="7857508" y="555696"/>
              <a:ext cx="981308" cy="112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r>
                <a:rPr lang="de-DE" sz="1067" b="1" dirty="0">
                  <a:solidFill>
                    <a:schemeClr val="bg2">
                      <a:lumMod val="75000"/>
                    </a:schemeClr>
                  </a:solidFill>
                  <a:latin typeface="Arial"/>
                </a:rPr>
                <a:t>INPUT</a:t>
              </a:r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7F0D5E7E-120D-4638-9374-B616ACA82D3E}"/>
                </a:ext>
              </a:extLst>
            </p:cNvPr>
            <p:cNvSpPr/>
            <p:nvPr/>
          </p:nvSpPr>
          <p:spPr>
            <a:xfrm>
              <a:off x="6408617" y="555696"/>
              <a:ext cx="981308" cy="112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r>
                <a:rPr lang="de-DE" sz="1067" b="1" dirty="0">
                  <a:solidFill>
                    <a:srgbClr val="002060"/>
                  </a:solidFill>
                  <a:latin typeface="Arial"/>
                </a:rPr>
                <a:t>OUTPUT</a:t>
              </a:r>
            </a:p>
          </p:txBody>
        </p:sp>
        <p:cxnSp>
          <p:nvCxnSpPr>
            <p:cNvPr id="52" name="Gerade Verbindung mit Pfeil 51">
              <a:extLst>
                <a:ext uri="{FF2B5EF4-FFF2-40B4-BE49-F238E27FC236}">
                  <a16:creationId xmlns:a16="http://schemas.microsoft.com/office/drawing/2014/main" id="{379527B1-9D4E-49AF-B3E7-0AC24C944837}"/>
                </a:ext>
              </a:extLst>
            </p:cNvPr>
            <p:cNvCxnSpPr>
              <a:cxnSpLocks/>
            </p:cNvCxnSpPr>
            <p:nvPr/>
          </p:nvCxnSpPr>
          <p:spPr>
            <a:xfrm>
              <a:off x="1457388" y="3192345"/>
              <a:ext cx="187200" cy="1595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D77EC0B7-3FB0-4441-8BC1-5D07B7EB4F0A}"/>
                </a:ext>
              </a:extLst>
            </p:cNvPr>
            <p:cNvSpPr/>
            <p:nvPr/>
          </p:nvSpPr>
          <p:spPr>
            <a:xfrm>
              <a:off x="6143271" y="2761111"/>
              <a:ext cx="1512000" cy="1007789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Aktivitäten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DF490810-08E4-4B41-B179-A2EC5CFB82A8}"/>
                </a:ext>
              </a:extLst>
            </p:cNvPr>
            <p:cNvSpPr/>
            <p:nvPr/>
          </p:nvSpPr>
          <p:spPr>
            <a:xfrm>
              <a:off x="6143271" y="700276"/>
              <a:ext cx="1512000" cy="2031628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 dirty="0">
                  <a:solidFill>
                    <a:srgbClr val="000000"/>
                  </a:solidFill>
                  <a:latin typeface="Arial"/>
                </a:rPr>
                <a:t>Welche Aktivitäten braucht es, um die angestrebte(n) Veränderung(en) zu erreichen?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933" i="1" dirty="0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57" name="Gerade Verbindung mit Pfeil 56">
              <a:extLst>
                <a:ext uri="{FF2B5EF4-FFF2-40B4-BE49-F238E27FC236}">
                  <a16:creationId xmlns:a16="http://schemas.microsoft.com/office/drawing/2014/main" id="{2BDBD49C-2835-4FAB-9EB1-25116B1EC8FD}"/>
                </a:ext>
              </a:extLst>
            </p:cNvPr>
            <p:cNvCxnSpPr>
              <a:cxnSpLocks/>
              <a:stCxn id="53" idx="3"/>
            </p:cNvCxnSpPr>
            <p:nvPr/>
          </p:nvCxnSpPr>
          <p:spPr>
            <a:xfrm>
              <a:off x="7655271" y="3265006"/>
              <a:ext cx="168828" cy="106"/>
            </a:xfrm>
            <a:prstGeom prst="straightConnector1">
              <a:avLst/>
            </a:prstGeom>
            <a:ln w="19050">
              <a:solidFill>
                <a:schemeClr val="accent2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mit Pfeil 57">
              <a:extLst>
                <a:ext uri="{FF2B5EF4-FFF2-40B4-BE49-F238E27FC236}">
                  <a16:creationId xmlns:a16="http://schemas.microsoft.com/office/drawing/2014/main" id="{6E6B304D-FDBD-4781-B1B4-FE58DD14A65A}"/>
                </a:ext>
              </a:extLst>
            </p:cNvPr>
            <p:cNvCxnSpPr>
              <a:cxnSpLocks/>
            </p:cNvCxnSpPr>
            <p:nvPr/>
          </p:nvCxnSpPr>
          <p:spPr>
            <a:xfrm>
              <a:off x="7655271" y="1204090"/>
              <a:ext cx="187949" cy="0"/>
            </a:xfrm>
            <a:prstGeom prst="straightConnector1">
              <a:avLst/>
            </a:prstGeom>
            <a:ln w="19050">
              <a:solidFill>
                <a:schemeClr val="accent2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02C5F8E0-263E-414C-9604-D9BC53779A74}"/>
                </a:ext>
              </a:extLst>
            </p:cNvPr>
            <p:cNvSpPr/>
            <p:nvPr/>
          </p:nvSpPr>
          <p:spPr>
            <a:xfrm>
              <a:off x="425985" y="700088"/>
              <a:ext cx="1040161" cy="1440000"/>
            </a:xfrm>
            <a:prstGeom prst="rect">
              <a:avLst/>
            </a:prstGeom>
            <a:noFill/>
            <a:ln w="127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 dirty="0">
                  <a:solidFill>
                    <a:srgbClr val="000000"/>
                  </a:solidFill>
                  <a:latin typeface="Arial"/>
                </a:rPr>
                <a:t>An welchem gesell-</a:t>
              </a:r>
              <a:r>
                <a:rPr lang="de-DE" sz="800" b="1" dirty="0" err="1">
                  <a:solidFill>
                    <a:srgbClr val="000000"/>
                  </a:solidFill>
                  <a:latin typeface="Arial"/>
                </a:rPr>
                <a:t>schaftlichen</a:t>
              </a:r>
              <a:r>
                <a:rPr lang="de-DE" sz="800" b="1" dirty="0">
                  <a:solidFill>
                    <a:srgbClr val="000000"/>
                  </a:solidFill>
                  <a:latin typeface="Arial"/>
                </a:rPr>
                <a:t> Problem setzt das Projekt an?</a:t>
              </a:r>
            </a:p>
            <a:p>
              <a:pPr defTabSz="914377">
                <a:spcAft>
                  <a:spcPts val="800"/>
                </a:spcAft>
              </a:pPr>
              <a:r>
                <a:rPr lang="de-DE" sz="933" i="1" dirty="0">
                  <a:solidFill>
                    <a:srgbClr val="000000"/>
                  </a:solidFill>
                  <a:latin typeface="Arial"/>
                </a:rPr>
                <a:t> </a:t>
              </a:r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B2823F27-76A7-4C42-A506-AFA02804ABDE}"/>
                </a:ext>
              </a:extLst>
            </p:cNvPr>
            <p:cNvSpPr/>
            <p:nvPr/>
          </p:nvSpPr>
          <p:spPr>
            <a:xfrm>
              <a:off x="421667" y="2328901"/>
              <a:ext cx="1040161" cy="1440000"/>
            </a:xfrm>
            <a:prstGeom prst="rect">
              <a:avLst/>
            </a:prstGeom>
            <a:noFill/>
            <a:ln w="127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 dirty="0">
                  <a:solidFill>
                    <a:srgbClr val="000000"/>
                  </a:solidFill>
                  <a:latin typeface="Arial"/>
                </a:rPr>
                <a:t>Welche Veränderung wird auf gesellschaftlicher </a:t>
              </a:r>
              <a:br>
                <a:rPr lang="de-DE" sz="800" b="1" dirty="0">
                  <a:solidFill>
                    <a:srgbClr val="000000"/>
                  </a:solidFill>
                  <a:latin typeface="Arial"/>
                </a:rPr>
              </a:br>
              <a:r>
                <a:rPr lang="de-DE" sz="800" b="1" dirty="0">
                  <a:solidFill>
                    <a:srgbClr val="000000"/>
                  </a:solidFill>
                  <a:latin typeface="Arial"/>
                </a:rPr>
                <a:t>Ebene angestrebt?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933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898CECA9-6977-4B2B-8587-A3BF8FA3BD8A}"/>
                </a:ext>
              </a:extLst>
            </p:cNvPr>
            <p:cNvSpPr/>
            <p:nvPr/>
          </p:nvSpPr>
          <p:spPr>
            <a:xfrm>
              <a:off x="451093" y="555696"/>
              <a:ext cx="981308" cy="112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r>
                <a:rPr lang="de-DE" sz="1067" b="1">
                  <a:solidFill>
                    <a:srgbClr val="E60005"/>
                  </a:solidFill>
                  <a:latin typeface="Arial"/>
                </a:rPr>
                <a:t>IMPACT</a:t>
              </a:r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9FFFEF7E-252F-419B-A9B9-85E717F0E49D}"/>
                </a:ext>
              </a:extLst>
            </p:cNvPr>
            <p:cNvSpPr/>
            <p:nvPr/>
          </p:nvSpPr>
          <p:spPr>
            <a:xfrm>
              <a:off x="4531375" y="700088"/>
              <a:ext cx="1440000" cy="1008000"/>
            </a:xfrm>
            <a:prstGeom prst="rect">
              <a:avLst/>
            </a:prstGeom>
            <a:noFill/>
            <a:ln w="12700"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 dirty="0">
                  <a:solidFill>
                    <a:srgbClr val="000000"/>
                  </a:solidFill>
                  <a:latin typeface="Arial"/>
                </a:rPr>
                <a:t>Wie überprüfe ich, ob die Veränderung eingetreten ist?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1067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98616B9F-B0A0-4C32-ABE1-5FFB43C826B2}"/>
                </a:ext>
              </a:extLst>
            </p:cNvPr>
            <p:cNvSpPr/>
            <p:nvPr/>
          </p:nvSpPr>
          <p:spPr>
            <a:xfrm>
              <a:off x="4539040" y="2761111"/>
              <a:ext cx="1440000" cy="1007789"/>
            </a:xfrm>
            <a:prstGeom prst="rect">
              <a:avLst/>
            </a:prstGeom>
            <a:noFill/>
            <a:ln w="12700"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Überprüfung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93CD8DA9-C647-4EEE-BA36-EB2251780692}"/>
                </a:ext>
              </a:extLst>
            </p:cNvPr>
            <p:cNvSpPr/>
            <p:nvPr/>
          </p:nvSpPr>
          <p:spPr>
            <a:xfrm>
              <a:off x="4539040" y="1731260"/>
              <a:ext cx="1440000" cy="1007789"/>
            </a:xfrm>
            <a:prstGeom prst="rect">
              <a:avLst/>
            </a:prstGeom>
            <a:noFill/>
            <a:ln w="12700"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Überprüfung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933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0675067A-308D-4937-9C13-D28F35B5A9CF}"/>
                </a:ext>
              </a:extLst>
            </p:cNvPr>
            <p:cNvSpPr/>
            <p:nvPr/>
          </p:nvSpPr>
          <p:spPr>
            <a:xfrm>
              <a:off x="2867564" y="2761111"/>
              <a:ext cx="1512000" cy="1007789"/>
            </a:xfrm>
            <a:prstGeom prst="rect">
              <a:avLst/>
            </a:prstGeom>
            <a:noFill/>
            <a:ln w="12700">
              <a:solidFill>
                <a:schemeClr val="accent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Veränderung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2F04ECA3-30C3-4BAF-8907-1DAAEF7D3166}"/>
                </a:ext>
              </a:extLst>
            </p:cNvPr>
            <p:cNvSpPr/>
            <p:nvPr/>
          </p:nvSpPr>
          <p:spPr>
            <a:xfrm>
              <a:off x="2867564" y="1731260"/>
              <a:ext cx="1512000" cy="1007789"/>
            </a:xfrm>
            <a:prstGeom prst="rect">
              <a:avLst/>
            </a:prstGeom>
            <a:noFill/>
            <a:ln w="12700">
              <a:solidFill>
                <a:schemeClr val="accent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Veränderung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933" i="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6B496407-0B00-4904-8F56-307948CF1D91}"/>
                </a:ext>
              </a:extLst>
            </p:cNvPr>
            <p:cNvSpPr/>
            <p:nvPr/>
          </p:nvSpPr>
          <p:spPr>
            <a:xfrm>
              <a:off x="4537137" y="3815290"/>
              <a:ext cx="1440000" cy="892782"/>
            </a:xfrm>
            <a:prstGeom prst="rect">
              <a:avLst/>
            </a:prstGeom>
            <a:noFill/>
            <a:ln w="12700">
              <a:solidFill>
                <a:schemeClr val="accent4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Annahmen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800" i="1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65" name="Gerade Verbindung mit Pfeil 64">
              <a:extLst>
                <a:ext uri="{FF2B5EF4-FFF2-40B4-BE49-F238E27FC236}">
                  <a16:creationId xmlns:a16="http://schemas.microsoft.com/office/drawing/2014/main" id="{2B50F80A-94A0-45B9-AC04-E31D015849C6}"/>
                </a:ext>
              </a:extLst>
            </p:cNvPr>
            <p:cNvCxnSpPr>
              <a:cxnSpLocks/>
              <a:stCxn id="61" idx="3"/>
            </p:cNvCxnSpPr>
            <p:nvPr/>
          </p:nvCxnSpPr>
          <p:spPr>
            <a:xfrm>
              <a:off x="5979040" y="2235155"/>
              <a:ext cx="164231" cy="0"/>
            </a:xfrm>
            <a:prstGeom prst="straightConnector1">
              <a:avLst/>
            </a:prstGeom>
            <a:ln w="19050">
              <a:solidFill>
                <a:schemeClr val="accent4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>
              <a:extLst>
                <a:ext uri="{FF2B5EF4-FFF2-40B4-BE49-F238E27FC236}">
                  <a16:creationId xmlns:a16="http://schemas.microsoft.com/office/drawing/2014/main" id="{270CC408-1167-4419-8EA3-CE5288605213}"/>
                </a:ext>
              </a:extLst>
            </p:cNvPr>
            <p:cNvCxnSpPr>
              <a:cxnSpLocks/>
              <a:stCxn id="60" idx="3"/>
              <a:endCxn id="53" idx="1"/>
            </p:cNvCxnSpPr>
            <p:nvPr/>
          </p:nvCxnSpPr>
          <p:spPr>
            <a:xfrm>
              <a:off x="5979040" y="3265006"/>
              <a:ext cx="164231" cy="0"/>
            </a:xfrm>
            <a:prstGeom prst="straightConnector1">
              <a:avLst/>
            </a:prstGeom>
            <a:ln w="19050">
              <a:solidFill>
                <a:schemeClr val="accent4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mit Pfeil 66">
              <a:extLst>
                <a:ext uri="{FF2B5EF4-FFF2-40B4-BE49-F238E27FC236}">
                  <a16:creationId xmlns:a16="http://schemas.microsoft.com/office/drawing/2014/main" id="{77BE6263-F261-4346-BEC0-51DEDE9ECDDC}"/>
                </a:ext>
              </a:extLst>
            </p:cNvPr>
            <p:cNvCxnSpPr>
              <a:cxnSpLocks/>
              <a:stCxn id="59" idx="3"/>
            </p:cNvCxnSpPr>
            <p:nvPr/>
          </p:nvCxnSpPr>
          <p:spPr>
            <a:xfrm>
              <a:off x="5971375" y="1204088"/>
              <a:ext cx="186137" cy="0"/>
            </a:xfrm>
            <a:prstGeom prst="straightConnector1">
              <a:avLst/>
            </a:prstGeom>
            <a:ln w="19050">
              <a:solidFill>
                <a:schemeClr val="accent4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9D46F53D-098C-4595-8C21-6FCDFC3A3B6A}"/>
                </a:ext>
              </a:extLst>
            </p:cNvPr>
            <p:cNvSpPr/>
            <p:nvPr/>
          </p:nvSpPr>
          <p:spPr>
            <a:xfrm>
              <a:off x="1647839" y="706038"/>
              <a:ext cx="1040161" cy="100779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8000" rIns="48000" rtlCol="0" anchor="t"/>
            <a:lstStyle/>
            <a:p>
              <a:pPr algn="ctr" defTabSz="914377">
                <a:spcAft>
                  <a:spcPts val="800"/>
                </a:spcAft>
              </a:pPr>
              <a:r>
                <a:rPr lang="de-DE" sz="800" b="1">
                  <a:solidFill>
                    <a:srgbClr val="000000"/>
                  </a:solidFill>
                  <a:latin typeface="Arial"/>
                </a:rPr>
                <a:t>Wer sind weitere Stakeholder?</a:t>
              </a:r>
            </a:p>
            <a:p>
              <a:pPr marL="122764" indent="-122764" defTabSz="914377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de-DE" sz="933" i="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43" name="Textfeld 42">
            <a:extLst>
              <a:ext uri="{FF2B5EF4-FFF2-40B4-BE49-F238E27FC236}">
                <a16:creationId xmlns:a16="http://schemas.microsoft.com/office/drawing/2014/main" id="{60DC07C3-B91A-4091-BA9F-6BF441577E3F}"/>
              </a:ext>
            </a:extLst>
          </p:cNvPr>
          <p:cNvSpPr txBox="1"/>
          <p:nvPr/>
        </p:nvSpPr>
        <p:spPr>
          <a:xfrm>
            <a:off x="1321308" y="611900"/>
            <a:ext cx="9104240" cy="28732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defTabSz="914377"/>
            <a:r>
              <a:rPr lang="de-DE" sz="1867" b="1" dirty="0">
                <a:solidFill>
                  <a:srgbClr val="E60005"/>
                </a:solidFill>
                <a:latin typeface="Georgia" panose="02040502050405020303" pitchFamily="18" charset="0"/>
              </a:rPr>
              <a:t>Das WIRKUNGSLOGIK-CANVAS hilft bei der Planung der Wirkungsziele </a:t>
            </a:r>
            <a:endParaRPr lang="de-DE" sz="1867" b="1" dirty="0">
              <a:solidFill>
                <a:srgbClr val="E60005"/>
              </a:solidFill>
              <a:latin typeface="Merriweather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51DED5D-D0B7-2CB1-B382-716419D2CBE0}"/>
              </a:ext>
            </a:extLst>
          </p:cNvPr>
          <p:cNvSpPr/>
          <p:nvPr/>
        </p:nvSpPr>
        <p:spPr>
          <a:xfrm>
            <a:off x="562224" y="6421416"/>
            <a:ext cx="507624" cy="281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4826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">
  <a:themeElements>
    <a:clrScheme name="DRK-Wohlfahrt">
      <a:dk1>
        <a:srgbClr val="000000"/>
      </a:dk1>
      <a:lt1>
        <a:sysClr val="window" lastClr="FFFFFF"/>
      </a:lt1>
      <a:dk2>
        <a:srgbClr val="E60005"/>
      </a:dk2>
      <a:lt2>
        <a:srgbClr val="D7E6FA"/>
      </a:lt2>
      <a:accent1>
        <a:srgbClr val="FADCD2"/>
      </a:accent1>
      <a:accent2>
        <a:srgbClr val="B4C3D7"/>
      </a:accent2>
      <a:accent3>
        <a:srgbClr val="EB8264"/>
      </a:accent3>
      <a:accent4>
        <a:srgbClr val="FAC3AF"/>
      </a:accent4>
      <a:accent5>
        <a:srgbClr val="D7E6FA"/>
      </a:accent5>
      <a:accent6>
        <a:srgbClr val="FADCD2"/>
      </a:accent6>
      <a:hlink>
        <a:srgbClr val="000000"/>
      </a:hlink>
      <a:folHlink>
        <a:srgbClr val="000000"/>
      </a:folHlink>
    </a:clrScheme>
    <a:fontScheme name="DRK">
      <a:majorFont>
        <a:latin typeface="Merriweather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K_Praesentation_16zu9.potx" id="{ECE789FE-1535-46D4-B61E-9EE5279B2F04}" vid="{F63484E8-8117-47E9-B3B0-F153AC2FE3D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Breitbild</PresentationFormat>
  <Paragraphs>28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Merriweather</vt:lpstr>
      <vt:lpstr>Symbol</vt:lpstr>
      <vt:lpstr>2_Office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Nathalie Meyer</dc:creator>
  <cp:lastModifiedBy>Mareike Artiga González</cp:lastModifiedBy>
  <cp:revision>2</cp:revision>
  <dcterms:created xsi:type="dcterms:W3CDTF">2023-07-11T12:15:42Z</dcterms:created>
  <dcterms:modified xsi:type="dcterms:W3CDTF">2025-03-19T10:04:12Z</dcterms:modified>
</cp:coreProperties>
</file>