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7"/>
  </p:notesMasterIdLst>
  <p:sldIdLst>
    <p:sldId id="1211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presProps.xml" Id="rId8" /><Relationship Type="http://schemas.openxmlformats.org/officeDocument/2006/relationships/customXml" Target="../customXml/item3.xml" Id="rId3" /><Relationship Type="http://schemas.openxmlformats.org/officeDocument/2006/relationships/notesMaster" Target="notesMasters/notesMaster1.xml" Id="rId7" /><Relationship Type="http://schemas.openxmlformats.org/officeDocument/2006/relationships/customXml" Target="../customXml/item2.xml" Id="rId2" /><Relationship Type="http://schemas.openxmlformats.org/officeDocument/2006/relationships/customXml" Target="../customXml/item1.xml" Id="rId1" /><Relationship Type="http://schemas.openxmlformats.org/officeDocument/2006/relationships/slide" Target="slides/slide1.xml" Id="rId6" /><Relationship Type="http://schemas.openxmlformats.org/officeDocument/2006/relationships/tableStyles" Target="tableStyles.xml" Id="rId11" /><Relationship Type="http://schemas.openxmlformats.org/officeDocument/2006/relationships/slideMaster" Target="slideMasters/slideMaster1.xml" Id="rId5" /><Relationship Type="http://schemas.openxmlformats.org/officeDocument/2006/relationships/theme" Target="theme/theme1.xml" Id="rId10" /><Relationship Type="http://schemas.openxmlformats.org/officeDocument/2006/relationships/customXml" Target="../customXml/item4.xml" Id="rId4" /><Relationship Type="http://schemas.openxmlformats.org/officeDocument/2006/relationships/viewProps" Target="viewProps.xml" Id="rId9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9714A6-107F-4792-9061-5F6AB8C8CE7A}" type="datetimeFigureOut">
              <a:rPr lang="de-DE" smtClean="0"/>
              <a:t>24.06.2021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0FF5EB-4291-4FC2-9A83-773C5F81AF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3470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830E7E1-5400-492B-B5F6-23476130DB9B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5268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5991" y="5257224"/>
            <a:ext cx="9144000" cy="1307968"/>
          </a:xfrm>
        </p:spPr>
        <p:txBody>
          <a:bodyPr anchor="t" anchorCtr="0"/>
          <a:lstStyle>
            <a:lvl1pPr algn="l">
              <a:lnSpc>
                <a:spcPts val="4800"/>
              </a:lnSpc>
              <a:defRPr sz="4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5991" y="4895921"/>
            <a:ext cx="9144000" cy="322131"/>
          </a:xfrm>
        </p:spPr>
        <p:txBody>
          <a:bodyPr anchor="t" anchorCtr="0"/>
          <a:lstStyle>
            <a:lvl1pPr marL="0" indent="0" algn="l">
              <a:lnSpc>
                <a:spcPts val="2133"/>
              </a:lnSpc>
              <a:buNone/>
              <a:defRPr sz="1867" b="0">
                <a:latin typeface="HelveticaNeueLT Std" panose="020B060402020202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4" name="Textfeld 43"/>
          <p:cNvSpPr txBox="1"/>
          <p:nvPr userDrawn="1"/>
        </p:nvSpPr>
        <p:spPr>
          <a:xfrm>
            <a:off x="575991" y="287997"/>
            <a:ext cx="2187888" cy="33342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ts val="1333"/>
              </a:lnSpc>
            </a:pPr>
            <a:r>
              <a:rPr lang="de-DE" sz="1133"/>
              <a:t>DRK-Generalsekretariat</a:t>
            </a:r>
          </a:p>
          <a:p>
            <a:pPr>
              <a:lnSpc>
                <a:spcPts val="1333"/>
              </a:lnSpc>
            </a:pPr>
            <a:r>
              <a:rPr lang="de-DE" sz="1133"/>
              <a:t>Team Finanzierung und Impact</a:t>
            </a:r>
          </a:p>
        </p:txBody>
      </p:sp>
      <p:pic>
        <p:nvPicPr>
          <p:cNvPr id="45" name="Grafik 4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213" y="287996"/>
            <a:ext cx="1818601" cy="576000"/>
          </a:xfrm>
          <a:prstGeom prst="rect">
            <a:avLst/>
          </a:prstGeom>
        </p:spPr>
      </p:pic>
      <p:sp>
        <p:nvSpPr>
          <p:cNvPr id="86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575991" y="1151981"/>
            <a:ext cx="11040000" cy="3456000"/>
          </a:xfr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87" name="Textplatzhalter 34"/>
          <p:cNvSpPr>
            <a:spLocks noGrp="1"/>
          </p:cNvSpPr>
          <p:nvPr>
            <p:ph type="body" sz="quarter" idx="14" hasCustomPrompt="1"/>
          </p:nvPr>
        </p:nvSpPr>
        <p:spPr>
          <a:xfrm>
            <a:off x="11212757" y="1151981"/>
            <a:ext cx="259060" cy="3312000"/>
          </a:xfrm>
        </p:spPr>
        <p:txBody>
          <a:bodyPr vert="vert270" anchor="b" anchorCtr="0"/>
          <a:lstStyle>
            <a:lvl1pPr>
              <a:lnSpc>
                <a:spcPts val="1200"/>
              </a:lnSpc>
              <a:defRPr sz="933" b="0" i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/>
              <a:t>@ Bildnachweis</a:t>
            </a:r>
          </a:p>
        </p:txBody>
      </p:sp>
    </p:spTree>
    <p:extLst>
      <p:ext uri="{BB962C8B-B14F-4D97-AF65-F5344CB8AC3E}">
        <p14:creationId xmlns:p14="http://schemas.microsoft.com/office/powerpoint/2010/main" val="2212751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schmal mit Bild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989" y="959984"/>
            <a:ext cx="11040000" cy="78575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31200" y="1859917"/>
            <a:ext cx="3484800" cy="422234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B90F9-9C8B-4738-A50E-8F04301A8C13}" type="slidenum">
              <a:rPr lang="de-DE" smtClean="0"/>
              <a:t>‹Nr.›</a:t>
            </a:fld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576000" y="1859917"/>
            <a:ext cx="7262400" cy="4188067"/>
          </a:xfr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14" hasCustomPrompt="1"/>
          </p:nvPr>
        </p:nvSpPr>
        <p:spPr>
          <a:xfrm>
            <a:off x="7435201" y="1859918"/>
            <a:ext cx="259295" cy="4044065"/>
          </a:xfrm>
        </p:spPr>
        <p:txBody>
          <a:bodyPr vert="vert270" anchor="b" anchorCtr="0"/>
          <a:lstStyle>
            <a:lvl1pPr>
              <a:lnSpc>
                <a:spcPts val="1200"/>
              </a:lnSpc>
              <a:defRPr sz="933" b="0" i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/>
              <a:t>@ Bildnachweis</a:t>
            </a:r>
          </a:p>
        </p:txBody>
      </p:sp>
    </p:spTree>
    <p:extLst>
      <p:ext uri="{BB962C8B-B14F-4D97-AF65-F5344CB8AC3E}">
        <p14:creationId xmlns:p14="http://schemas.microsoft.com/office/powerpoint/2010/main" val="2588812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3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989" y="959984"/>
            <a:ext cx="11040000" cy="78575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989" y="1859917"/>
            <a:ext cx="3489600" cy="422234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B90F9-9C8B-4738-A50E-8F04301A8C13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353600" y="1859917"/>
            <a:ext cx="3489600" cy="422234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4"/>
          </p:nvPr>
        </p:nvSpPr>
        <p:spPr>
          <a:xfrm>
            <a:off x="8131200" y="1859917"/>
            <a:ext cx="3489600" cy="422234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783874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576000" y="959984"/>
            <a:ext cx="11039989" cy="5090333"/>
          </a:xfr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B90F9-9C8B-4738-A50E-8F04301A8C13}" type="slidenum">
              <a:rPr lang="de-DE" smtClean="0"/>
              <a:t>‹Nr.›</a:t>
            </a:fld>
            <a:endParaRPr lang="de-DE"/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14" hasCustomPrompt="1"/>
          </p:nvPr>
        </p:nvSpPr>
        <p:spPr>
          <a:xfrm>
            <a:off x="11212801" y="959984"/>
            <a:ext cx="259295" cy="4948800"/>
          </a:xfrm>
        </p:spPr>
        <p:txBody>
          <a:bodyPr vert="vert270" anchor="b" anchorCtr="0"/>
          <a:lstStyle>
            <a:lvl1pPr>
              <a:lnSpc>
                <a:spcPts val="1200"/>
              </a:lnSpc>
              <a:defRPr sz="933" b="0" i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/>
              <a:t>@ Bildnachweis</a:t>
            </a:r>
          </a:p>
        </p:txBody>
      </p:sp>
    </p:spTree>
    <p:extLst>
      <p:ext uri="{BB962C8B-B14F-4D97-AF65-F5344CB8AC3E}">
        <p14:creationId xmlns:p14="http://schemas.microsoft.com/office/powerpoint/2010/main" val="1791657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B90F9-9C8B-4738-A50E-8F04301A8C13}" type="slidenum">
              <a:rPr lang="de-DE" smtClean="0"/>
              <a:t>‹Nr.›</a:t>
            </a:fld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575991" y="1859917"/>
            <a:ext cx="11040000" cy="4190400"/>
          </a:xfr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14" hasCustomPrompt="1"/>
          </p:nvPr>
        </p:nvSpPr>
        <p:spPr>
          <a:xfrm>
            <a:off x="11212757" y="1859917"/>
            <a:ext cx="259060" cy="4044067"/>
          </a:xfrm>
        </p:spPr>
        <p:txBody>
          <a:bodyPr vert="vert270" anchor="b" anchorCtr="0"/>
          <a:lstStyle>
            <a:lvl1pPr>
              <a:lnSpc>
                <a:spcPts val="1200"/>
              </a:lnSpc>
              <a:defRPr sz="933" b="0" i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/>
              <a:t>@ Bildnachweis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5990" y="959984"/>
            <a:ext cx="11040001" cy="785757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043906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2-zeilig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B90F9-9C8B-4738-A50E-8F04301A8C13}" type="slidenum">
              <a:rPr lang="de-DE" smtClean="0"/>
              <a:t>‹Nr.›</a:t>
            </a:fld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575991" y="2342400"/>
            <a:ext cx="11040000" cy="3710400"/>
          </a:xfr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14" hasCustomPrompt="1"/>
          </p:nvPr>
        </p:nvSpPr>
        <p:spPr>
          <a:xfrm>
            <a:off x="11212757" y="2342400"/>
            <a:ext cx="259060" cy="3566400"/>
          </a:xfrm>
        </p:spPr>
        <p:txBody>
          <a:bodyPr vert="vert270" anchor="b" anchorCtr="0"/>
          <a:lstStyle>
            <a:lvl1pPr>
              <a:lnSpc>
                <a:spcPts val="1200"/>
              </a:lnSpc>
              <a:defRPr sz="933" b="0" i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/>
              <a:t>@ Bildnachweis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75990" y="959984"/>
            <a:ext cx="11040001" cy="12672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</a:t>
            </a:r>
            <a:br>
              <a:rPr lang="de-DE"/>
            </a:br>
            <a:r>
              <a:rPr lang="de-DE"/>
              <a:t>bearbeiten</a:t>
            </a:r>
          </a:p>
        </p:txBody>
      </p:sp>
    </p:spTree>
    <p:extLst>
      <p:ext uri="{BB962C8B-B14F-4D97-AF65-F5344CB8AC3E}">
        <p14:creationId xmlns:p14="http://schemas.microsoft.com/office/powerpoint/2010/main" val="39346887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960" y="2399961"/>
            <a:ext cx="7233539" cy="1484216"/>
          </a:xfrm>
        </p:spPr>
        <p:txBody>
          <a:bodyPr/>
          <a:lstStyle>
            <a:lvl1pPr>
              <a:lnSpc>
                <a:spcPts val="4800"/>
              </a:lnSpc>
              <a:defRPr sz="4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5960" y="4092354"/>
            <a:ext cx="3489600" cy="1949789"/>
          </a:xfrm>
        </p:spPr>
        <p:txBody>
          <a:bodyPr anchor="b" anchorCtr="0"/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239899" y="4092354"/>
            <a:ext cx="3489600" cy="1949789"/>
          </a:xfrm>
        </p:spPr>
        <p:txBody>
          <a:bodyPr anchor="b" anchorCtr="0"/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0" name="Textfeld 39"/>
          <p:cNvSpPr txBox="1"/>
          <p:nvPr userDrawn="1"/>
        </p:nvSpPr>
        <p:spPr>
          <a:xfrm>
            <a:off x="575991" y="287997"/>
            <a:ext cx="2187888" cy="33342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ts val="1333"/>
              </a:lnSpc>
            </a:pPr>
            <a:r>
              <a:rPr lang="de-DE" sz="1133"/>
              <a:t>DRK-Musterverband</a:t>
            </a:r>
          </a:p>
          <a:p>
            <a:pPr>
              <a:lnSpc>
                <a:spcPts val="1333"/>
              </a:lnSpc>
            </a:pPr>
            <a:r>
              <a:rPr lang="de-DE" sz="1133"/>
              <a:t>Musterstadt e.</a:t>
            </a:r>
            <a:r>
              <a:rPr lang="de-DE" sz="1133" spc="-267" baseline="0"/>
              <a:t> </a:t>
            </a:r>
            <a:r>
              <a:rPr lang="de-DE" sz="1133"/>
              <a:t>V.</a:t>
            </a:r>
          </a:p>
        </p:txBody>
      </p:sp>
      <p:pic>
        <p:nvPicPr>
          <p:cNvPr id="41" name="Grafik 4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213" y="287996"/>
            <a:ext cx="1818601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4742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CDA29-8AB9-4957-A054-AE4968572FF1}" type="datetimeFigureOut">
              <a:rPr lang="de-DE" smtClean="0"/>
              <a:t>24.06.2021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DE63F-902D-4478-A062-EAECA9BDE1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075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5991" y="5256001"/>
            <a:ext cx="9144000" cy="772375"/>
          </a:xfrm>
        </p:spPr>
        <p:txBody>
          <a:bodyPr anchor="t" anchorCtr="0"/>
          <a:lstStyle>
            <a:lvl1pPr algn="l">
              <a:lnSpc>
                <a:spcPts val="4000"/>
              </a:lnSpc>
              <a:defRPr sz="3333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5991" y="4896000"/>
            <a:ext cx="9144000" cy="322131"/>
          </a:xfrm>
        </p:spPr>
        <p:txBody>
          <a:bodyPr anchor="t" anchorCtr="0"/>
          <a:lstStyle>
            <a:lvl1pPr marL="0" indent="0" algn="l">
              <a:lnSpc>
                <a:spcPts val="2133"/>
              </a:lnSpc>
              <a:buNone/>
              <a:defRPr sz="1867" b="0">
                <a:latin typeface="HelveticaNeueLT Std" panose="020B060402020202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86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575991" y="959984"/>
            <a:ext cx="11040000" cy="3648000"/>
          </a:xfr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87" name="Textplatzhalter 34"/>
          <p:cNvSpPr>
            <a:spLocks noGrp="1"/>
          </p:cNvSpPr>
          <p:nvPr>
            <p:ph type="body" sz="quarter" idx="14" hasCustomPrompt="1"/>
          </p:nvPr>
        </p:nvSpPr>
        <p:spPr>
          <a:xfrm>
            <a:off x="11212757" y="959984"/>
            <a:ext cx="259060" cy="3504000"/>
          </a:xfrm>
        </p:spPr>
        <p:txBody>
          <a:bodyPr vert="vert270" anchor="b" anchorCtr="0"/>
          <a:lstStyle>
            <a:lvl1pPr>
              <a:lnSpc>
                <a:spcPts val="1200"/>
              </a:lnSpc>
              <a:defRPr sz="933" b="0" i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/>
              <a:t>@ Bildnachweis</a:t>
            </a:r>
          </a:p>
        </p:txBody>
      </p:sp>
      <p:sp>
        <p:nvSpPr>
          <p:cNvPr id="18" name="Fußzeilenplatzhalter 1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/>
              <a:t>Titel der Präsentation</a:t>
            </a:r>
          </a:p>
        </p:txBody>
      </p:sp>
      <p:sp>
        <p:nvSpPr>
          <p:cNvPr id="19" name="Foliennummernplatzhalt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ADB90F9-9C8B-4738-A50E-8F04301A8C1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1899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B90F9-9C8B-4738-A50E-8F04301A8C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1152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Aufzählu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3pPr>
              <a:defRPr/>
            </a:lvl3pPr>
            <a:lvl4pPr marL="287993" indent="-287993">
              <a:buNone/>
              <a:defRPr/>
            </a:lvl4pPr>
            <a:lvl5pPr marL="767981" indent="-479988">
              <a:buNone/>
              <a:defRPr/>
            </a:lvl5pPr>
            <a:lvl6pPr marL="1439964" indent="-671983">
              <a:buNone/>
              <a:defRPr/>
            </a:lvl6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B90F9-9C8B-4738-A50E-8F04301A8C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9834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links mit Bild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989" y="959984"/>
            <a:ext cx="11040000" cy="78575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992" y="1859917"/>
            <a:ext cx="5375913" cy="422234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B90F9-9C8B-4738-A50E-8F04301A8C13}" type="slidenum">
              <a:rPr lang="de-DE" smtClean="0"/>
              <a:t>‹Nr.›</a:t>
            </a:fld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6239899" y="1859917"/>
            <a:ext cx="5376000" cy="4188067"/>
          </a:xfr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14" hasCustomPrompt="1"/>
          </p:nvPr>
        </p:nvSpPr>
        <p:spPr>
          <a:xfrm>
            <a:off x="11211858" y="1859918"/>
            <a:ext cx="259295" cy="4044065"/>
          </a:xfrm>
        </p:spPr>
        <p:txBody>
          <a:bodyPr vert="vert270" anchor="b" anchorCtr="0"/>
          <a:lstStyle>
            <a:lvl1pPr>
              <a:lnSpc>
                <a:spcPts val="1200"/>
              </a:lnSpc>
              <a:defRPr sz="933" b="0" i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/>
              <a:t>@ Bildnachweis</a:t>
            </a:r>
          </a:p>
        </p:txBody>
      </p:sp>
    </p:spTree>
    <p:extLst>
      <p:ext uri="{BB962C8B-B14F-4D97-AF65-F5344CB8AC3E}">
        <p14:creationId xmlns:p14="http://schemas.microsoft.com/office/powerpoint/2010/main" val="3905886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Bild links mit Inhalt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989" y="959984"/>
            <a:ext cx="11040000" cy="78575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0001" y="1859917"/>
            <a:ext cx="5375913" cy="422234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B90F9-9C8B-4738-A50E-8F04301A8C13}" type="slidenum">
              <a:rPr lang="de-DE" smtClean="0"/>
              <a:t>‹Nr.›</a:t>
            </a:fld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576000" y="1859917"/>
            <a:ext cx="5376000" cy="4188067"/>
          </a:xfr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14" hasCustomPrompt="1"/>
          </p:nvPr>
        </p:nvSpPr>
        <p:spPr>
          <a:xfrm>
            <a:off x="5548801" y="1859918"/>
            <a:ext cx="259295" cy="4044065"/>
          </a:xfrm>
        </p:spPr>
        <p:txBody>
          <a:bodyPr vert="vert270" anchor="b" anchorCtr="0"/>
          <a:lstStyle>
            <a:lvl1pPr>
              <a:lnSpc>
                <a:spcPts val="1200"/>
              </a:lnSpc>
              <a:defRPr sz="933" b="0" i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/>
              <a:t>@ Bildnachweis</a:t>
            </a:r>
          </a:p>
        </p:txBody>
      </p:sp>
    </p:spTree>
    <p:extLst>
      <p:ext uri="{BB962C8B-B14F-4D97-AF65-F5344CB8AC3E}">
        <p14:creationId xmlns:p14="http://schemas.microsoft.com/office/powerpoint/2010/main" val="3235092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zwei Inhalte mit Bild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989" y="959984"/>
            <a:ext cx="11040000" cy="78575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75992" y="3226261"/>
            <a:ext cx="5375913" cy="285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B90F9-9C8B-4738-A50E-8F04301A8C13}" type="slidenum">
              <a:rPr lang="de-DE" smtClean="0"/>
              <a:t>‹Nr.›</a:t>
            </a:fld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6239899" y="3226261"/>
            <a:ext cx="5376000" cy="2856000"/>
          </a:xfr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14" hasCustomPrompt="1"/>
          </p:nvPr>
        </p:nvSpPr>
        <p:spPr>
          <a:xfrm>
            <a:off x="11211858" y="3226261"/>
            <a:ext cx="259295" cy="2712000"/>
          </a:xfrm>
        </p:spPr>
        <p:txBody>
          <a:bodyPr vert="vert270" anchor="b" anchorCtr="0"/>
          <a:lstStyle>
            <a:lvl1pPr>
              <a:lnSpc>
                <a:spcPts val="1200"/>
              </a:lnSpc>
              <a:defRPr sz="933" b="0" i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/>
              <a:t>@ Bildnachweis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75990" y="1859918"/>
            <a:ext cx="11039908" cy="119527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865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zwei Inhalte mit Bild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989" y="959984"/>
            <a:ext cx="11040000" cy="78575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40001" y="3226261"/>
            <a:ext cx="5375913" cy="285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B90F9-9C8B-4738-A50E-8F04301A8C13}" type="slidenum">
              <a:rPr lang="de-DE" smtClean="0"/>
              <a:t>‹Nr.›</a:t>
            </a:fld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576000" y="3226261"/>
            <a:ext cx="5376000" cy="2856000"/>
          </a:xfr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14" hasCustomPrompt="1"/>
          </p:nvPr>
        </p:nvSpPr>
        <p:spPr>
          <a:xfrm>
            <a:off x="5548801" y="3226261"/>
            <a:ext cx="259295" cy="2712000"/>
          </a:xfrm>
        </p:spPr>
        <p:txBody>
          <a:bodyPr vert="vert270" anchor="b" anchorCtr="0"/>
          <a:lstStyle>
            <a:lvl1pPr>
              <a:lnSpc>
                <a:spcPts val="1200"/>
              </a:lnSpc>
              <a:defRPr sz="933" b="0" i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/>
              <a:t>@ Bildnachweis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75990" y="1859918"/>
            <a:ext cx="11039908" cy="119527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394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schmal mit Bild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989" y="959984"/>
            <a:ext cx="11040000" cy="78575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989" y="1859917"/>
            <a:ext cx="3484800" cy="422234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B90F9-9C8B-4738-A50E-8F04301A8C13}" type="slidenum">
              <a:rPr lang="de-DE" smtClean="0"/>
              <a:t>‹Nr.›</a:t>
            </a:fld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4353600" y="1859917"/>
            <a:ext cx="7262400" cy="4188067"/>
          </a:xfr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14" hasCustomPrompt="1"/>
          </p:nvPr>
        </p:nvSpPr>
        <p:spPr>
          <a:xfrm>
            <a:off x="11212801" y="1859918"/>
            <a:ext cx="259295" cy="4044065"/>
          </a:xfrm>
        </p:spPr>
        <p:txBody>
          <a:bodyPr vert="vert270" anchor="b" anchorCtr="0"/>
          <a:lstStyle>
            <a:lvl1pPr>
              <a:lnSpc>
                <a:spcPts val="1200"/>
              </a:lnSpc>
              <a:defRPr sz="933" b="0" i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/>
              <a:t>@ Bildnachweis</a:t>
            </a:r>
          </a:p>
        </p:txBody>
      </p:sp>
    </p:spTree>
    <p:extLst>
      <p:ext uri="{BB962C8B-B14F-4D97-AF65-F5344CB8AC3E}">
        <p14:creationId xmlns:p14="http://schemas.microsoft.com/office/powerpoint/2010/main" val="244727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5990" y="959984"/>
            <a:ext cx="9827420" cy="78575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990" y="1859917"/>
            <a:ext cx="9827420" cy="421245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5991" y="6316371"/>
            <a:ext cx="11040000" cy="10976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lnSpc>
                <a:spcPts val="1200"/>
              </a:lnSpc>
              <a:defRPr sz="933" b="1">
                <a:solidFill>
                  <a:schemeClr val="tx1"/>
                </a:solidFill>
              </a:defRPr>
            </a:lvl1pPr>
          </a:lstStyle>
          <a:p>
            <a:r>
              <a:rPr lang="de-DE"/>
              <a:t>Titel der Präsentation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033" y="6460412"/>
            <a:ext cx="2743200" cy="144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lnSpc>
                <a:spcPts val="1200"/>
              </a:lnSpc>
              <a:defRPr sz="933">
                <a:solidFill>
                  <a:schemeClr val="tx1"/>
                </a:solidFill>
              </a:defRPr>
            </a:lvl1pPr>
          </a:lstStyle>
          <a:p>
            <a:fld id="{EADB90F9-9C8B-4738-A50E-8F04301A8C13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47" name="Textfeld 46"/>
          <p:cNvSpPr txBox="1"/>
          <p:nvPr userDrawn="1"/>
        </p:nvSpPr>
        <p:spPr>
          <a:xfrm>
            <a:off x="575991" y="6461810"/>
            <a:ext cx="366839" cy="14260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>
              <a:lnSpc>
                <a:spcPts val="1200"/>
              </a:lnSpc>
            </a:pPr>
            <a:r>
              <a:rPr lang="de-DE" sz="933"/>
              <a:t>Folie</a:t>
            </a:r>
          </a:p>
        </p:txBody>
      </p:sp>
      <p:sp>
        <p:nvSpPr>
          <p:cNvPr id="48" name="Textfeld 47"/>
          <p:cNvSpPr txBox="1"/>
          <p:nvPr userDrawn="1"/>
        </p:nvSpPr>
        <p:spPr>
          <a:xfrm>
            <a:off x="575991" y="287996"/>
            <a:ext cx="2187888" cy="29649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ts val="1200"/>
              </a:lnSpc>
            </a:pPr>
            <a:r>
              <a:rPr lang="de-DE" sz="933"/>
              <a:t>DRK-Generalsekretariat</a:t>
            </a:r>
          </a:p>
          <a:p>
            <a:pPr>
              <a:lnSpc>
                <a:spcPts val="1200"/>
              </a:lnSpc>
            </a:pPr>
            <a:r>
              <a:rPr lang="de-DE" sz="933"/>
              <a:t>Team Finanzierung und Impact</a:t>
            </a:r>
          </a:p>
        </p:txBody>
      </p:sp>
      <p:pic>
        <p:nvPicPr>
          <p:cNvPr id="49" name="Grafik 48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6537" y="95996"/>
            <a:ext cx="1212404" cy="3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714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dt="0"/>
  <p:txStyles>
    <p:titleStyle>
      <a:lvl1pPr algn="l" defTabSz="914377" rtl="0" eaLnBrk="1" latinLnBrk="0" hangingPunct="1">
        <a:lnSpc>
          <a:spcPts val="3200"/>
        </a:lnSpc>
        <a:spcBef>
          <a:spcPct val="0"/>
        </a:spcBef>
        <a:buNone/>
        <a:defRPr sz="2667" b="1" i="0" kern="1200">
          <a:solidFill>
            <a:schemeClr val="tx2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None/>
        <a:defRPr sz="1867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377" rtl="0" eaLnBrk="1" latinLnBrk="0" hangingPunct="1">
        <a:lnSpc>
          <a:spcPts val="2400"/>
        </a:lnSpc>
        <a:spcBef>
          <a:spcPts val="2400"/>
        </a:spcBef>
        <a:buFont typeface="Arial" panose="020B0604020202020204" pitchFamily="34" charset="0"/>
        <a:buNone/>
        <a:defRPr sz="1867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377" rtl="0" eaLnBrk="1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None/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91995" indent="-191995" algn="l" defTabSz="914377" rtl="0" eaLnBrk="1" latinLnBrk="0" hangingPunct="1">
        <a:lnSpc>
          <a:spcPts val="2400"/>
        </a:lnSpc>
        <a:spcBef>
          <a:spcPts val="0"/>
        </a:spcBef>
        <a:buClr>
          <a:schemeClr val="tx2"/>
        </a:buClr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383990" indent="-191995" algn="l" defTabSz="914377" rtl="0" eaLnBrk="1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575986" indent="-191995" algn="l" defTabSz="914377" rtl="0" eaLnBrk="1" latinLnBrk="0" hangingPunct="1">
        <a:lnSpc>
          <a:spcPts val="2400"/>
        </a:lnSpc>
        <a:spcBef>
          <a:spcPts val="0"/>
        </a:spcBef>
        <a:buFont typeface="Symbol" panose="05050102010706020507" pitchFamily="18" charset="2"/>
        <a:buChar char="-"/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EA3BD5F-7F70-41DA-A92F-E3E69B079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/>
            <a:r>
              <a:rPr lang="de-DE">
                <a:solidFill>
                  <a:srgbClr val="000000"/>
                </a:solidFill>
                <a:latin typeface="Arial"/>
              </a:rPr>
              <a:t>Wirkungsorientierung: Erster Überblick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C3F098C-B2FC-4108-B9E9-346F8C9DD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7"/>
            <a:fld id="{EADB90F9-9C8B-4738-A50E-8F04301A8C13}" type="slidenum">
              <a:rPr lang="de-DE">
                <a:solidFill>
                  <a:srgbClr val="000000"/>
                </a:solidFill>
                <a:latin typeface="Arial"/>
              </a:rPr>
              <a:pPr defTabSz="914377"/>
              <a:t>1</a:t>
            </a:fld>
            <a:endParaRPr lang="de-DE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87CE7AA7-D87E-4314-BA4A-020AA98507F2}"/>
              </a:ext>
            </a:extLst>
          </p:cNvPr>
          <p:cNvSpPr/>
          <p:nvPr/>
        </p:nvSpPr>
        <p:spPr>
          <a:xfrm>
            <a:off x="2197120" y="2322021"/>
            <a:ext cx="1386881" cy="1343721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rIns="48000" rtlCol="0" anchor="t"/>
          <a:lstStyle/>
          <a:p>
            <a:pPr algn="ctr" defTabSz="914377">
              <a:spcAft>
                <a:spcPts val="800"/>
              </a:spcAft>
            </a:pPr>
            <a:r>
              <a:rPr lang="de-DE" sz="800" b="1">
                <a:solidFill>
                  <a:srgbClr val="000000"/>
                </a:solidFill>
                <a:latin typeface="Arial"/>
              </a:rPr>
              <a:t>Wie/wo wird die direkte Zielgruppe erreicht?</a:t>
            </a:r>
          </a:p>
          <a:p>
            <a:pPr marL="122764" indent="-122764" defTabSz="914377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de-DE" sz="933" i="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8754B6C2-2C94-41B9-9E25-76A6C785A3AE}"/>
              </a:ext>
            </a:extLst>
          </p:cNvPr>
          <p:cNvSpPr/>
          <p:nvPr/>
        </p:nvSpPr>
        <p:spPr>
          <a:xfrm>
            <a:off x="2196442" y="3690860"/>
            <a:ext cx="1386881" cy="134372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rIns="48000" rtlCol="0" anchor="t"/>
          <a:lstStyle/>
          <a:p>
            <a:pPr algn="ctr" defTabSz="914377">
              <a:spcAft>
                <a:spcPts val="800"/>
              </a:spcAft>
            </a:pPr>
            <a:r>
              <a:rPr lang="de-DE" sz="800" b="1">
                <a:solidFill>
                  <a:srgbClr val="000000"/>
                </a:solidFill>
                <a:latin typeface="Arial"/>
              </a:rPr>
              <a:t>Wer sind die direkte &amp; indirekte Zielgruppe des Projekts?</a:t>
            </a:r>
          </a:p>
          <a:p>
            <a:pPr marL="122764" indent="-122764" defTabSz="914377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de-DE" sz="933" i="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3255D61-E6EC-4548-A64E-325A70541FE2}"/>
              </a:ext>
            </a:extLst>
          </p:cNvPr>
          <p:cNvSpPr/>
          <p:nvPr/>
        </p:nvSpPr>
        <p:spPr>
          <a:xfrm>
            <a:off x="3829976" y="933451"/>
            <a:ext cx="2016000" cy="1344000"/>
          </a:xfrm>
          <a:prstGeom prst="rect">
            <a:avLst/>
          </a:prstGeom>
          <a:noFill/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rIns="48000" rtlCol="0" anchor="t"/>
          <a:lstStyle/>
          <a:p>
            <a:pPr algn="ctr" defTabSz="914377">
              <a:spcAft>
                <a:spcPts val="800"/>
              </a:spcAft>
            </a:pPr>
            <a:r>
              <a:rPr lang="de-DE" sz="800" b="1">
                <a:solidFill>
                  <a:srgbClr val="000000"/>
                </a:solidFill>
                <a:latin typeface="Arial"/>
              </a:rPr>
              <a:t>Welche Veränderung soll bei der Zielgruppe erreicht werden?</a:t>
            </a:r>
          </a:p>
          <a:p>
            <a:pPr marL="122764" indent="-122764" defTabSz="914377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de-DE" sz="933" i="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B880A6F8-0EEB-4D54-BD46-70682DC6D8CE}"/>
              </a:ext>
            </a:extLst>
          </p:cNvPr>
          <p:cNvSpPr/>
          <p:nvPr/>
        </p:nvSpPr>
        <p:spPr>
          <a:xfrm>
            <a:off x="10437446" y="933451"/>
            <a:ext cx="1386881" cy="4092032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rIns="48000" rtlCol="0" anchor="t"/>
          <a:lstStyle/>
          <a:p>
            <a:pPr algn="ctr" defTabSz="914377">
              <a:spcAft>
                <a:spcPts val="800"/>
              </a:spcAft>
            </a:pPr>
            <a:r>
              <a:rPr lang="de-DE" sz="800" b="1">
                <a:solidFill>
                  <a:srgbClr val="000000"/>
                </a:solidFill>
                <a:latin typeface="Arial"/>
              </a:rPr>
              <a:t>Welche Ressourcen benötige ich für die Umsetzung der Aktivitäten?</a:t>
            </a:r>
          </a:p>
          <a:p>
            <a:pPr marL="122764" indent="-122764" defTabSz="914377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de-DE" sz="933" i="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51F07295-3B33-474E-BCB0-15DF73952376}"/>
              </a:ext>
            </a:extLst>
          </p:cNvPr>
          <p:cNvSpPr/>
          <p:nvPr/>
        </p:nvSpPr>
        <p:spPr>
          <a:xfrm>
            <a:off x="575733" y="5091717"/>
            <a:ext cx="1386881" cy="1190376"/>
          </a:xfrm>
          <a:prstGeom prst="rect">
            <a:avLst/>
          </a:prstGeom>
          <a:noFill/>
          <a:ln w="12700">
            <a:solidFill>
              <a:schemeClr val="tx2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rIns="48000" rtlCol="0" anchor="t"/>
          <a:lstStyle/>
          <a:p>
            <a:pPr algn="ctr" defTabSz="914377">
              <a:spcAft>
                <a:spcPts val="800"/>
              </a:spcAft>
            </a:pPr>
            <a:r>
              <a:rPr lang="de-DE" sz="800" b="1">
                <a:solidFill>
                  <a:srgbClr val="000000"/>
                </a:solidFill>
                <a:latin typeface="Arial"/>
              </a:rPr>
              <a:t>Annahmen</a:t>
            </a:r>
          </a:p>
          <a:p>
            <a:pPr marL="122764" indent="-122764" defTabSz="914377">
              <a:buFont typeface="Arial" panose="020B0604020202020204" pitchFamily="34" charset="0"/>
              <a:buChar char="•"/>
            </a:pPr>
            <a:endParaRPr lang="de-DE" sz="800" i="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9C96EFD2-7EDA-4201-A79C-B1FC8BFBA748}"/>
              </a:ext>
            </a:extLst>
          </p:cNvPr>
          <p:cNvSpPr/>
          <p:nvPr/>
        </p:nvSpPr>
        <p:spPr>
          <a:xfrm>
            <a:off x="2197120" y="5091717"/>
            <a:ext cx="1386881" cy="1190376"/>
          </a:xfrm>
          <a:prstGeom prst="rect">
            <a:avLst/>
          </a:prstGeom>
          <a:noFill/>
          <a:ln w="12700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rIns="48000" rtlCol="0" anchor="t"/>
          <a:lstStyle/>
          <a:p>
            <a:pPr algn="ctr" defTabSz="914377">
              <a:spcAft>
                <a:spcPts val="800"/>
              </a:spcAft>
            </a:pPr>
            <a:r>
              <a:rPr lang="de-DE" sz="800" b="1">
                <a:solidFill>
                  <a:srgbClr val="000000"/>
                </a:solidFill>
                <a:latin typeface="Arial"/>
              </a:rPr>
              <a:t>Annahmen</a:t>
            </a:r>
          </a:p>
          <a:p>
            <a:pPr marL="122764" indent="-122764" defTabSz="914377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de-DE" sz="800" i="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2BDC28B9-2356-48DC-A8AD-52FB80F5FFDA}"/>
              </a:ext>
            </a:extLst>
          </p:cNvPr>
          <p:cNvSpPr/>
          <p:nvPr/>
        </p:nvSpPr>
        <p:spPr>
          <a:xfrm>
            <a:off x="3834392" y="5091717"/>
            <a:ext cx="2016000" cy="1190376"/>
          </a:xfrm>
          <a:prstGeom prst="rect">
            <a:avLst/>
          </a:prstGeom>
          <a:noFill/>
          <a:ln w="12700">
            <a:solidFill>
              <a:schemeClr val="accent3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rIns="48000" rtlCol="0" anchor="t"/>
          <a:lstStyle/>
          <a:p>
            <a:pPr algn="ctr" defTabSz="914377">
              <a:spcAft>
                <a:spcPts val="800"/>
              </a:spcAft>
            </a:pPr>
            <a:r>
              <a:rPr lang="de-DE" sz="800" b="1">
                <a:solidFill>
                  <a:srgbClr val="000000"/>
                </a:solidFill>
                <a:latin typeface="Arial"/>
              </a:rPr>
              <a:t>Annahmen</a:t>
            </a:r>
          </a:p>
          <a:p>
            <a:pPr marL="122764" indent="-122764" defTabSz="914377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de-DE" sz="800" i="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72951911-5E27-4D76-8831-69F561E0FB08}"/>
              </a:ext>
            </a:extLst>
          </p:cNvPr>
          <p:cNvSpPr/>
          <p:nvPr/>
        </p:nvSpPr>
        <p:spPr>
          <a:xfrm>
            <a:off x="8191028" y="5087053"/>
            <a:ext cx="2016000" cy="1190376"/>
          </a:xfrm>
          <a:prstGeom prst="rect">
            <a:avLst/>
          </a:prstGeom>
          <a:noFill/>
          <a:ln w="12700">
            <a:solidFill>
              <a:schemeClr val="accent5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rIns="48000" rtlCol="0" anchor="t"/>
          <a:lstStyle/>
          <a:p>
            <a:pPr algn="ctr" defTabSz="914377">
              <a:spcAft>
                <a:spcPts val="800"/>
              </a:spcAft>
            </a:pPr>
            <a:r>
              <a:rPr lang="de-DE" sz="800" b="1">
                <a:solidFill>
                  <a:srgbClr val="000000"/>
                </a:solidFill>
                <a:latin typeface="Arial"/>
              </a:rPr>
              <a:t>Annahmen</a:t>
            </a:r>
          </a:p>
          <a:p>
            <a:pPr marL="122764" indent="-122764" defTabSz="914377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de-DE" sz="800" i="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A864A32D-61AF-4EF6-A595-DC89C2B9D315}"/>
              </a:ext>
            </a:extLst>
          </p:cNvPr>
          <p:cNvSpPr/>
          <p:nvPr/>
        </p:nvSpPr>
        <p:spPr>
          <a:xfrm>
            <a:off x="10437444" y="5091717"/>
            <a:ext cx="1386881" cy="1190376"/>
          </a:xfrm>
          <a:prstGeom prst="rect">
            <a:avLst/>
          </a:prstGeom>
          <a:noFill/>
          <a:ln w="12700">
            <a:solidFill>
              <a:schemeClr val="accent6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rIns="48000" rtlCol="0" anchor="t"/>
          <a:lstStyle/>
          <a:p>
            <a:pPr algn="ctr" defTabSz="914377">
              <a:spcAft>
                <a:spcPts val="800"/>
              </a:spcAft>
            </a:pPr>
            <a:r>
              <a:rPr lang="de-DE" sz="800" b="1">
                <a:solidFill>
                  <a:srgbClr val="000000"/>
                </a:solidFill>
                <a:latin typeface="Arial"/>
              </a:rPr>
              <a:t>Annahmen</a:t>
            </a:r>
          </a:p>
          <a:p>
            <a:pPr marL="122764" indent="-122764" defTabSz="914377">
              <a:buFont typeface="Arial" panose="020B0604020202020204" pitchFamily="34" charset="0"/>
              <a:buChar char="•"/>
            </a:pPr>
            <a:endParaRPr lang="de-DE" sz="800" i="1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30" name="Gerade Verbindung mit Pfeil 29">
            <a:extLst>
              <a:ext uri="{FF2B5EF4-FFF2-40B4-BE49-F238E27FC236}">
                <a16:creationId xmlns:a16="http://schemas.microsoft.com/office/drawing/2014/main" id="{86871FDE-2117-4049-B9E8-63A2D382C05C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3588933" y="1605451"/>
            <a:ext cx="241043" cy="0"/>
          </a:xfrm>
          <a:prstGeom prst="straightConnector1">
            <a:avLst/>
          </a:prstGeom>
          <a:ln w="1905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>
            <a:extLst>
              <a:ext uri="{FF2B5EF4-FFF2-40B4-BE49-F238E27FC236}">
                <a16:creationId xmlns:a16="http://schemas.microsoft.com/office/drawing/2014/main" id="{03A5344D-650D-45AA-BF06-036F94AF79B7}"/>
              </a:ext>
            </a:extLst>
          </p:cNvPr>
          <p:cNvCxnSpPr>
            <a:cxnSpLocks/>
            <a:stCxn id="63" idx="3"/>
            <a:endCxn id="61" idx="1"/>
          </p:cNvCxnSpPr>
          <p:nvPr/>
        </p:nvCxnSpPr>
        <p:spPr>
          <a:xfrm>
            <a:off x="5839419" y="2980207"/>
            <a:ext cx="212635" cy="0"/>
          </a:xfrm>
          <a:prstGeom prst="straightConnector1">
            <a:avLst/>
          </a:prstGeom>
          <a:ln w="19050">
            <a:solidFill>
              <a:schemeClr val="accent3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>
            <a:extLst>
              <a:ext uri="{FF2B5EF4-FFF2-40B4-BE49-F238E27FC236}">
                <a16:creationId xmlns:a16="http://schemas.microsoft.com/office/drawing/2014/main" id="{612EE303-7475-4D6D-955C-E1CECE645A79}"/>
              </a:ext>
            </a:extLst>
          </p:cNvPr>
          <p:cNvCxnSpPr>
            <a:cxnSpLocks/>
            <a:stCxn id="62" idx="3"/>
            <a:endCxn id="60" idx="1"/>
          </p:cNvCxnSpPr>
          <p:nvPr/>
        </p:nvCxnSpPr>
        <p:spPr>
          <a:xfrm>
            <a:off x="5839419" y="4353341"/>
            <a:ext cx="212635" cy="0"/>
          </a:xfrm>
          <a:prstGeom prst="straightConnector1">
            <a:avLst/>
          </a:prstGeom>
          <a:ln w="19050">
            <a:solidFill>
              <a:schemeClr val="accent3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>
            <a:extLst>
              <a:ext uri="{FF2B5EF4-FFF2-40B4-BE49-F238E27FC236}">
                <a16:creationId xmlns:a16="http://schemas.microsoft.com/office/drawing/2014/main" id="{553714AE-60DD-412B-9EDD-B3C4CC87B0FE}"/>
              </a:ext>
            </a:extLst>
          </p:cNvPr>
          <p:cNvCxnSpPr>
            <a:cxnSpLocks/>
            <a:stCxn id="9" idx="3"/>
            <a:endCxn id="59" idx="1"/>
          </p:cNvCxnSpPr>
          <p:nvPr/>
        </p:nvCxnSpPr>
        <p:spPr>
          <a:xfrm>
            <a:off x="5845977" y="1605451"/>
            <a:ext cx="195857" cy="0"/>
          </a:xfrm>
          <a:prstGeom prst="straightConnector1">
            <a:avLst/>
          </a:prstGeom>
          <a:ln w="19050">
            <a:solidFill>
              <a:schemeClr val="accent3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hteck 46">
            <a:extLst>
              <a:ext uri="{FF2B5EF4-FFF2-40B4-BE49-F238E27FC236}">
                <a16:creationId xmlns:a16="http://schemas.microsoft.com/office/drawing/2014/main" id="{A62A09DB-F2F6-4315-BE42-718A81B451FC}"/>
              </a:ext>
            </a:extLst>
          </p:cNvPr>
          <p:cNvSpPr/>
          <p:nvPr/>
        </p:nvSpPr>
        <p:spPr>
          <a:xfrm>
            <a:off x="3791415" y="307278"/>
            <a:ext cx="4609171" cy="2950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de-DE" b="1">
              <a:solidFill>
                <a:srgbClr val="E60005"/>
              </a:solidFill>
              <a:latin typeface="Merriweather"/>
            </a:endParaRPr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D6AEB977-52E2-42AA-BA2B-FC25D35809B5}"/>
              </a:ext>
            </a:extLst>
          </p:cNvPr>
          <p:cNvSpPr/>
          <p:nvPr/>
        </p:nvSpPr>
        <p:spPr>
          <a:xfrm>
            <a:off x="3912403" y="765980"/>
            <a:ext cx="1851145" cy="1479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de-DE" sz="1067" b="1" dirty="0">
                <a:solidFill>
                  <a:srgbClr val="EB8264"/>
                </a:solidFill>
                <a:latin typeface="Arial"/>
              </a:rPr>
              <a:t>OUTCOME</a:t>
            </a:r>
            <a:br>
              <a:rPr lang="de-DE" sz="1067" b="1" dirty="0">
                <a:solidFill>
                  <a:srgbClr val="EB8264"/>
                </a:solidFill>
                <a:latin typeface="Arial"/>
              </a:rPr>
            </a:br>
            <a:r>
              <a:rPr lang="de-DE" sz="1100" b="1" dirty="0">
                <a:solidFill>
                  <a:schemeClr val="accent3"/>
                </a:solidFill>
              </a:rPr>
              <a:t>(Wirkung Zielgruppe)</a:t>
            </a:r>
            <a:endParaRPr lang="de-DE" sz="1000" dirty="0">
              <a:solidFill>
                <a:schemeClr val="accent3"/>
              </a:solidFill>
            </a:endParaRPr>
          </a:p>
          <a:p>
            <a:pPr algn="ctr" defTabSz="914377"/>
            <a:endParaRPr lang="de-DE" sz="1067" b="1" dirty="0">
              <a:solidFill>
                <a:srgbClr val="EB8264"/>
              </a:solidFill>
              <a:latin typeface="Arial"/>
            </a:endParaRPr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5C9EDE27-B18E-4377-AEED-43EA66EF381A}"/>
              </a:ext>
            </a:extLst>
          </p:cNvPr>
          <p:cNvSpPr/>
          <p:nvPr/>
        </p:nvSpPr>
        <p:spPr>
          <a:xfrm>
            <a:off x="10476678" y="690032"/>
            <a:ext cx="1308411" cy="149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de-DE" sz="1067" b="1" dirty="0">
                <a:solidFill>
                  <a:srgbClr val="B4C3D7"/>
                </a:solidFill>
                <a:latin typeface="Arial"/>
              </a:rPr>
              <a:t>INPUT (</a:t>
            </a:r>
            <a:r>
              <a:rPr lang="de-DE" sz="1100" b="1" dirty="0">
                <a:solidFill>
                  <a:schemeClr val="accent6"/>
                </a:solidFill>
              </a:rPr>
              <a:t>Ressourcen)</a:t>
            </a:r>
            <a:endParaRPr lang="de-DE" sz="1067" b="1" dirty="0">
              <a:solidFill>
                <a:srgbClr val="B4C3D7"/>
              </a:solidFill>
              <a:latin typeface="Arial"/>
            </a:endParaRPr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7F0D5E7E-120D-4638-9374-B616ACA82D3E}"/>
              </a:ext>
            </a:extLst>
          </p:cNvPr>
          <p:cNvSpPr/>
          <p:nvPr/>
        </p:nvSpPr>
        <p:spPr>
          <a:xfrm>
            <a:off x="8544822" y="677051"/>
            <a:ext cx="1308411" cy="149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de-DE" sz="1067" b="1" dirty="0">
                <a:solidFill>
                  <a:srgbClr val="698CAF"/>
                </a:solidFill>
                <a:latin typeface="Arial"/>
              </a:rPr>
              <a:t>OUTPUT (</a:t>
            </a:r>
            <a:r>
              <a:rPr lang="de-DE" sz="1100" b="1" dirty="0">
                <a:solidFill>
                  <a:schemeClr val="accent5"/>
                </a:solidFill>
              </a:rPr>
              <a:t>Maßnahmen)</a:t>
            </a:r>
            <a:endParaRPr lang="de-DE" sz="1067" b="1" dirty="0">
              <a:solidFill>
                <a:srgbClr val="698CAF"/>
              </a:solidFill>
              <a:latin typeface="Arial"/>
            </a:endParaRPr>
          </a:p>
        </p:txBody>
      </p:sp>
      <p:cxnSp>
        <p:nvCxnSpPr>
          <p:cNvPr id="52" name="Gerade Verbindung mit Pfeil 51">
            <a:extLst>
              <a:ext uri="{FF2B5EF4-FFF2-40B4-BE49-F238E27FC236}">
                <a16:creationId xmlns:a16="http://schemas.microsoft.com/office/drawing/2014/main" id="{379527B1-9D4E-49AF-B3E7-0AC24C944837}"/>
              </a:ext>
            </a:extLst>
          </p:cNvPr>
          <p:cNvCxnSpPr>
            <a:cxnSpLocks/>
          </p:cNvCxnSpPr>
          <p:nvPr/>
        </p:nvCxnSpPr>
        <p:spPr>
          <a:xfrm>
            <a:off x="1943184" y="4256461"/>
            <a:ext cx="249600" cy="2127"/>
          </a:xfrm>
          <a:prstGeom prst="straightConnector1">
            <a:avLst/>
          </a:prstGeom>
          <a:ln w="19050">
            <a:solidFill>
              <a:schemeClr val="tx2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hteck 52">
            <a:extLst>
              <a:ext uri="{FF2B5EF4-FFF2-40B4-BE49-F238E27FC236}">
                <a16:creationId xmlns:a16="http://schemas.microsoft.com/office/drawing/2014/main" id="{D77EC0B7-3FB0-4441-8BC1-5D07B7EB4F0A}"/>
              </a:ext>
            </a:extLst>
          </p:cNvPr>
          <p:cNvSpPr/>
          <p:nvPr/>
        </p:nvSpPr>
        <p:spPr>
          <a:xfrm>
            <a:off x="8191028" y="3681482"/>
            <a:ext cx="2016000" cy="1343719"/>
          </a:xfrm>
          <a:prstGeom prst="rect">
            <a:avLst/>
          </a:prstGeom>
          <a:noFill/>
          <a:ln w="12700">
            <a:solidFill>
              <a:schemeClr val="accent5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rIns="48000" rtlCol="0" anchor="t"/>
          <a:lstStyle/>
          <a:p>
            <a:pPr algn="ctr" defTabSz="914377">
              <a:spcAft>
                <a:spcPts val="800"/>
              </a:spcAft>
            </a:pPr>
            <a:r>
              <a:rPr lang="de-DE" sz="800" b="1">
                <a:solidFill>
                  <a:srgbClr val="000000"/>
                </a:solidFill>
                <a:latin typeface="Arial"/>
              </a:rPr>
              <a:t>Aktivitäten</a:t>
            </a:r>
          </a:p>
          <a:p>
            <a:pPr marL="122764" indent="-122764" defTabSz="914377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de-DE" sz="800" i="1">
              <a:solidFill>
                <a:srgbClr val="000000"/>
              </a:solidFill>
              <a:latin typeface="Arial"/>
            </a:endParaRPr>
          </a:p>
          <a:p>
            <a:pPr marL="122764" indent="-122764" defTabSz="914377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de-DE" sz="800" i="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DF490810-08E4-4B41-B179-A2EC5CFB82A8}"/>
              </a:ext>
            </a:extLst>
          </p:cNvPr>
          <p:cNvSpPr/>
          <p:nvPr/>
        </p:nvSpPr>
        <p:spPr>
          <a:xfrm>
            <a:off x="8191028" y="933702"/>
            <a:ext cx="2016000" cy="2708837"/>
          </a:xfrm>
          <a:prstGeom prst="rect">
            <a:avLst/>
          </a:prstGeom>
          <a:noFill/>
          <a:ln w="12700">
            <a:solidFill>
              <a:schemeClr val="accent5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rIns="48000" rtlCol="0" anchor="t"/>
          <a:lstStyle/>
          <a:p>
            <a:pPr algn="ctr" defTabSz="914377">
              <a:spcAft>
                <a:spcPts val="800"/>
              </a:spcAft>
            </a:pPr>
            <a:r>
              <a:rPr lang="de-DE" sz="800" b="1">
                <a:solidFill>
                  <a:srgbClr val="002D55"/>
                </a:solidFill>
                <a:latin typeface="Arial"/>
              </a:rPr>
              <a:t>Welche Aktivitäten braucht es, um die angestrebte(n) Veränderung(en) zu erreichen?</a:t>
            </a:r>
          </a:p>
          <a:p>
            <a:pPr marL="122764" indent="-122764" defTabSz="914377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de-DE" sz="933" i="1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57" name="Gerade Verbindung mit Pfeil 56">
            <a:extLst>
              <a:ext uri="{FF2B5EF4-FFF2-40B4-BE49-F238E27FC236}">
                <a16:creationId xmlns:a16="http://schemas.microsoft.com/office/drawing/2014/main" id="{2BDBD49C-2835-4FAB-9EB1-25116B1EC8FD}"/>
              </a:ext>
            </a:extLst>
          </p:cNvPr>
          <p:cNvCxnSpPr>
            <a:cxnSpLocks/>
            <a:stCxn id="53" idx="3"/>
          </p:cNvCxnSpPr>
          <p:nvPr/>
        </p:nvCxnSpPr>
        <p:spPr>
          <a:xfrm>
            <a:off x="10207028" y="4353342"/>
            <a:ext cx="225104" cy="141"/>
          </a:xfrm>
          <a:prstGeom prst="straightConnector1">
            <a:avLst/>
          </a:prstGeom>
          <a:ln w="19050">
            <a:solidFill>
              <a:schemeClr val="accent5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mit Pfeil 57">
            <a:extLst>
              <a:ext uri="{FF2B5EF4-FFF2-40B4-BE49-F238E27FC236}">
                <a16:creationId xmlns:a16="http://schemas.microsoft.com/office/drawing/2014/main" id="{6E6B304D-FDBD-4781-B1B4-FE58DD14A65A}"/>
              </a:ext>
            </a:extLst>
          </p:cNvPr>
          <p:cNvCxnSpPr>
            <a:cxnSpLocks/>
          </p:cNvCxnSpPr>
          <p:nvPr/>
        </p:nvCxnSpPr>
        <p:spPr>
          <a:xfrm>
            <a:off x="10207029" y="1605453"/>
            <a:ext cx="250599" cy="0"/>
          </a:xfrm>
          <a:prstGeom prst="straightConnector1">
            <a:avLst/>
          </a:prstGeom>
          <a:ln w="19050">
            <a:solidFill>
              <a:schemeClr val="accent5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hteck 38">
            <a:extLst>
              <a:ext uri="{FF2B5EF4-FFF2-40B4-BE49-F238E27FC236}">
                <a16:creationId xmlns:a16="http://schemas.microsoft.com/office/drawing/2014/main" id="{02C5F8E0-263E-414C-9604-D9BC53779A74}"/>
              </a:ext>
            </a:extLst>
          </p:cNvPr>
          <p:cNvSpPr/>
          <p:nvPr/>
        </p:nvSpPr>
        <p:spPr>
          <a:xfrm>
            <a:off x="567981" y="933451"/>
            <a:ext cx="1386881" cy="1920000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rIns="48000" rtlCol="0" anchor="t"/>
          <a:lstStyle/>
          <a:p>
            <a:pPr algn="ctr" defTabSz="914377">
              <a:spcAft>
                <a:spcPts val="800"/>
              </a:spcAft>
            </a:pPr>
            <a:r>
              <a:rPr lang="de-DE" sz="800" b="1" dirty="0">
                <a:solidFill>
                  <a:srgbClr val="000000"/>
                </a:solidFill>
                <a:latin typeface="Arial"/>
              </a:rPr>
              <a:t>An welchem gesell-</a:t>
            </a:r>
            <a:r>
              <a:rPr lang="de-DE" sz="800" b="1" dirty="0" err="1">
                <a:solidFill>
                  <a:srgbClr val="000000"/>
                </a:solidFill>
                <a:latin typeface="Arial"/>
              </a:rPr>
              <a:t>schaftlichen</a:t>
            </a:r>
            <a:r>
              <a:rPr lang="de-DE" sz="800" b="1" dirty="0">
                <a:solidFill>
                  <a:srgbClr val="000000"/>
                </a:solidFill>
                <a:latin typeface="Arial"/>
              </a:rPr>
              <a:t> Problem setzt das Projekt an?</a:t>
            </a:r>
          </a:p>
          <a:p>
            <a:pPr defTabSz="914377">
              <a:spcAft>
                <a:spcPts val="800"/>
              </a:spcAft>
            </a:pPr>
            <a:r>
              <a:rPr lang="de-DE" sz="933" i="1" dirty="0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B2823F27-76A7-4C42-A506-AFA02804ABDE}"/>
              </a:ext>
            </a:extLst>
          </p:cNvPr>
          <p:cNvSpPr/>
          <p:nvPr/>
        </p:nvSpPr>
        <p:spPr>
          <a:xfrm>
            <a:off x="562224" y="3105201"/>
            <a:ext cx="1386881" cy="1920000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rIns="48000" rtlCol="0" anchor="t"/>
          <a:lstStyle/>
          <a:p>
            <a:pPr algn="ctr" defTabSz="914377">
              <a:spcAft>
                <a:spcPts val="800"/>
              </a:spcAft>
            </a:pPr>
            <a:r>
              <a:rPr lang="de-DE" sz="800" b="1">
                <a:solidFill>
                  <a:srgbClr val="000000"/>
                </a:solidFill>
                <a:latin typeface="Arial"/>
              </a:rPr>
              <a:t>Welche Veränderung wird auf gesellschaftlicher </a:t>
            </a:r>
            <a:br>
              <a:rPr lang="de-DE" sz="800" b="1">
                <a:solidFill>
                  <a:srgbClr val="000000"/>
                </a:solidFill>
                <a:latin typeface="Arial"/>
              </a:rPr>
            </a:br>
            <a:r>
              <a:rPr lang="de-DE" sz="800" b="1">
                <a:solidFill>
                  <a:srgbClr val="000000"/>
                </a:solidFill>
                <a:latin typeface="Arial"/>
              </a:rPr>
              <a:t>Ebene angestrebt?</a:t>
            </a:r>
          </a:p>
          <a:p>
            <a:pPr marL="122764" indent="-122764" defTabSz="914377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de-DE" sz="933" i="1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42" name="Gerade Verbindung mit Pfeil 41">
            <a:extLst>
              <a:ext uri="{FF2B5EF4-FFF2-40B4-BE49-F238E27FC236}">
                <a16:creationId xmlns:a16="http://schemas.microsoft.com/office/drawing/2014/main" id="{BFE9E849-7CCD-432D-813B-FCC0F45E4608}"/>
              </a:ext>
            </a:extLst>
          </p:cNvPr>
          <p:cNvCxnSpPr>
            <a:cxnSpLocks/>
            <a:stCxn id="39" idx="2"/>
            <a:endCxn id="41" idx="0"/>
          </p:cNvCxnSpPr>
          <p:nvPr/>
        </p:nvCxnSpPr>
        <p:spPr>
          <a:xfrm flipH="1">
            <a:off x="1255664" y="2853451"/>
            <a:ext cx="5757" cy="251751"/>
          </a:xfrm>
          <a:prstGeom prst="straightConnector1">
            <a:avLst/>
          </a:prstGeom>
          <a:ln w="19050">
            <a:solidFill>
              <a:schemeClr val="tx2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hteck 50">
            <a:extLst>
              <a:ext uri="{FF2B5EF4-FFF2-40B4-BE49-F238E27FC236}">
                <a16:creationId xmlns:a16="http://schemas.microsoft.com/office/drawing/2014/main" id="{898CECA9-6977-4B2B-8587-A3BF8FA3BD8A}"/>
              </a:ext>
            </a:extLst>
          </p:cNvPr>
          <p:cNvSpPr/>
          <p:nvPr/>
        </p:nvSpPr>
        <p:spPr>
          <a:xfrm>
            <a:off x="322819" y="690032"/>
            <a:ext cx="1851145" cy="149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de-DE" sz="1067" b="1" dirty="0">
                <a:solidFill>
                  <a:srgbClr val="E60005"/>
                </a:solidFill>
                <a:latin typeface="Arial"/>
              </a:rPr>
              <a:t>IMPACT</a:t>
            </a:r>
            <a:br>
              <a:rPr lang="de-DE" sz="1067" b="1" dirty="0">
                <a:solidFill>
                  <a:srgbClr val="E60005"/>
                </a:solidFill>
                <a:latin typeface="Arial"/>
              </a:rPr>
            </a:br>
            <a:r>
              <a:rPr lang="de-DE" sz="1067" b="1" dirty="0">
                <a:solidFill>
                  <a:srgbClr val="E60005"/>
                </a:solidFill>
                <a:latin typeface="Arial"/>
              </a:rPr>
              <a:t>(</a:t>
            </a:r>
            <a:r>
              <a:rPr lang="de-DE" sz="1100" b="1" dirty="0">
                <a:solidFill>
                  <a:schemeClr val="tx2"/>
                </a:solidFill>
                <a:cs typeface="Arial"/>
              </a:rPr>
              <a:t>Wirkung gesell. Ebene)</a:t>
            </a:r>
            <a:endParaRPr lang="de-DE" sz="1067" b="1" dirty="0">
              <a:solidFill>
                <a:srgbClr val="E60005"/>
              </a:solidFill>
              <a:latin typeface="Arial"/>
            </a:endParaRPr>
          </a:p>
        </p:txBody>
      </p:sp>
      <p:sp>
        <p:nvSpPr>
          <p:cNvPr id="59" name="Rechteck 58">
            <a:extLst>
              <a:ext uri="{FF2B5EF4-FFF2-40B4-BE49-F238E27FC236}">
                <a16:creationId xmlns:a16="http://schemas.microsoft.com/office/drawing/2014/main" id="{9FFFEF7E-252F-419B-A9B9-85E717F0E49D}"/>
              </a:ext>
            </a:extLst>
          </p:cNvPr>
          <p:cNvSpPr/>
          <p:nvPr/>
        </p:nvSpPr>
        <p:spPr>
          <a:xfrm>
            <a:off x="6041833" y="933451"/>
            <a:ext cx="1920000" cy="1344000"/>
          </a:xfrm>
          <a:prstGeom prst="rect">
            <a:avLst/>
          </a:prstGeom>
          <a:noFill/>
          <a:ln w="12700"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rIns="48000" rtlCol="0" anchor="t"/>
          <a:lstStyle/>
          <a:p>
            <a:pPr algn="ctr" defTabSz="914377">
              <a:spcAft>
                <a:spcPts val="800"/>
              </a:spcAft>
            </a:pPr>
            <a:r>
              <a:rPr lang="de-DE" sz="800" b="1">
                <a:solidFill>
                  <a:srgbClr val="000000"/>
                </a:solidFill>
                <a:latin typeface="Arial"/>
              </a:rPr>
              <a:t>Wie überprüfe ich, ob die Veränderung eingetreten ist?</a:t>
            </a:r>
          </a:p>
          <a:p>
            <a:pPr marL="122764" indent="-122764" defTabSz="914377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de-DE" sz="1067" i="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Rechteck 59">
            <a:extLst>
              <a:ext uri="{FF2B5EF4-FFF2-40B4-BE49-F238E27FC236}">
                <a16:creationId xmlns:a16="http://schemas.microsoft.com/office/drawing/2014/main" id="{98616B9F-B0A0-4C32-ABE1-5FFB43C826B2}"/>
              </a:ext>
            </a:extLst>
          </p:cNvPr>
          <p:cNvSpPr/>
          <p:nvPr/>
        </p:nvSpPr>
        <p:spPr>
          <a:xfrm>
            <a:off x="6052053" y="3681482"/>
            <a:ext cx="1920000" cy="1343719"/>
          </a:xfrm>
          <a:prstGeom prst="rect">
            <a:avLst/>
          </a:prstGeom>
          <a:noFill/>
          <a:ln w="12700"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rIns="48000" rtlCol="0" anchor="t"/>
          <a:lstStyle/>
          <a:p>
            <a:pPr algn="ctr" defTabSz="914377">
              <a:spcAft>
                <a:spcPts val="800"/>
              </a:spcAft>
            </a:pPr>
            <a:r>
              <a:rPr lang="de-DE" sz="800" b="1">
                <a:solidFill>
                  <a:srgbClr val="000000"/>
                </a:solidFill>
                <a:latin typeface="Arial"/>
              </a:rPr>
              <a:t>Überprüfung</a:t>
            </a:r>
          </a:p>
          <a:p>
            <a:pPr marL="122764" indent="-122764" defTabSz="914377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de-DE" sz="800" i="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93CD8DA9-C647-4EEE-BA36-EB2251780692}"/>
              </a:ext>
            </a:extLst>
          </p:cNvPr>
          <p:cNvSpPr/>
          <p:nvPr/>
        </p:nvSpPr>
        <p:spPr>
          <a:xfrm>
            <a:off x="6052053" y="2308347"/>
            <a:ext cx="1920000" cy="1343719"/>
          </a:xfrm>
          <a:prstGeom prst="rect">
            <a:avLst/>
          </a:prstGeom>
          <a:noFill/>
          <a:ln w="12700"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rIns="48000" rtlCol="0" anchor="t"/>
          <a:lstStyle/>
          <a:p>
            <a:pPr algn="ctr" defTabSz="914377">
              <a:spcAft>
                <a:spcPts val="800"/>
              </a:spcAft>
            </a:pPr>
            <a:r>
              <a:rPr lang="de-DE" sz="800" b="1">
                <a:solidFill>
                  <a:srgbClr val="000000"/>
                </a:solidFill>
                <a:latin typeface="Arial"/>
              </a:rPr>
              <a:t>Überprüfung</a:t>
            </a:r>
          </a:p>
          <a:p>
            <a:pPr marL="122764" indent="-122764" defTabSz="914377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de-DE" sz="933" i="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Rechteck 61">
            <a:extLst>
              <a:ext uri="{FF2B5EF4-FFF2-40B4-BE49-F238E27FC236}">
                <a16:creationId xmlns:a16="http://schemas.microsoft.com/office/drawing/2014/main" id="{0675067A-308D-4937-9C13-D28F35B5A9CF}"/>
              </a:ext>
            </a:extLst>
          </p:cNvPr>
          <p:cNvSpPr/>
          <p:nvPr/>
        </p:nvSpPr>
        <p:spPr>
          <a:xfrm>
            <a:off x="3823419" y="3681482"/>
            <a:ext cx="2016000" cy="1343719"/>
          </a:xfrm>
          <a:prstGeom prst="rect">
            <a:avLst/>
          </a:prstGeom>
          <a:noFill/>
          <a:ln w="12700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rIns="48000" rtlCol="0" anchor="t"/>
          <a:lstStyle/>
          <a:p>
            <a:pPr algn="ctr" defTabSz="914377">
              <a:spcAft>
                <a:spcPts val="800"/>
              </a:spcAft>
            </a:pPr>
            <a:r>
              <a:rPr lang="de-DE" sz="800" b="1">
                <a:solidFill>
                  <a:srgbClr val="000000"/>
                </a:solidFill>
                <a:latin typeface="Arial"/>
              </a:rPr>
              <a:t>Veränderung</a:t>
            </a:r>
          </a:p>
          <a:p>
            <a:pPr marL="122764" indent="-122764" defTabSz="914377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de-DE" sz="800" i="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Rechteck 62">
            <a:extLst>
              <a:ext uri="{FF2B5EF4-FFF2-40B4-BE49-F238E27FC236}">
                <a16:creationId xmlns:a16="http://schemas.microsoft.com/office/drawing/2014/main" id="{2F04ECA3-30C3-4BAF-8907-1DAAEF7D3166}"/>
              </a:ext>
            </a:extLst>
          </p:cNvPr>
          <p:cNvSpPr/>
          <p:nvPr/>
        </p:nvSpPr>
        <p:spPr>
          <a:xfrm>
            <a:off x="3823419" y="2308347"/>
            <a:ext cx="2016000" cy="1343719"/>
          </a:xfrm>
          <a:prstGeom prst="rect">
            <a:avLst/>
          </a:prstGeom>
          <a:noFill/>
          <a:ln w="12700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rIns="48000" rtlCol="0" anchor="t"/>
          <a:lstStyle/>
          <a:p>
            <a:pPr algn="ctr" defTabSz="914377">
              <a:spcAft>
                <a:spcPts val="800"/>
              </a:spcAft>
            </a:pPr>
            <a:r>
              <a:rPr lang="de-DE" sz="800" b="1">
                <a:solidFill>
                  <a:srgbClr val="000000"/>
                </a:solidFill>
                <a:latin typeface="Arial"/>
              </a:rPr>
              <a:t>Veränderung</a:t>
            </a:r>
          </a:p>
          <a:p>
            <a:pPr marL="122764" indent="-122764" defTabSz="914377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de-DE" sz="933" i="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Rechteck 63">
            <a:extLst>
              <a:ext uri="{FF2B5EF4-FFF2-40B4-BE49-F238E27FC236}">
                <a16:creationId xmlns:a16="http://schemas.microsoft.com/office/drawing/2014/main" id="{6B496407-0B00-4904-8F56-307948CF1D91}"/>
              </a:ext>
            </a:extLst>
          </p:cNvPr>
          <p:cNvSpPr/>
          <p:nvPr/>
        </p:nvSpPr>
        <p:spPr>
          <a:xfrm>
            <a:off x="6049516" y="5087053"/>
            <a:ext cx="1920000" cy="1190376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rIns="48000" rtlCol="0" anchor="t"/>
          <a:lstStyle/>
          <a:p>
            <a:pPr algn="ctr" defTabSz="914377">
              <a:spcAft>
                <a:spcPts val="800"/>
              </a:spcAft>
            </a:pPr>
            <a:r>
              <a:rPr lang="de-DE" sz="800" b="1">
                <a:solidFill>
                  <a:srgbClr val="000000"/>
                </a:solidFill>
                <a:latin typeface="Arial"/>
              </a:rPr>
              <a:t>Annahmen</a:t>
            </a:r>
          </a:p>
          <a:p>
            <a:pPr marL="122764" indent="-122764" defTabSz="914377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de-DE" sz="800" i="1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65" name="Gerade Verbindung mit Pfeil 64">
            <a:extLst>
              <a:ext uri="{FF2B5EF4-FFF2-40B4-BE49-F238E27FC236}">
                <a16:creationId xmlns:a16="http://schemas.microsoft.com/office/drawing/2014/main" id="{2B50F80A-94A0-45B9-AC04-E31D015849C6}"/>
              </a:ext>
            </a:extLst>
          </p:cNvPr>
          <p:cNvCxnSpPr>
            <a:cxnSpLocks/>
            <a:stCxn id="61" idx="3"/>
          </p:cNvCxnSpPr>
          <p:nvPr/>
        </p:nvCxnSpPr>
        <p:spPr>
          <a:xfrm>
            <a:off x="7972054" y="2980207"/>
            <a:ext cx="218975" cy="0"/>
          </a:xfrm>
          <a:prstGeom prst="straightConnector1">
            <a:avLst/>
          </a:prstGeom>
          <a:ln w="19050">
            <a:solidFill>
              <a:schemeClr val="accent4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>
            <a:extLst>
              <a:ext uri="{FF2B5EF4-FFF2-40B4-BE49-F238E27FC236}">
                <a16:creationId xmlns:a16="http://schemas.microsoft.com/office/drawing/2014/main" id="{270CC408-1167-4419-8EA3-CE5288605213}"/>
              </a:ext>
            </a:extLst>
          </p:cNvPr>
          <p:cNvCxnSpPr>
            <a:cxnSpLocks/>
            <a:stCxn id="60" idx="3"/>
            <a:endCxn id="53" idx="1"/>
          </p:cNvCxnSpPr>
          <p:nvPr/>
        </p:nvCxnSpPr>
        <p:spPr>
          <a:xfrm>
            <a:off x="7972054" y="4353341"/>
            <a:ext cx="218975" cy="0"/>
          </a:xfrm>
          <a:prstGeom prst="straightConnector1">
            <a:avLst/>
          </a:prstGeom>
          <a:ln w="19050">
            <a:solidFill>
              <a:schemeClr val="accent4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>
            <a:extLst>
              <a:ext uri="{FF2B5EF4-FFF2-40B4-BE49-F238E27FC236}">
                <a16:creationId xmlns:a16="http://schemas.microsoft.com/office/drawing/2014/main" id="{77BE6263-F261-4346-BEC0-51DEDE9ECDDC}"/>
              </a:ext>
            </a:extLst>
          </p:cNvPr>
          <p:cNvCxnSpPr>
            <a:cxnSpLocks/>
            <a:stCxn id="59" idx="3"/>
          </p:cNvCxnSpPr>
          <p:nvPr/>
        </p:nvCxnSpPr>
        <p:spPr>
          <a:xfrm>
            <a:off x="7961834" y="1605451"/>
            <a:ext cx="248183" cy="0"/>
          </a:xfrm>
          <a:prstGeom prst="straightConnector1">
            <a:avLst/>
          </a:prstGeom>
          <a:ln w="19050">
            <a:solidFill>
              <a:schemeClr val="accent4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hteck 45">
            <a:extLst>
              <a:ext uri="{FF2B5EF4-FFF2-40B4-BE49-F238E27FC236}">
                <a16:creationId xmlns:a16="http://schemas.microsoft.com/office/drawing/2014/main" id="{9D46F53D-098C-4595-8C21-6FCDFC3A3B6A}"/>
              </a:ext>
            </a:extLst>
          </p:cNvPr>
          <p:cNvSpPr/>
          <p:nvPr/>
        </p:nvSpPr>
        <p:spPr>
          <a:xfrm>
            <a:off x="2197120" y="949852"/>
            <a:ext cx="1386881" cy="1343721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rIns="48000" rtlCol="0" anchor="t"/>
          <a:lstStyle/>
          <a:p>
            <a:pPr algn="ctr" defTabSz="914377">
              <a:spcAft>
                <a:spcPts val="800"/>
              </a:spcAft>
            </a:pPr>
            <a:r>
              <a:rPr lang="de-DE" sz="800" b="1" dirty="0">
                <a:solidFill>
                  <a:srgbClr val="000000"/>
                </a:solidFill>
                <a:latin typeface="Arial"/>
              </a:rPr>
              <a:t>Wer sind weitere Stakeholder?</a:t>
            </a:r>
          </a:p>
          <a:p>
            <a:pPr defTabSz="914377">
              <a:spcAft>
                <a:spcPts val="800"/>
              </a:spcAft>
            </a:pPr>
            <a:endParaRPr lang="de-DE" sz="933" i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60DC07C3-B91A-4091-BA9F-6BF441577E3F}"/>
              </a:ext>
            </a:extLst>
          </p:cNvPr>
          <p:cNvSpPr txBox="1"/>
          <p:nvPr/>
        </p:nvSpPr>
        <p:spPr>
          <a:xfrm>
            <a:off x="2173964" y="216883"/>
            <a:ext cx="9442027" cy="379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77"/>
            <a:r>
              <a:rPr lang="de-DE" sz="1867" b="1" dirty="0">
                <a:solidFill>
                  <a:srgbClr val="E60005"/>
                </a:solidFill>
                <a:latin typeface="Georgia" panose="02040502050405020303" pitchFamily="18" charset="0"/>
              </a:rPr>
              <a:t>Die WIRKUNGSLOGIK-CANVAS zur Planung der Wirkungsziele </a:t>
            </a:r>
            <a:endParaRPr lang="de-DE" sz="1867" b="1" dirty="0">
              <a:solidFill>
                <a:srgbClr val="E60005"/>
              </a:solidFill>
              <a:latin typeface="Merriweather"/>
            </a:endParaRPr>
          </a:p>
        </p:txBody>
      </p:sp>
    </p:spTree>
    <p:extLst>
      <p:ext uri="{BB962C8B-B14F-4D97-AF65-F5344CB8AC3E}">
        <p14:creationId xmlns:p14="http://schemas.microsoft.com/office/powerpoint/2010/main" val="297690003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">
  <a:themeElements>
    <a:clrScheme name="DRK">
      <a:dk1>
        <a:srgbClr val="000000"/>
      </a:dk1>
      <a:lt1>
        <a:sysClr val="window" lastClr="FFFFFF"/>
      </a:lt1>
      <a:dk2>
        <a:srgbClr val="E60005"/>
      </a:dk2>
      <a:lt2>
        <a:srgbClr val="FFFFFF"/>
      </a:lt2>
      <a:accent1>
        <a:srgbClr val="002D55"/>
      </a:accent1>
      <a:accent2>
        <a:srgbClr val="EBF5FF"/>
      </a:accent2>
      <a:accent3>
        <a:srgbClr val="EB8264"/>
      </a:accent3>
      <a:accent4>
        <a:srgbClr val="FAC3AF"/>
      </a:accent4>
      <a:accent5>
        <a:srgbClr val="698CAF"/>
      </a:accent5>
      <a:accent6>
        <a:srgbClr val="B4C3D7"/>
      </a:accent6>
      <a:hlink>
        <a:srgbClr val="000000"/>
      </a:hlink>
      <a:folHlink>
        <a:srgbClr val="000000"/>
      </a:folHlink>
    </a:clrScheme>
    <a:fontScheme name="DRK">
      <a:majorFont>
        <a:latin typeface="Merriweather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K_Praesentation_16zu9_Georgia.potx" id="{7F614E8A-33B5-4710-863B-76F56DA7A5D8}" vid="{FC47C9DF-28F1-4362-A622-6157228DA325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93050C74D0DF746890CF64B245C9CD6" ma:contentTypeVersion="4725" ma:contentTypeDescription="Ein neues Dokument erstellen." ma:contentTypeScope="" ma:versionID="526ed72271cbd00e595b69d8f818fe04">
  <xsd:schema xmlns:xsd="http://www.w3.org/2001/XMLSchema" xmlns:xs="http://www.w3.org/2001/XMLSchema" xmlns:p="http://schemas.microsoft.com/office/2006/metadata/properties" xmlns:ns2="e8d7a9c6-e82d-4466-9e7a-badf8676663c" xmlns:ns3="d02bc21f-b422-453a-9fda-7f6baffa8462" targetNamespace="http://schemas.microsoft.com/office/2006/metadata/properties" ma:root="true" ma:fieldsID="8e784cbd80573221b7cf1fc1cde8332d" ns2:_="" ns3:_="">
    <xsd:import namespace="e8d7a9c6-e82d-4466-9e7a-badf8676663c"/>
    <xsd:import namespace="d02bc21f-b422-453a-9fda-7f6baffa846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d7a9c6-e82d-4466-9e7a-badf8676663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ert der Dokument-ID" ma:description="Der Wert der diesem Element zugewiesenen Dokument-ID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2bc21f-b422-453a-9fda-7f6baffa84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e8d7a9c6-e82d-4466-9e7a-badf8676663c">UPW7SVMUV64P-1210661889-958982</_dlc_DocId>
    <_dlc_DocIdUrl xmlns="e8d7a9c6-e82d-4466-9e7a-badf8676663c">
      <Url>https://drkgsberlin.sharepoint.com/sites/Bereich_4/_layouts/15/DocIdRedir.aspx?ID=UPW7SVMUV64P-1210661889-958982</Url>
      <Description>UPW7SVMUV64P-1210661889-958982</Description>
    </_dlc_DocIdUrl>
  </documentManagement>
</p:properties>
</file>

<file path=customXml/itemProps1.xml><?xml version="1.0" encoding="utf-8"?>
<ds:datastoreItem xmlns:ds="http://schemas.openxmlformats.org/officeDocument/2006/customXml" ds:itemID="{56CCC32E-1668-430F-9758-2F40BCA9FA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d7a9c6-e82d-4466-9e7a-badf8676663c"/>
    <ds:schemaRef ds:uri="d02bc21f-b422-453a-9fda-7f6baffa84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DE79029-C7BE-41AB-9794-A11C3997FED4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956E32EA-A1BB-4136-AF9D-D19FB2CE3855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37446B92-53BA-43A8-A7BD-0DDC07E7CC46}">
  <ds:schemaRefs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e8d7a9c6-e82d-4466-9e7a-badf8676663c"/>
    <ds:schemaRef ds:uri="d02bc21f-b422-453a-9fda-7f6baffa8462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</Words>
  <Application>Microsoft Office PowerPoint</Application>
  <PresentationFormat>Breitbild</PresentationFormat>
  <Paragraphs>29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Arial</vt:lpstr>
      <vt:lpstr>Calibri</vt:lpstr>
      <vt:lpstr>Georgia</vt:lpstr>
      <vt:lpstr>HelveticaNeueLT Std</vt:lpstr>
      <vt:lpstr>Merriweather</vt:lpstr>
      <vt:lpstr>Symbol</vt:lpstr>
      <vt:lpstr>1_Office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Celia Soltek</dc:creator>
  <cp:lastModifiedBy>Celia Soltek</cp:lastModifiedBy>
  <cp:revision>1</cp:revision>
  <dcterms:created xsi:type="dcterms:W3CDTF">2021-06-24T06:15:52Z</dcterms:created>
  <dcterms:modified xsi:type="dcterms:W3CDTF">2021-06-24T08:49:03Z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0x010100293050C74D0DF746890CF64B245C9CD6</vt:lpwstr>
  </property>
  <property fmtid="{D5CDD505-2E9C-101B-9397-08002B2CF9AE}" pid="3" name="_dlc_DocIdItemGuid">
    <vt:lpwstr>31cc455f-2587-43b2-82d0-9beb9fc2bcae</vt:lpwstr>
  </property>
</Properties>
</file>