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77" r:id="rId6"/>
    <p:sldId id="279" r:id="rId7"/>
    <p:sldId id="304" r:id="rId8"/>
    <p:sldId id="382" r:id="rId9"/>
    <p:sldId id="383" r:id="rId10"/>
    <p:sldId id="384" r:id="rId1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4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Müller" initials="AM" lastIdx="1" clrIdx="0">
    <p:extLst>
      <p:ext uri="{19B8F6BF-5375-455C-9EA6-DF929625EA0E}">
        <p15:presenceInfo xmlns:p15="http://schemas.microsoft.com/office/powerpoint/2012/main" userId="S::a.mueller@drk.de::af7d0895-9a62-4f40-b72b-ac1539305c72" providerId="AD"/>
      </p:ext>
    </p:extLst>
  </p:cmAuthor>
  <p:cmAuthor id="2" name="Anna-Lena Kose" initials="AK" lastIdx="1" clrIdx="1">
    <p:extLst>
      <p:ext uri="{19B8F6BF-5375-455C-9EA6-DF929625EA0E}">
        <p15:presenceInfo xmlns:p15="http://schemas.microsoft.com/office/powerpoint/2012/main" userId="S::a.kose@drk.de::32f93448-d1e9-4841-8b52-623bcf199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5"/>
    <a:srgbClr val="E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4B6A8-96C6-D4AA-1C7D-941BDEEC613E}" v="1" dt="2020-11-24T11:04:48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" autoAdjust="0"/>
    <p:restoredTop sz="94660"/>
  </p:normalViewPr>
  <p:slideViewPr>
    <p:cSldViewPr snapToGrid="0" showGuides="1">
      <p:cViewPr>
        <p:scale>
          <a:sx n="180" d="100"/>
          <a:sy n="180" d="100"/>
        </p:scale>
        <p:origin x="144" y="-96"/>
      </p:cViewPr>
      <p:guideLst>
        <p:guide pos="2880"/>
        <p:guide orient="horz" pos="1620"/>
        <p:guide orient="horz" pos="826"/>
        <p:guide orient="horz" pos="2867"/>
        <p:guide pos="272"/>
        <p:guide pos="5488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Lena Kose" userId="S::a.kose@drk.de::32f93448-d1e9-4841-8b52-623bcf199870" providerId="AD" clId="Web-{AFC4B6A8-96C6-D4AA-1C7D-941BDEEC613E}"/>
    <pc:docChg chg="delSld">
      <pc:chgData name="Anna-Lena Kose" userId="S::a.kose@drk.de::32f93448-d1e9-4841-8b52-623bcf199870" providerId="AD" clId="Web-{AFC4B6A8-96C6-D4AA-1C7D-941BDEEC613E}" dt="2020-11-24T11:04:48.543" v="0"/>
      <pc:docMkLst>
        <pc:docMk/>
      </pc:docMkLst>
      <pc:sldChg chg="del">
        <pc:chgData name="Anna-Lena Kose" userId="S::a.kose@drk.de::32f93448-d1e9-4841-8b52-623bcf199870" providerId="AD" clId="Web-{AFC4B6A8-96C6-D4AA-1C7D-941BDEEC613E}" dt="2020-11-24T11:04:48.543" v="0"/>
        <pc:sldMkLst>
          <pc:docMk/>
          <pc:sldMk cId="3808276645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8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11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70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74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00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99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8" name="Picture 4" descr="http://gefas-ev.de/wp-content/uploads/2018/01/bmfsfj-logo.png">
            <a:extLst>
              <a:ext uri="{FF2B5EF4-FFF2-40B4-BE49-F238E27FC236}">
                <a16:creationId xmlns:a16="http://schemas.microsoft.com/office/drawing/2014/main" id="{C37E116B-A5AD-904B-9503-9143D9EDB0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7810" r="10052" b="6688"/>
          <a:stretch/>
        </p:blipFill>
        <p:spPr bwMode="auto">
          <a:xfrm>
            <a:off x="6203141" y="215997"/>
            <a:ext cx="850407" cy="4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 err="1"/>
              <a:t>asdasd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b="1" dirty="0"/>
              <a:t>Deutsches Rotes Kreuz e.V.</a:t>
            </a:r>
          </a:p>
          <a:p>
            <a:pPr>
              <a:lnSpc>
                <a:spcPts val="900"/>
              </a:lnSpc>
            </a:pPr>
            <a:r>
              <a:rPr lang="de-DE" sz="700" dirty="0"/>
              <a:t>Kompetenzzentren Digitalisierung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4" r:id="rId14"/>
    <p:sldLayoutId id="2147483685" r:id="rId15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Phase 01: Kick-off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3EA1F3-2570-8047-BF19-C340D6FE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4" y="873714"/>
            <a:ext cx="8280000" cy="25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Zeitplan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Vorlage Projektplan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Mithilfe des Projektplans kann ein ungefährer Zeitplan erstellt werden</a:t>
            </a:r>
          </a:p>
        </p:txBody>
      </p:sp>
      <p:sp>
        <p:nvSpPr>
          <p:cNvPr id="6" name="Oval 43">
            <a:extLst>
              <a:ext uri="{FF2B5EF4-FFF2-40B4-BE49-F238E27FC236}">
                <a16:creationId xmlns:a16="http://schemas.microsoft.com/office/drawing/2014/main" id="{46BBEDC3-F83A-174A-97A0-720398E083F0}"/>
              </a:ext>
            </a:extLst>
          </p:cNvPr>
          <p:cNvSpPr/>
          <p:nvPr/>
        </p:nvSpPr>
        <p:spPr>
          <a:xfrm>
            <a:off x="4603668" y="3056879"/>
            <a:ext cx="777648" cy="771890"/>
          </a:xfrm>
          <a:prstGeom prst="ellipse">
            <a:avLst/>
          </a:prstGeom>
          <a:solidFill>
            <a:srgbClr val="EBF5FF"/>
          </a:solidFill>
          <a:ln w="9525">
            <a:solidFill>
              <a:srgbClr val="002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accent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66220170-62EE-A54B-AE09-0B977486A35E}"/>
              </a:ext>
            </a:extLst>
          </p:cNvPr>
          <p:cNvSpPr txBox="1"/>
          <p:nvPr/>
        </p:nvSpPr>
        <p:spPr>
          <a:xfrm>
            <a:off x="520559" y="1409810"/>
            <a:ext cx="1239491" cy="31018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rgbClr val="F99091"/>
                </a:solidFill>
              </a:rPr>
              <a:t>Team</a:t>
            </a:r>
          </a:p>
        </p:txBody>
      </p:sp>
      <p:pic>
        <p:nvPicPr>
          <p:cNvPr id="9" name="Picture 26">
            <a:extLst>
              <a:ext uri="{FF2B5EF4-FFF2-40B4-BE49-F238E27FC236}">
                <a16:creationId xmlns:a16="http://schemas.microsoft.com/office/drawing/2014/main" id="{4A9F95B7-5550-9E43-81CD-6590D245C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21" y="3905339"/>
            <a:ext cx="638098" cy="506109"/>
          </a:xfrm>
          <a:prstGeom prst="rect">
            <a:avLst/>
          </a:prstGeom>
          <a:ln w="9525">
            <a:noFill/>
          </a:ln>
        </p:spPr>
      </p:pic>
      <p:sp>
        <p:nvSpPr>
          <p:cNvPr id="10" name="Oval 19">
            <a:extLst>
              <a:ext uri="{FF2B5EF4-FFF2-40B4-BE49-F238E27FC236}">
                <a16:creationId xmlns:a16="http://schemas.microsoft.com/office/drawing/2014/main" id="{886D377C-FF08-EB48-BCFB-6036F0DBA316}"/>
              </a:ext>
            </a:extLst>
          </p:cNvPr>
          <p:cNvSpPr/>
          <p:nvPr/>
        </p:nvSpPr>
        <p:spPr>
          <a:xfrm>
            <a:off x="1735813" y="3056879"/>
            <a:ext cx="777648" cy="771890"/>
          </a:xfrm>
          <a:prstGeom prst="ellipse">
            <a:avLst/>
          </a:prstGeom>
          <a:solidFill>
            <a:srgbClr val="EBF5FF"/>
          </a:solidFill>
          <a:ln w="9525">
            <a:solidFill>
              <a:srgbClr val="002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accent4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BE72C2DF-A75A-6D48-810C-360D30E93090}"/>
              </a:ext>
            </a:extLst>
          </p:cNvPr>
          <p:cNvSpPr/>
          <p:nvPr/>
        </p:nvSpPr>
        <p:spPr>
          <a:xfrm>
            <a:off x="2691765" y="3056879"/>
            <a:ext cx="777648" cy="771890"/>
          </a:xfrm>
          <a:prstGeom prst="ellipse">
            <a:avLst/>
          </a:prstGeom>
          <a:solidFill>
            <a:srgbClr val="EBF5FF"/>
          </a:solidFill>
          <a:ln w="9525">
            <a:solidFill>
              <a:srgbClr val="002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accent4"/>
              </a:solidFill>
            </a:endParaRPr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9BFF93CD-952C-7347-AFDD-044135EBC452}"/>
              </a:ext>
            </a:extLst>
          </p:cNvPr>
          <p:cNvSpPr/>
          <p:nvPr/>
        </p:nvSpPr>
        <p:spPr>
          <a:xfrm>
            <a:off x="3647716" y="3056879"/>
            <a:ext cx="777648" cy="771890"/>
          </a:xfrm>
          <a:prstGeom prst="ellipse">
            <a:avLst/>
          </a:prstGeom>
          <a:solidFill>
            <a:srgbClr val="EBF5FF"/>
          </a:solidFill>
          <a:ln w="9525">
            <a:solidFill>
              <a:srgbClr val="002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accent4"/>
              </a:solidFill>
            </a:endParaRPr>
          </a:p>
        </p:txBody>
      </p:sp>
      <p:cxnSp>
        <p:nvCxnSpPr>
          <p:cNvPr id="13" name="Straight Connector 45">
            <a:extLst>
              <a:ext uri="{FF2B5EF4-FFF2-40B4-BE49-F238E27FC236}">
                <a16:creationId xmlns:a16="http://schemas.microsoft.com/office/drawing/2014/main" id="{DDE4C87A-827A-CF43-A354-B40E4079616C}"/>
              </a:ext>
            </a:extLst>
          </p:cNvPr>
          <p:cNvCxnSpPr/>
          <p:nvPr/>
        </p:nvCxnSpPr>
        <p:spPr>
          <a:xfrm flipH="1" flipV="1">
            <a:off x="5849986" y="2524016"/>
            <a:ext cx="442730" cy="247184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74">
            <a:extLst>
              <a:ext uri="{FF2B5EF4-FFF2-40B4-BE49-F238E27FC236}">
                <a16:creationId xmlns:a16="http://schemas.microsoft.com/office/drawing/2014/main" id="{9CA8641C-05AB-A147-B576-B1046EA596C5}"/>
              </a:ext>
            </a:extLst>
          </p:cNvPr>
          <p:cNvGrpSpPr/>
          <p:nvPr/>
        </p:nvGrpSpPr>
        <p:grpSpPr>
          <a:xfrm>
            <a:off x="6319441" y="1567212"/>
            <a:ext cx="1919233" cy="1919232"/>
            <a:chOff x="28859333" y="6022118"/>
            <a:chExt cx="17329265" cy="17329265"/>
          </a:xfrm>
        </p:grpSpPr>
        <p:sp>
          <p:nvSpPr>
            <p:cNvPr id="15" name="Oval 72">
              <a:extLst>
                <a:ext uri="{FF2B5EF4-FFF2-40B4-BE49-F238E27FC236}">
                  <a16:creationId xmlns:a16="http://schemas.microsoft.com/office/drawing/2014/main" id="{45ABF0D5-1718-544E-A581-51E2DA751BAA}"/>
                </a:ext>
              </a:extLst>
            </p:cNvPr>
            <p:cNvSpPr/>
            <p:nvPr/>
          </p:nvSpPr>
          <p:spPr>
            <a:xfrm>
              <a:off x="28859333" y="6022118"/>
              <a:ext cx="17329265" cy="17329265"/>
            </a:xfrm>
            <a:prstGeom prst="ellipse">
              <a:avLst/>
            </a:prstGeom>
            <a:solidFill>
              <a:schemeClr val="bg2">
                <a:alpha val="12941"/>
              </a:schemeClr>
            </a:solidFill>
            <a:ln w="9525">
              <a:solidFill>
                <a:srgbClr val="6A5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48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Oval 33">
              <a:extLst>
                <a:ext uri="{FF2B5EF4-FFF2-40B4-BE49-F238E27FC236}">
                  <a16:creationId xmlns:a16="http://schemas.microsoft.com/office/drawing/2014/main" id="{D1E4A42E-75C2-2B41-8FA7-68794209E50D}"/>
                </a:ext>
              </a:extLst>
            </p:cNvPr>
            <p:cNvSpPr/>
            <p:nvPr/>
          </p:nvSpPr>
          <p:spPr>
            <a:xfrm>
              <a:off x="31431121" y="8615263"/>
              <a:ext cx="12142977" cy="1214297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48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5CBC6C48-C8B4-014F-AE32-AAD98DB7D2CC}"/>
                </a:ext>
              </a:extLst>
            </p:cNvPr>
            <p:cNvSpPr/>
            <p:nvPr/>
          </p:nvSpPr>
          <p:spPr>
            <a:xfrm>
              <a:off x="34766609" y="12063514"/>
              <a:ext cx="5472000" cy="5472000"/>
            </a:xfrm>
            <a:prstGeom prst="ellipse">
              <a:avLst/>
            </a:prstGeom>
            <a:solidFill>
              <a:srgbClr val="F4F2F0">
                <a:alpha val="54118"/>
              </a:srgb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748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Right Arrow 5">
            <a:extLst>
              <a:ext uri="{FF2B5EF4-FFF2-40B4-BE49-F238E27FC236}">
                <a16:creationId xmlns:a16="http://schemas.microsoft.com/office/drawing/2014/main" id="{860A080C-CA5E-B446-B8C8-4408D415CB9B}"/>
              </a:ext>
            </a:extLst>
          </p:cNvPr>
          <p:cNvSpPr/>
          <p:nvPr/>
        </p:nvSpPr>
        <p:spPr>
          <a:xfrm>
            <a:off x="1676440" y="1419881"/>
            <a:ext cx="5398430" cy="2177941"/>
          </a:xfrm>
          <a:prstGeom prst="rightArrow">
            <a:avLst>
              <a:gd name="adj1" fmla="val 72059"/>
              <a:gd name="adj2" fmla="val 4385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>
              <a:solidFill>
                <a:schemeClr val="accent2"/>
              </a:solidFill>
            </a:endParaRPr>
          </a:p>
        </p:txBody>
      </p: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id="{BB1CE0F8-8E0B-114B-9AF8-B74899C9E43F}"/>
              </a:ext>
            </a:extLst>
          </p:cNvPr>
          <p:cNvCxnSpPr/>
          <p:nvPr/>
        </p:nvCxnSpPr>
        <p:spPr>
          <a:xfrm>
            <a:off x="2659665" y="1872277"/>
            <a:ext cx="0" cy="1260327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F4311A40-1EFF-5E45-B9DB-81D87367AC74}"/>
              </a:ext>
            </a:extLst>
          </p:cNvPr>
          <p:cNvCxnSpPr/>
          <p:nvPr/>
        </p:nvCxnSpPr>
        <p:spPr>
          <a:xfrm>
            <a:off x="3641869" y="1872277"/>
            <a:ext cx="0" cy="1260327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A2A1880A-A910-7549-A767-DC48394A3F1B}"/>
              </a:ext>
            </a:extLst>
          </p:cNvPr>
          <p:cNvCxnSpPr/>
          <p:nvPr/>
        </p:nvCxnSpPr>
        <p:spPr>
          <a:xfrm>
            <a:off x="4624073" y="1872277"/>
            <a:ext cx="0" cy="1260327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5D4C2A94-24DC-DC41-8FFD-F565B095D202}"/>
              </a:ext>
            </a:extLst>
          </p:cNvPr>
          <p:cNvCxnSpPr/>
          <p:nvPr/>
        </p:nvCxnSpPr>
        <p:spPr>
          <a:xfrm>
            <a:off x="5606277" y="1872277"/>
            <a:ext cx="0" cy="1260327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17">
            <a:extLst>
              <a:ext uri="{FF2B5EF4-FFF2-40B4-BE49-F238E27FC236}">
                <a16:creationId xmlns:a16="http://schemas.microsoft.com/office/drawing/2014/main" id="{69D912DF-DA2B-0141-9A5D-84A4FDFD1019}"/>
              </a:ext>
            </a:extLst>
          </p:cNvPr>
          <p:cNvSpPr txBox="1"/>
          <p:nvPr/>
        </p:nvSpPr>
        <p:spPr>
          <a:xfrm>
            <a:off x="457865" y="3276980"/>
            <a:ext cx="1264585" cy="49244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rgbClr val="002D55"/>
                </a:solidFill>
              </a:rPr>
              <a:t>Erfolgs-</a:t>
            </a:r>
          </a:p>
          <a:p>
            <a:r>
              <a:rPr lang="de-DE" sz="1300" b="1" dirty="0">
                <a:solidFill>
                  <a:srgbClr val="002D55"/>
                </a:solidFill>
              </a:rPr>
              <a:t>faktoren</a:t>
            </a: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38A875A7-E29B-1B47-B09F-5CCBFA54BF58}"/>
              </a:ext>
            </a:extLst>
          </p:cNvPr>
          <p:cNvSpPr txBox="1"/>
          <p:nvPr/>
        </p:nvSpPr>
        <p:spPr>
          <a:xfrm>
            <a:off x="1590481" y="1428978"/>
            <a:ext cx="2033864" cy="29238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de-DE" sz="1300" b="1" dirty="0"/>
              <a:t>Meilensteine</a:t>
            </a:r>
          </a:p>
        </p:txBody>
      </p:sp>
      <p:sp>
        <p:nvSpPr>
          <p:cNvPr id="25" name="Rounded Rectangle 71">
            <a:extLst>
              <a:ext uri="{FF2B5EF4-FFF2-40B4-BE49-F238E27FC236}">
                <a16:creationId xmlns:a16="http://schemas.microsoft.com/office/drawing/2014/main" id="{0E1E2463-08B9-C74A-A0C7-2C6C1D95031A}"/>
              </a:ext>
            </a:extLst>
          </p:cNvPr>
          <p:cNvSpPr/>
          <p:nvPr/>
        </p:nvSpPr>
        <p:spPr>
          <a:xfrm>
            <a:off x="557989" y="2085726"/>
            <a:ext cx="1034005" cy="122790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0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accent2"/>
              </a:solidFill>
            </a:endParaRPr>
          </a:p>
        </p:txBody>
      </p:sp>
      <p:pic>
        <p:nvPicPr>
          <p:cNvPr id="26" name="Picture 75">
            <a:extLst>
              <a:ext uri="{FF2B5EF4-FFF2-40B4-BE49-F238E27FC236}">
                <a16:creationId xmlns:a16="http://schemas.microsoft.com/office/drawing/2014/main" id="{EA2116D8-25E0-E349-84F4-25D798D6E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38" y="3263027"/>
            <a:ext cx="576723" cy="576723"/>
          </a:xfrm>
          <a:prstGeom prst="rect">
            <a:avLst/>
          </a:prstGeom>
          <a:ln w="9525">
            <a:noFill/>
          </a:ln>
        </p:spPr>
      </p:pic>
      <p:pic>
        <p:nvPicPr>
          <p:cNvPr id="27" name="Picture 80">
            <a:extLst>
              <a:ext uri="{FF2B5EF4-FFF2-40B4-BE49-F238E27FC236}">
                <a16:creationId xmlns:a16="http://schemas.microsoft.com/office/drawing/2014/main" id="{38ABA7BF-0CDC-FE45-8133-06B43CD9F2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3" y="1638952"/>
            <a:ext cx="811880" cy="811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8" name="Picture 81">
            <a:extLst>
              <a:ext uri="{FF2B5EF4-FFF2-40B4-BE49-F238E27FC236}">
                <a16:creationId xmlns:a16="http://schemas.microsoft.com/office/drawing/2014/main" id="{2F20EAE4-31EE-7A47-AB1A-40B63F442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0262">
            <a:off x="7261453" y="1658173"/>
            <a:ext cx="826179" cy="826179"/>
          </a:xfrm>
          <a:prstGeom prst="rect">
            <a:avLst/>
          </a:prstGeom>
          <a:ln w="9525">
            <a:noFill/>
          </a:ln>
        </p:spPr>
      </p:pic>
      <p:pic>
        <p:nvPicPr>
          <p:cNvPr id="29" name="Picture 82">
            <a:extLst>
              <a:ext uri="{FF2B5EF4-FFF2-40B4-BE49-F238E27FC236}">
                <a16:creationId xmlns:a16="http://schemas.microsoft.com/office/drawing/2014/main" id="{EEB487DF-F9EC-FE44-B791-27CCEFBD66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5" y="1880412"/>
            <a:ext cx="284536" cy="284536"/>
          </a:xfrm>
          <a:prstGeom prst="rect">
            <a:avLst/>
          </a:prstGeom>
          <a:ln w="9525">
            <a:noFill/>
          </a:ln>
        </p:spPr>
      </p:pic>
      <p:pic>
        <p:nvPicPr>
          <p:cNvPr id="30" name="Picture 83">
            <a:extLst>
              <a:ext uri="{FF2B5EF4-FFF2-40B4-BE49-F238E27FC236}">
                <a16:creationId xmlns:a16="http://schemas.microsoft.com/office/drawing/2014/main" id="{11BC5B0E-F729-2F4F-888C-BA2235388B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99" y="1880412"/>
            <a:ext cx="284536" cy="284536"/>
          </a:xfrm>
          <a:prstGeom prst="rect">
            <a:avLst/>
          </a:prstGeom>
          <a:ln w="9525">
            <a:noFill/>
          </a:ln>
        </p:spPr>
      </p:pic>
      <p:pic>
        <p:nvPicPr>
          <p:cNvPr id="31" name="Picture 84">
            <a:extLst>
              <a:ext uri="{FF2B5EF4-FFF2-40B4-BE49-F238E27FC236}">
                <a16:creationId xmlns:a16="http://schemas.microsoft.com/office/drawing/2014/main" id="{E8849F84-D90A-6A47-AA5D-F8EE44A309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03" y="1880412"/>
            <a:ext cx="284536" cy="284536"/>
          </a:xfrm>
          <a:prstGeom prst="rect">
            <a:avLst/>
          </a:prstGeom>
          <a:ln w="9525">
            <a:noFill/>
          </a:ln>
        </p:spPr>
      </p:pic>
      <p:pic>
        <p:nvPicPr>
          <p:cNvPr id="32" name="Picture 85">
            <a:extLst>
              <a:ext uri="{FF2B5EF4-FFF2-40B4-BE49-F238E27FC236}">
                <a16:creationId xmlns:a16="http://schemas.microsoft.com/office/drawing/2014/main" id="{3305207E-BF58-EE48-8B85-6448926213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07" y="1874049"/>
            <a:ext cx="284536" cy="284536"/>
          </a:xfrm>
          <a:prstGeom prst="rect">
            <a:avLst/>
          </a:prstGeom>
          <a:ln w="9525">
            <a:noFill/>
          </a:ln>
        </p:spPr>
      </p:pic>
      <p:sp>
        <p:nvSpPr>
          <p:cNvPr id="33" name="TextBox 44">
            <a:extLst>
              <a:ext uri="{FF2B5EF4-FFF2-40B4-BE49-F238E27FC236}">
                <a16:creationId xmlns:a16="http://schemas.microsoft.com/office/drawing/2014/main" id="{4A06EAC0-E01F-764C-8D1F-11E64489DE0F}"/>
              </a:ext>
            </a:extLst>
          </p:cNvPr>
          <p:cNvSpPr txBox="1"/>
          <p:nvPr/>
        </p:nvSpPr>
        <p:spPr>
          <a:xfrm>
            <a:off x="473506" y="3749878"/>
            <a:ext cx="1308316" cy="69249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300" b="1" dirty="0">
                <a:solidFill>
                  <a:schemeClr val="bg1">
                    <a:lumMod val="65000"/>
                  </a:schemeClr>
                </a:solidFill>
              </a:rPr>
              <a:t>Mögliche </a:t>
            </a:r>
          </a:p>
          <a:p>
            <a:r>
              <a:rPr lang="de-DE" sz="1300" b="1" dirty="0">
                <a:solidFill>
                  <a:schemeClr val="bg1">
                    <a:lumMod val="65000"/>
                  </a:schemeClr>
                </a:solidFill>
              </a:rPr>
              <a:t>Heraus-</a:t>
            </a:r>
            <a:br>
              <a:rPr lang="de-DE" sz="13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1300" b="1" dirty="0">
                <a:solidFill>
                  <a:schemeClr val="bg1">
                    <a:lumMod val="65000"/>
                  </a:schemeClr>
                </a:solidFill>
              </a:rPr>
              <a:t>forderungen</a:t>
            </a:r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914A3ED7-BB0F-9848-A0F5-ED048FF558C4}"/>
              </a:ext>
            </a:extLst>
          </p:cNvPr>
          <p:cNvSpPr/>
          <p:nvPr/>
        </p:nvSpPr>
        <p:spPr>
          <a:xfrm>
            <a:off x="2696729" y="3959805"/>
            <a:ext cx="931715" cy="266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49">
            <a:extLst>
              <a:ext uri="{FF2B5EF4-FFF2-40B4-BE49-F238E27FC236}">
                <a16:creationId xmlns:a16="http://schemas.microsoft.com/office/drawing/2014/main" id="{B714570E-C40E-0049-BB7B-6914B8992496}"/>
              </a:ext>
            </a:extLst>
          </p:cNvPr>
          <p:cNvSpPr/>
          <p:nvPr/>
        </p:nvSpPr>
        <p:spPr>
          <a:xfrm>
            <a:off x="1676440" y="3959805"/>
            <a:ext cx="931715" cy="266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E1305B7B-24EB-384A-BAA3-D34125981A1C}"/>
              </a:ext>
            </a:extLst>
          </p:cNvPr>
          <p:cNvSpPr/>
          <p:nvPr/>
        </p:nvSpPr>
        <p:spPr>
          <a:xfrm>
            <a:off x="3707210" y="3959805"/>
            <a:ext cx="931715" cy="266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51">
            <a:extLst>
              <a:ext uri="{FF2B5EF4-FFF2-40B4-BE49-F238E27FC236}">
                <a16:creationId xmlns:a16="http://schemas.microsoft.com/office/drawing/2014/main" id="{81A25340-E85A-304D-80B8-A546C2C7EEFC}"/>
              </a:ext>
            </a:extLst>
          </p:cNvPr>
          <p:cNvSpPr/>
          <p:nvPr/>
        </p:nvSpPr>
        <p:spPr>
          <a:xfrm>
            <a:off x="4717691" y="3959805"/>
            <a:ext cx="931715" cy="266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1D727643-261B-2142-BA9B-7ABA02883B2B}"/>
              </a:ext>
            </a:extLst>
          </p:cNvPr>
          <p:cNvSpPr txBox="1"/>
          <p:nvPr/>
        </p:nvSpPr>
        <p:spPr>
          <a:xfrm>
            <a:off x="6948289" y="2477023"/>
            <a:ext cx="656807" cy="31018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/>
              <a:t>Ziele</a:t>
            </a:r>
          </a:p>
        </p:txBody>
      </p:sp>
      <p:pic>
        <p:nvPicPr>
          <p:cNvPr id="39" name="Picture 85">
            <a:extLst>
              <a:ext uri="{FF2B5EF4-FFF2-40B4-BE49-F238E27FC236}">
                <a16:creationId xmlns:a16="http://schemas.microsoft.com/office/drawing/2014/main" id="{75405812-77B3-3048-8992-91EBCF639F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09" y="1874564"/>
            <a:ext cx="284536" cy="284536"/>
          </a:xfrm>
          <a:prstGeom prst="rect">
            <a:avLst/>
          </a:prstGeom>
          <a:ln w="9525">
            <a:noFill/>
          </a:ln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580D9379-1B10-F34B-AC97-C001E5C25CF3}"/>
              </a:ext>
            </a:extLst>
          </p:cNvPr>
          <p:cNvSpPr txBox="1"/>
          <p:nvPr/>
        </p:nvSpPr>
        <p:spPr>
          <a:xfrm>
            <a:off x="2286000" y="242261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solidFill>
                  <a:srgbClr val="002D55"/>
                </a:solidFill>
              </a:rPr>
              <a:t>Schritte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07755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Zeitplan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Agiles Zeitmanagement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Alternativ kann das Zeitmanagement auch agil angegangen werden. </a:t>
            </a:r>
          </a:p>
        </p:txBody>
      </p:sp>
      <p:sp>
        <p:nvSpPr>
          <p:cNvPr id="41" name="Textplatzhalter 1">
            <a:extLst>
              <a:ext uri="{FF2B5EF4-FFF2-40B4-BE49-F238E27FC236}">
                <a16:creationId xmlns:a16="http://schemas.microsoft.com/office/drawing/2014/main" id="{BC6D5B1E-4E96-CD4B-B268-C547AE03A140}"/>
              </a:ext>
            </a:extLst>
          </p:cNvPr>
          <p:cNvSpPr txBox="1">
            <a:spLocks/>
          </p:cNvSpPr>
          <p:nvPr/>
        </p:nvSpPr>
        <p:spPr>
          <a:xfrm>
            <a:off x="338813" y="1149587"/>
            <a:ext cx="7916862" cy="31389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b="0" dirty="0">
                <a:solidFill>
                  <a:srgbClr val="002D55"/>
                </a:solidFill>
              </a:rPr>
              <a:t>Statt einen festen Zeitplan vorzulegen, arbeitet man sich Schritt für Schritt vor – zum Beispiel, indem man sich alle zwei Wochen in einem (Online-)Meeting trifft, in dem folgende Punkte besprochen werden:</a:t>
            </a:r>
          </a:p>
          <a:p>
            <a:endParaRPr lang="de-DE" sz="1300" b="0" dirty="0">
              <a:solidFill>
                <a:srgbClr val="002D5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300" b="0" dirty="0">
                <a:solidFill>
                  <a:srgbClr val="002D55"/>
                </a:solidFill>
              </a:rPr>
              <a:t>Aktueller Stand der Dinge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300" b="0" dirty="0">
                <a:solidFill>
                  <a:srgbClr val="002D55"/>
                </a:solidFill>
              </a:rPr>
              <a:t>Was sind unsere </a:t>
            </a:r>
            <a:r>
              <a:rPr lang="de-DE" sz="1300" b="0" dirty="0" err="1">
                <a:solidFill>
                  <a:srgbClr val="002D55"/>
                </a:solidFill>
              </a:rPr>
              <a:t>To</a:t>
            </a:r>
            <a:r>
              <a:rPr lang="de-DE" sz="1300" b="0" dirty="0">
                <a:solidFill>
                  <a:srgbClr val="002D55"/>
                </a:solidFill>
              </a:rPr>
              <a:t> </a:t>
            </a:r>
            <a:r>
              <a:rPr lang="de-DE" sz="1300" b="0" dirty="0" err="1">
                <a:solidFill>
                  <a:srgbClr val="002D55"/>
                </a:solidFill>
              </a:rPr>
              <a:t>Do‘s</a:t>
            </a:r>
            <a:r>
              <a:rPr lang="de-DE" sz="1300" b="0" dirty="0">
                <a:solidFill>
                  <a:srgbClr val="002D55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300" b="0" dirty="0">
                <a:solidFill>
                  <a:srgbClr val="002D55"/>
                </a:solidFill>
              </a:rPr>
              <a:t>Wer macht was bis wann?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300" b="0" dirty="0">
              <a:solidFill>
                <a:srgbClr val="002D55"/>
              </a:solidFill>
            </a:endParaRPr>
          </a:p>
          <a:p>
            <a:r>
              <a:rPr lang="de-DE" sz="1300" b="0" dirty="0">
                <a:solidFill>
                  <a:srgbClr val="002D55"/>
                </a:solidFill>
              </a:rPr>
              <a:t>So können von Meeting zu Meeting kontinuierlich anfallende Aufgaben abgearbeitet und je nach freien Kapazitäten der Beteiligten verteilt werden. Das Motto lautet „</a:t>
            </a:r>
            <a:r>
              <a:rPr lang="de-DE" sz="1300" b="0" dirty="0" err="1">
                <a:solidFill>
                  <a:srgbClr val="002D55"/>
                </a:solidFill>
              </a:rPr>
              <a:t>Step</a:t>
            </a:r>
            <a:r>
              <a:rPr lang="de-DE" sz="1300" b="0" dirty="0">
                <a:solidFill>
                  <a:srgbClr val="002D55"/>
                </a:solidFill>
              </a:rPr>
              <a:t> </a:t>
            </a:r>
            <a:r>
              <a:rPr lang="de-DE" sz="1300" b="0" dirty="0" err="1">
                <a:solidFill>
                  <a:srgbClr val="002D55"/>
                </a:solidFill>
              </a:rPr>
              <a:t>by</a:t>
            </a:r>
            <a:r>
              <a:rPr lang="de-DE" sz="1300" b="0" dirty="0">
                <a:solidFill>
                  <a:srgbClr val="002D55"/>
                </a:solidFill>
              </a:rPr>
              <a:t> </a:t>
            </a:r>
            <a:r>
              <a:rPr lang="de-DE" sz="1300" b="0" dirty="0" err="1">
                <a:solidFill>
                  <a:srgbClr val="002D55"/>
                </a:solidFill>
              </a:rPr>
              <a:t>Step</a:t>
            </a:r>
            <a:r>
              <a:rPr lang="de-DE" sz="1300" b="0" dirty="0">
                <a:solidFill>
                  <a:srgbClr val="002D55"/>
                </a:solidFill>
              </a:rPr>
              <a:t>“.</a:t>
            </a:r>
          </a:p>
          <a:p>
            <a:endParaRPr lang="de-DE" sz="1300" b="0" dirty="0">
              <a:solidFill>
                <a:srgbClr val="002D5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300" b="0" dirty="0">
                <a:solidFill>
                  <a:srgbClr val="002D55"/>
                </a:solidFill>
              </a:rPr>
              <a:t>Dazu können Sie wie im Handbuch beschrieben die Kanban-Methode einsetzen, um den Überblick über offene Aufgaben und Verantwortlichkeiten zu behalten. Wie das aussehen kann, zeigen wir Ihnen auf den folgenden Folien.</a:t>
            </a:r>
          </a:p>
        </p:txBody>
      </p:sp>
    </p:spTree>
    <p:extLst>
      <p:ext uri="{BB962C8B-B14F-4D97-AF65-F5344CB8AC3E}">
        <p14:creationId xmlns:p14="http://schemas.microsoft.com/office/powerpoint/2010/main" val="11722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Zeitplan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Kanban-Methode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Mit der Methode wird Transparenz über Aufgaben und den Status von Projekten geschaffen.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FABAAA7-378F-6044-8874-B537E9B33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77658"/>
              </p:ext>
            </p:extLst>
          </p:nvPr>
        </p:nvGraphicFramePr>
        <p:xfrm>
          <a:off x="431992" y="1344422"/>
          <a:ext cx="7806750" cy="309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250">
                  <a:extLst>
                    <a:ext uri="{9D8B030D-6E8A-4147-A177-3AD203B41FA5}">
                      <a16:colId xmlns:a16="http://schemas.microsoft.com/office/drawing/2014/main" val="3101745784"/>
                    </a:ext>
                  </a:extLst>
                </a:gridCol>
                <a:gridCol w="2602250">
                  <a:extLst>
                    <a:ext uri="{9D8B030D-6E8A-4147-A177-3AD203B41FA5}">
                      <a16:colId xmlns:a16="http://schemas.microsoft.com/office/drawing/2014/main" val="3596529099"/>
                    </a:ext>
                  </a:extLst>
                </a:gridCol>
                <a:gridCol w="2602250">
                  <a:extLst>
                    <a:ext uri="{9D8B030D-6E8A-4147-A177-3AD203B41FA5}">
                      <a16:colId xmlns:a16="http://schemas.microsoft.com/office/drawing/2014/main" val="3356483301"/>
                    </a:ext>
                  </a:extLst>
                </a:gridCol>
              </a:tblGrid>
              <a:tr h="449433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Aufgaben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In Bearbeitung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Erledigt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27732"/>
                  </a:ext>
                </a:extLst>
              </a:tr>
              <a:tr h="264989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14712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993930FC-9FBE-2D40-8AB4-F1838050CC33}"/>
              </a:ext>
            </a:extLst>
          </p:cNvPr>
          <p:cNvSpPr/>
          <p:nvPr/>
        </p:nvSpPr>
        <p:spPr>
          <a:xfrm>
            <a:off x="5922264" y="2018538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8E20E2F-84EB-1245-99F0-B7A70E44805F}"/>
              </a:ext>
            </a:extLst>
          </p:cNvPr>
          <p:cNvSpPr/>
          <p:nvPr/>
        </p:nvSpPr>
        <p:spPr>
          <a:xfrm>
            <a:off x="1694263" y="2894086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2DF1418-FA72-5946-9F59-FCBE47488FB3}"/>
              </a:ext>
            </a:extLst>
          </p:cNvPr>
          <p:cNvSpPr/>
          <p:nvPr/>
        </p:nvSpPr>
        <p:spPr>
          <a:xfrm>
            <a:off x="897085" y="2128545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3C0D9B6-9CE1-8941-8875-A8DAFEA523E4}"/>
              </a:ext>
            </a:extLst>
          </p:cNvPr>
          <p:cNvSpPr/>
          <p:nvPr/>
        </p:nvSpPr>
        <p:spPr>
          <a:xfrm>
            <a:off x="4443845" y="2523744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772F15-90AD-BA42-811A-2957A3E7EC1A}"/>
              </a:ext>
            </a:extLst>
          </p:cNvPr>
          <p:cNvSpPr/>
          <p:nvPr/>
        </p:nvSpPr>
        <p:spPr>
          <a:xfrm>
            <a:off x="3467516" y="2056638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A33D190-3DA6-E145-88E0-AD2168FBE4FB}"/>
              </a:ext>
            </a:extLst>
          </p:cNvPr>
          <p:cNvSpPr/>
          <p:nvPr/>
        </p:nvSpPr>
        <p:spPr>
          <a:xfrm>
            <a:off x="905258" y="3028950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E53EF3E-48F0-0743-9D8F-D6947DABC590}"/>
              </a:ext>
            </a:extLst>
          </p:cNvPr>
          <p:cNvSpPr/>
          <p:nvPr/>
        </p:nvSpPr>
        <p:spPr>
          <a:xfrm>
            <a:off x="2193997" y="2018538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8964912-F0C6-A54D-913F-9CD851FF1626}"/>
              </a:ext>
            </a:extLst>
          </p:cNvPr>
          <p:cNvSpPr/>
          <p:nvPr/>
        </p:nvSpPr>
        <p:spPr>
          <a:xfrm>
            <a:off x="1731268" y="3668918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53E629B-7092-A840-AC34-9F5D69695EB6}"/>
              </a:ext>
            </a:extLst>
          </p:cNvPr>
          <p:cNvSpPr/>
          <p:nvPr/>
        </p:nvSpPr>
        <p:spPr>
          <a:xfrm>
            <a:off x="683370" y="3736350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F131939-CC30-954F-A657-C978EFE00FF9}"/>
              </a:ext>
            </a:extLst>
          </p:cNvPr>
          <p:cNvSpPr/>
          <p:nvPr/>
        </p:nvSpPr>
        <p:spPr>
          <a:xfrm>
            <a:off x="2375011" y="3140915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335B5ED0-4608-C84D-8C32-87A77C200C98}"/>
              </a:ext>
            </a:extLst>
          </p:cNvPr>
          <p:cNvSpPr/>
          <p:nvPr/>
        </p:nvSpPr>
        <p:spPr>
          <a:xfrm>
            <a:off x="2897894" y="2906715"/>
            <a:ext cx="358265" cy="234200"/>
          </a:xfrm>
          <a:prstGeom prst="rightArrow">
            <a:avLst/>
          </a:prstGeom>
          <a:solidFill>
            <a:srgbClr val="002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>
            <a:extLst>
              <a:ext uri="{FF2B5EF4-FFF2-40B4-BE49-F238E27FC236}">
                <a16:creationId xmlns:a16="http://schemas.microsoft.com/office/drawing/2014/main" id="{D92D0D6E-A934-7347-B112-5F248525C11D}"/>
              </a:ext>
            </a:extLst>
          </p:cNvPr>
          <p:cNvSpPr/>
          <p:nvPr/>
        </p:nvSpPr>
        <p:spPr>
          <a:xfrm>
            <a:off x="5457101" y="2894086"/>
            <a:ext cx="358265" cy="234200"/>
          </a:xfrm>
          <a:prstGeom prst="rightArrow">
            <a:avLst/>
          </a:prstGeom>
          <a:solidFill>
            <a:srgbClr val="002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2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Zeitplan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Kanban-Methode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Durch die Zuweisung von Aufgaben an Personen ist stets klar, wer woran gerade arbeitet.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FABAAA7-378F-6044-8874-B537E9B33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69219"/>
              </p:ext>
            </p:extLst>
          </p:nvPr>
        </p:nvGraphicFramePr>
        <p:xfrm>
          <a:off x="431992" y="1344422"/>
          <a:ext cx="7806752" cy="309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672">
                  <a:extLst>
                    <a:ext uri="{9D8B030D-6E8A-4147-A177-3AD203B41FA5}">
                      <a16:colId xmlns:a16="http://schemas.microsoft.com/office/drawing/2014/main" val="3277703617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101745784"/>
                    </a:ext>
                  </a:extLst>
                </a:gridCol>
                <a:gridCol w="2126536">
                  <a:extLst>
                    <a:ext uri="{9D8B030D-6E8A-4147-A177-3AD203B41FA5}">
                      <a16:colId xmlns:a16="http://schemas.microsoft.com/office/drawing/2014/main" val="3596529099"/>
                    </a:ext>
                  </a:extLst>
                </a:gridCol>
                <a:gridCol w="1951688">
                  <a:extLst>
                    <a:ext uri="{9D8B030D-6E8A-4147-A177-3AD203B41FA5}">
                      <a16:colId xmlns:a16="http://schemas.microsoft.com/office/drawing/2014/main" val="3356483301"/>
                    </a:ext>
                  </a:extLst>
                </a:gridCol>
              </a:tblGrid>
              <a:tr h="449433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Verantwortung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Aufgaben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In Bearbeitung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Erledigt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27732"/>
                  </a:ext>
                </a:extLst>
              </a:tr>
              <a:tr h="264989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14712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993930FC-9FBE-2D40-8AB4-F1838050CC33}"/>
              </a:ext>
            </a:extLst>
          </p:cNvPr>
          <p:cNvSpPr/>
          <p:nvPr/>
        </p:nvSpPr>
        <p:spPr>
          <a:xfrm>
            <a:off x="5171306" y="2933669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8E20E2F-84EB-1245-99F0-B7A70E44805F}"/>
              </a:ext>
            </a:extLst>
          </p:cNvPr>
          <p:cNvSpPr/>
          <p:nvPr/>
        </p:nvSpPr>
        <p:spPr>
          <a:xfrm>
            <a:off x="1978689" y="2769997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3C0D9B6-9CE1-8941-8875-A8DAFEA523E4}"/>
              </a:ext>
            </a:extLst>
          </p:cNvPr>
          <p:cNvSpPr/>
          <p:nvPr/>
        </p:nvSpPr>
        <p:spPr>
          <a:xfrm>
            <a:off x="4504642" y="2245512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772F15-90AD-BA42-811A-2957A3E7EC1A}"/>
              </a:ext>
            </a:extLst>
          </p:cNvPr>
          <p:cNvSpPr/>
          <p:nvPr/>
        </p:nvSpPr>
        <p:spPr>
          <a:xfrm>
            <a:off x="3432076" y="2056638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A33D190-3DA6-E145-88E0-AD2168FBE4FB}"/>
              </a:ext>
            </a:extLst>
          </p:cNvPr>
          <p:cNvSpPr/>
          <p:nvPr/>
        </p:nvSpPr>
        <p:spPr>
          <a:xfrm>
            <a:off x="3058543" y="3754247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E53EF3E-48F0-0743-9D8F-D6947DABC590}"/>
              </a:ext>
            </a:extLst>
          </p:cNvPr>
          <p:cNvSpPr/>
          <p:nvPr/>
        </p:nvSpPr>
        <p:spPr>
          <a:xfrm>
            <a:off x="2193997" y="2018538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8964912-F0C6-A54D-913F-9CD851FF1626}"/>
              </a:ext>
            </a:extLst>
          </p:cNvPr>
          <p:cNvSpPr/>
          <p:nvPr/>
        </p:nvSpPr>
        <p:spPr>
          <a:xfrm>
            <a:off x="2822335" y="3022600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BB2B220-7EF0-F84C-AFDE-5672F0B60935}"/>
              </a:ext>
            </a:extLst>
          </p:cNvPr>
          <p:cNvSpPr/>
          <p:nvPr/>
        </p:nvSpPr>
        <p:spPr>
          <a:xfrm>
            <a:off x="6503040" y="2056638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0B8CF5-8A8E-5D4E-88AF-44B1367005C9}"/>
              </a:ext>
            </a:extLst>
          </p:cNvPr>
          <p:cNvSpPr/>
          <p:nvPr/>
        </p:nvSpPr>
        <p:spPr>
          <a:xfrm>
            <a:off x="814644" y="1898641"/>
            <a:ext cx="756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rgbClr val="002C55"/>
                </a:solidFill>
              </a:rPr>
              <a:t>Max Muster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ED88F7-4EE6-AA4D-B693-56FDE3B03728}"/>
              </a:ext>
            </a:extLst>
          </p:cNvPr>
          <p:cNvSpPr/>
          <p:nvPr/>
        </p:nvSpPr>
        <p:spPr>
          <a:xfrm>
            <a:off x="814644" y="2757850"/>
            <a:ext cx="756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rgbClr val="002C55"/>
                </a:solidFill>
              </a:rPr>
              <a:t>Sarah Müller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D22A8C-E4CA-EA4C-AB48-33262AF75045}"/>
              </a:ext>
            </a:extLst>
          </p:cNvPr>
          <p:cNvSpPr/>
          <p:nvPr/>
        </p:nvSpPr>
        <p:spPr>
          <a:xfrm>
            <a:off x="814644" y="3600800"/>
            <a:ext cx="756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rgbClr val="002C55"/>
                </a:solidFill>
              </a:rPr>
              <a:t>Kim Schulz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D4DC437-B74A-7744-9308-3C8AAF68546C}"/>
              </a:ext>
            </a:extLst>
          </p:cNvPr>
          <p:cNvSpPr/>
          <p:nvPr/>
        </p:nvSpPr>
        <p:spPr>
          <a:xfrm>
            <a:off x="2040273" y="3708197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1680ABE-26F1-1543-B5B6-B5A33823968C}"/>
              </a:ext>
            </a:extLst>
          </p:cNvPr>
          <p:cNvSpPr/>
          <p:nvPr/>
        </p:nvSpPr>
        <p:spPr>
          <a:xfrm>
            <a:off x="3467516" y="2865247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Pfeil nach rechts 26">
            <a:extLst>
              <a:ext uri="{FF2B5EF4-FFF2-40B4-BE49-F238E27FC236}">
                <a16:creationId xmlns:a16="http://schemas.microsoft.com/office/drawing/2014/main" id="{08887E27-8F2E-214A-B449-083B5339CD85}"/>
              </a:ext>
            </a:extLst>
          </p:cNvPr>
          <p:cNvSpPr/>
          <p:nvPr/>
        </p:nvSpPr>
        <p:spPr>
          <a:xfrm>
            <a:off x="4092008" y="2905500"/>
            <a:ext cx="358265" cy="234200"/>
          </a:xfrm>
          <a:prstGeom prst="rightArrow">
            <a:avLst/>
          </a:prstGeom>
          <a:solidFill>
            <a:srgbClr val="002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5AD9A033-9FE5-2B4D-A993-079FDCC8EF18}"/>
              </a:ext>
            </a:extLst>
          </p:cNvPr>
          <p:cNvSpPr/>
          <p:nvPr/>
        </p:nvSpPr>
        <p:spPr>
          <a:xfrm>
            <a:off x="6144775" y="2905500"/>
            <a:ext cx="358265" cy="234200"/>
          </a:xfrm>
          <a:prstGeom prst="rightArrow">
            <a:avLst/>
          </a:prstGeom>
          <a:solidFill>
            <a:srgbClr val="002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85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Zeitplan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Kanban-Methode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Durch einen priorisierten Arbeitsspeicher wissen alle, welche Aufgaben als nächstes zu bearbeiten sind.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FABAAA7-378F-6044-8874-B537E9B33388}"/>
              </a:ext>
            </a:extLst>
          </p:cNvPr>
          <p:cNvGraphicFramePr>
            <a:graphicFrameLocks noGrp="1"/>
          </p:cNvGraphicFramePr>
          <p:nvPr/>
        </p:nvGraphicFramePr>
        <p:xfrm>
          <a:off x="431992" y="1344422"/>
          <a:ext cx="7806752" cy="309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672">
                  <a:extLst>
                    <a:ext uri="{9D8B030D-6E8A-4147-A177-3AD203B41FA5}">
                      <a16:colId xmlns:a16="http://schemas.microsoft.com/office/drawing/2014/main" val="3277703617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101745784"/>
                    </a:ext>
                  </a:extLst>
                </a:gridCol>
                <a:gridCol w="2126536">
                  <a:extLst>
                    <a:ext uri="{9D8B030D-6E8A-4147-A177-3AD203B41FA5}">
                      <a16:colId xmlns:a16="http://schemas.microsoft.com/office/drawing/2014/main" val="3596529099"/>
                    </a:ext>
                  </a:extLst>
                </a:gridCol>
                <a:gridCol w="1951688">
                  <a:extLst>
                    <a:ext uri="{9D8B030D-6E8A-4147-A177-3AD203B41FA5}">
                      <a16:colId xmlns:a16="http://schemas.microsoft.com/office/drawing/2014/main" val="3356483301"/>
                    </a:ext>
                  </a:extLst>
                </a:gridCol>
              </a:tblGrid>
              <a:tr h="449433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Verantwortung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Aufgaben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In Bearbeitung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Erledigt</a:t>
                      </a:r>
                    </a:p>
                  </a:txBody>
                  <a:tcPr anchor="ctr">
                    <a:solidFill>
                      <a:srgbClr val="002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27732"/>
                  </a:ext>
                </a:extLst>
              </a:tr>
              <a:tr h="264989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C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14712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993930FC-9FBE-2D40-8AB4-F1838050CC33}"/>
              </a:ext>
            </a:extLst>
          </p:cNvPr>
          <p:cNvSpPr/>
          <p:nvPr/>
        </p:nvSpPr>
        <p:spPr>
          <a:xfrm>
            <a:off x="5171306" y="2933669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8E20E2F-84EB-1245-99F0-B7A70E44805F}"/>
              </a:ext>
            </a:extLst>
          </p:cNvPr>
          <p:cNvSpPr/>
          <p:nvPr/>
        </p:nvSpPr>
        <p:spPr>
          <a:xfrm>
            <a:off x="1978689" y="2769997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3C0D9B6-9CE1-8941-8875-A8DAFEA523E4}"/>
              </a:ext>
            </a:extLst>
          </p:cNvPr>
          <p:cNvSpPr/>
          <p:nvPr/>
        </p:nvSpPr>
        <p:spPr>
          <a:xfrm>
            <a:off x="4504642" y="2245512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772F15-90AD-BA42-811A-2957A3E7EC1A}"/>
              </a:ext>
            </a:extLst>
          </p:cNvPr>
          <p:cNvSpPr/>
          <p:nvPr/>
        </p:nvSpPr>
        <p:spPr>
          <a:xfrm>
            <a:off x="3417900" y="2056638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A33D190-3DA6-E145-88E0-AD2168FBE4FB}"/>
              </a:ext>
            </a:extLst>
          </p:cNvPr>
          <p:cNvSpPr/>
          <p:nvPr/>
        </p:nvSpPr>
        <p:spPr>
          <a:xfrm>
            <a:off x="3058543" y="3754247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E53EF3E-48F0-0743-9D8F-D6947DABC590}"/>
              </a:ext>
            </a:extLst>
          </p:cNvPr>
          <p:cNvSpPr/>
          <p:nvPr/>
        </p:nvSpPr>
        <p:spPr>
          <a:xfrm>
            <a:off x="2193997" y="2018538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8964912-F0C6-A54D-913F-9CD851FF1626}"/>
              </a:ext>
            </a:extLst>
          </p:cNvPr>
          <p:cNvSpPr/>
          <p:nvPr/>
        </p:nvSpPr>
        <p:spPr>
          <a:xfrm>
            <a:off x="2822335" y="3022600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BB2B220-7EF0-F84C-AFDE-5672F0B60935}"/>
              </a:ext>
            </a:extLst>
          </p:cNvPr>
          <p:cNvSpPr/>
          <p:nvPr/>
        </p:nvSpPr>
        <p:spPr>
          <a:xfrm>
            <a:off x="6517216" y="2056638"/>
            <a:ext cx="548640" cy="505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0B8CF5-8A8E-5D4E-88AF-44B1367005C9}"/>
              </a:ext>
            </a:extLst>
          </p:cNvPr>
          <p:cNvSpPr/>
          <p:nvPr/>
        </p:nvSpPr>
        <p:spPr>
          <a:xfrm>
            <a:off x="814644" y="1898641"/>
            <a:ext cx="756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rgbClr val="002C55"/>
                </a:solidFill>
              </a:rPr>
              <a:t>Max Muster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ED88F7-4EE6-AA4D-B693-56FDE3B03728}"/>
              </a:ext>
            </a:extLst>
          </p:cNvPr>
          <p:cNvSpPr/>
          <p:nvPr/>
        </p:nvSpPr>
        <p:spPr>
          <a:xfrm>
            <a:off x="814644" y="2757850"/>
            <a:ext cx="756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rgbClr val="002C55"/>
                </a:solidFill>
              </a:rPr>
              <a:t>Sarah Müller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D22A8C-E4CA-EA4C-AB48-33262AF75045}"/>
              </a:ext>
            </a:extLst>
          </p:cNvPr>
          <p:cNvSpPr/>
          <p:nvPr/>
        </p:nvSpPr>
        <p:spPr>
          <a:xfrm>
            <a:off x="814644" y="3600800"/>
            <a:ext cx="756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rgbClr val="002C55"/>
                </a:solidFill>
              </a:rPr>
              <a:t>Kim Schulz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D4DC437-B74A-7744-9308-3C8AAF68546C}"/>
              </a:ext>
            </a:extLst>
          </p:cNvPr>
          <p:cNvSpPr/>
          <p:nvPr/>
        </p:nvSpPr>
        <p:spPr>
          <a:xfrm>
            <a:off x="2040273" y="3708197"/>
            <a:ext cx="548640" cy="505206"/>
          </a:xfrm>
          <a:prstGeom prst="rect">
            <a:avLst/>
          </a:prstGeom>
          <a:solidFill>
            <a:srgbClr val="002C55"/>
          </a:solidFill>
          <a:ln>
            <a:solidFill>
              <a:srgbClr val="002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1680ABE-26F1-1543-B5B6-B5A33823968C}"/>
              </a:ext>
            </a:extLst>
          </p:cNvPr>
          <p:cNvSpPr/>
          <p:nvPr/>
        </p:nvSpPr>
        <p:spPr>
          <a:xfrm>
            <a:off x="3467516" y="2865247"/>
            <a:ext cx="548640" cy="505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7" name="Pfeil nach rechts 26">
            <a:extLst>
              <a:ext uri="{FF2B5EF4-FFF2-40B4-BE49-F238E27FC236}">
                <a16:creationId xmlns:a16="http://schemas.microsoft.com/office/drawing/2014/main" id="{96776165-87A8-6A46-9CAC-F1A454A8F55C}"/>
              </a:ext>
            </a:extLst>
          </p:cNvPr>
          <p:cNvSpPr/>
          <p:nvPr/>
        </p:nvSpPr>
        <p:spPr>
          <a:xfrm>
            <a:off x="4056333" y="2905500"/>
            <a:ext cx="358265" cy="234200"/>
          </a:xfrm>
          <a:prstGeom prst="rightArrow">
            <a:avLst/>
          </a:prstGeom>
          <a:solidFill>
            <a:srgbClr val="002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0D18D9DF-1094-F146-93C9-4925AC2DBBEC}"/>
              </a:ext>
            </a:extLst>
          </p:cNvPr>
          <p:cNvSpPr/>
          <p:nvPr/>
        </p:nvSpPr>
        <p:spPr>
          <a:xfrm>
            <a:off x="6158951" y="2905500"/>
            <a:ext cx="358265" cy="234200"/>
          </a:xfrm>
          <a:prstGeom prst="rightArrow">
            <a:avLst/>
          </a:prstGeom>
          <a:solidFill>
            <a:srgbClr val="002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4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RK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K_Praesentation_16zu9_Georgia.potx" id="{7F614E8A-33B5-4710-863B-76F56DA7A5D8}" vid="{FC47C9DF-28F1-4362-A622-6157228DA3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d7a9c6-e82d-4466-9e7a-badf8676663c">UPW7SVMUV64P-1210661889-896640</_dlc_DocId>
    <_dlc_DocIdUrl xmlns="e8d7a9c6-e82d-4466-9e7a-badf8676663c">
      <Url>https://drkgsberlin.sharepoint.com/sites/Bereich_4/_layouts/15/DocIdRedir.aspx?ID=UPW7SVMUV64P-1210661889-896640</Url>
      <Description>UPW7SVMUV64P-1210661889-896640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3050C74D0DF746890CF64B245C9CD6" ma:contentTypeVersion="4714" ma:contentTypeDescription="Ein neues Dokument erstellen." ma:contentTypeScope="" ma:versionID="1c24d62734fbf93ee782aec0a198b699">
  <xsd:schema xmlns:xsd="http://www.w3.org/2001/XMLSchema" xmlns:xs="http://www.w3.org/2001/XMLSchema" xmlns:p="http://schemas.microsoft.com/office/2006/metadata/properties" xmlns:ns2="e8d7a9c6-e82d-4466-9e7a-badf8676663c" xmlns:ns3="d02bc21f-b422-453a-9fda-7f6baffa8462" targetNamespace="http://schemas.microsoft.com/office/2006/metadata/properties" ma:root="true" ma:fieldsID="bac9cb94ef1b29e8bb1c4d25be46e24b" ns2:_="" ns3:_="">
    <xsd:import namespace="e8d7a9c6-e82d-4466-9e7a-badf8676663c"/>
    <xsd:import namespace="d02bc21f-b422-453a-9fda-7f6baffa84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a9c6-e82d-4466-9e7a-badf867666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c21f-b422-453a-9fda-7f6baffa8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656EC9-E8A6-4F73-BFB6-0973C830A2D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E1EBA2-76DE-4254-89E2-16E583A2E6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9272E-E91D-452E-874D-C03AA203AA18}">
  <ds:schemaRefs>
    <ds:schemaRef ds:uri="http://schemas.microsoft.com/office/2006/metadata/properties"/>
    <ds:schemaRef ds:uri="http://schemas.microsoft.com/office/infopath/2007/PartnerControls"/>
    <ds:schemaRef ds:uri="e8d7a9c6-e82d-4466-9e7a-badf8676663c"/>
  </ds:schemaRefs>
</ds:datastoreItem>
</file>

<file path=customXml/itemProps4.xml><?xml version="1.0" encoding="utf-8"?>
<ds:datastoreItem xmlns:ds="http://schemas.openxmlformats.org/officeDocument/2006/customXml" ds:itemID="{5CEF86B0-89D2-4F4F-9E08-214943441EAA}"/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434</Words>
  <Application>Microsoft Office PowerPoint</Application>
  <PresentationFormat>Bildschirmpräsentation (16:9)</PresentationFormat>
  <Paragraphs>109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</vt:lpstr>
      <vt:lpstr>Zeitplan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Sherpa Design</dc:creator>
  <cp:lastModifiedBy>Anna-Lena Kose</cp:lastModifiedBy>
  <cp:revision>27</cp:revision>
  <dcterms:created xsi:type="dcterms:W3CDTF">2020-11-10T08:53:01Z</dcterms:created>
  <dcterms:modified xsi:type="dcterms:W3CDTF">2020-11-24T11:04:49Z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0x010100293050C74D0DF746890CF64B245C9CD6</vt:lpwstr>
  </property>
  <property fmtid="{D5CDD505-2E9C-101B-9397-08002B2CF9AE}" pid="45" name="_dlc_DocIdItemGuid">
    <vt:lpwstr>ea3df83a-7445-401d-aadd-6cf7138a2d81</vt:lpwstr>
  </property>
</Properties>
</file>