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sldIdLst>
    <p:sldId id="277" r:id="rId6"/>
    <p:sldId id="357" r:id="rId7"/>
    <p:sldId id="358" r:id="rId8"/>
    <p:sldId id="356" r:id="rId9"/>
    <p:sldId id="355" r:id="rId1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4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Müller" initials="AM" lastIdx="1" clrIdx="0">
    <p:extLst>
      <p:ext uri="{19B8F6BF-5375-455C-9EA6-DF929625EA0E}">
        <p15:presenceInfo xmlns:p15="http://schemas.microsoft.com/office/powerpoint/2012/main" userId="S::a.mueller@drk.de::af7d0895-9a62-4f40-b72b-ac1539305c72" providerId="AD"/>
      </p:ext>
    </p:extLst>
  </p:cmAuthor>
  <p:cmAuthor id="2" name="Anna-Lena Kose" initials="AK" lastIdx="1" clrIdx="1">
    <p:extLst>
      <p:ext uri="{19B8F6BF-5375-455C-9EA6-DF929625EA0E}">
        <p15:presenceInfo xmlns:p15="http://schemas.microsoft.com/office/powerpoint/2012/main" userId="S::a.kose@drk.de::32f93448-d1e9-4841-8b52-623bcf19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5"/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" autoAdjust="0"/>
    <p:restoredTop sz="94660"/>
  </p:normalViewPr>
  <p:slideViewPr>
    <p:cSldViewPr snapToGrid="0" showGuides="1">
      <p:cViewPr>
        <p:scale>
          <a:sx n="160" d="100"/>
          <a:sy n="160" d="100"/>
        </p:scale>
        <p:origin x="560" y="232"/>
      </p:cViewPr>
      <p:guideLst>
        <p:guide pos="2880"/>
        <p:guide orient="horz" pos="1620"/>
        <p:guide orient="horz" pos="826"/>
        <p:guide orient="horz" pos="2867"/>
        <p:guide pos="272"/>
        <p:guide pos="5488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24.11.20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84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61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1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8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8" name="Picture 4" descr="http://gefas-ev.de/wp-content/uploads/2018/01/bmfsfj-logo.png">
            <a:extLst>
              <a:ext uri="{FF2B5EF4-FFF2-40B4-BE49-F238E27FC236}">
                <a16:creationId xmlns:a16="http://schemas.microsoft.com/office/drawing/2014/main" id="{C37E116B-A5AD-904B-9503-9143D9EDB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7810" r="10052" b="6688"/>
          <a:stretch/>
        </p:blipFill>
        <p:spPr bwMode="auto">
          <a:xfrm>
            <a:off x="6203141" y="215997"/>
            <a:ext cx="850407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asdasd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b="1" dirty="0"/>
              <a:t>Deutsches Rotes Kreuz e.V.</a:t>
            </a:r>
          </a:p>
          <a:p>
            <a:pPr>
              <a:lnSpc>
                <a:spcPts val="900"/>
              </a:lnSpc>
            </a:pPr>
            <a:r>
              <a:rPr lang="de-DE" sz="700" dirty="0"/>
              <a:t>Kompetenzzentren Digitalisierung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Projektsteuerung und Projektrollen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Phase 01: Kick-off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EA1F3-2570-8047-BF19-C340D6FE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873714"/>
            <a:ext cx="8280000" cy="25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2C55"/>
                </a:solidFill>
              </a:rPr>
              <a:t>Phase 01: Kick-off – Projektsteuerung und Projektrollen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>
                <a:solidFill>
                  <a:srgbClr val="002C55"/>
                </a:solidFill>
              </a:rPr>
              <a:pPr/>
              <a:t>2</a:t>
            </a:fld>
            <a:endParaRPr lang="de-DE">
              <a:solidFill>
                <a:srgbClr val="002C55"/>
              </a:solidFill>
            </a:endParaRPr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Vorlage für Projektsteuerung</a:t>
            </a:r>
            <a:br>
              <a:rPr lang="de-DE" sz="1500" dirty="0"/>
            </a:b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6536AE-DABB-514C-B3CE-9A0E8C6B38E9}"/>
              </a:ext>
            </a:extLst>
          </p:cNvPr>
          <p:cNvSpPr/>
          <p:nvPr/>
        </p:nvSpPr>
        <p:spPr>
          <a:xfrm>
            <a:off x="432066" y="1134428"/>
            <a:ext cx="8279868" cy="3405673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rgbClr val="002C55"/>
              </a:solidFill>
            </a:endParaRP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BF641BE1-009E-F346-BA93-486FA50B3707}"/>
              </a:ext>
            </a:extLst>
          </p:cNvPr>
          <p:cNvSpPr txBox="1"/>
          <p:nvPr/>
        </p:nvSpPr>
        <p:spPr>
          <a:xfrm>
            <a:off x="1675975" y="1220231"/>
            <a:ext cx="25067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100" i="1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eintragen, bspw. Vorstand</a:t>
            </a:r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5" name="Textfeld 6">
            <a:extLst>
              <a:ext uri="{FF2B5EF4-FFF2-40B4-BE49-F238E27FC236}">
                <a16:creationId xmlns:a16="http://schemas.microsoft.com/office/drawing/2014/main" id="{38B1BBE9-A433-2E4F-8C65-2196309CBED9}"/>
              </a:ext>
            </a:extLst>
          </p:cNvPr>
          <p:cNvSpPr txBox="1"/>
          <p:nvPr/>
        </p:nvSpPr>
        <p:spPr>
          <a:xfrm>
            <a:off x="432066" y="1221679"/>
            <a:ext cx="1413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</a:rPr>
              <a:t>Auftraggebende</a:t>
            </a:r>
          </a:p>
        </p:txBody>
      </p:sp>
      <p:sp>
        <p:nvSpPr>
          <p:cNvPr id="16" name="Textfeld 7">
            <a:extLst>
              <a:ext uri="{FF2B5EF4-FFF2-40B4-BE49-F238E27FC236}">
                <a16:creationId xmlns:a16="http://schemas.microsoft.com/office/drawing/2014/main" id="{668D956D-FC13-A34C-97E9-68727C630BE0}"/>
              </a:ext>
            </a:extLst>
          </p:cNvPr>
          <p:cNvSpPr txBox="1"/>
          <p:nvPr/>
        </p:nvSpPr>
        <p:spPr>
          <a:xfrm>
            <a:off x="431992" y="1753889"/>
            <a:ext cx="1413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</a:rPr>
              <a:t>Projektleitung</a:t>
            </a:r>
            <a:endParaRPr lang="de-DE" b="1" dirty="0">
              <a:solidFill>
                <a:srgbClr val="002C55"/>
              </a:solidFill>
            </a:endParaRPr>
          </a:p>
        </p:txBody>
      </p:sp>
      <p:sp>
        <p:nvSpPr>
          <p:cNvPr id="17" name="Textfeld 8">
            <a:extLst>
              <a:ext uri="{FF2B5EF4-FFF2-40B4-BE49-F238E27FC236}">
                <a16:creationId xmlns:a16="http://schemas.microsoft.com/office/drawing/2014/main" id="{D00EC853-24A2-3140-BDEA-1042CC4487DB}"/>
              </a:ext>
            </a:extLst>
          </p:cNvPr>
          <p:cNvSpPr txBox="1"/>
          <p:nvPr/>
        </p:nvSpPr>
        <p:spPr>
          <a:xfrm>
            <a:off x="1675975" y="1760991"/>
            <a:ext cx="25067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Gesamtprojektleitung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9">
            <a:extLst>
              <a:ext uri="{FF2B5EF4-FFF2-40B4-BE49-F238E27FC236}">
                <a16:creationId xmlns:a16="http://schemas.microsoft.com/office/drawing/2014/main" id="{7EF6354D-0154-8048-A1F2-D108952BC1E3}"/>
              </a:ext>
            </a:extLst>
          </p:cNvPr>
          <p:cNvSpPr txBox="1"/>
          <p:nvPr/>
        </p:nvSpPr>
        <p:spPr>
          <a:xfrm>
            <a:off x="1675975" y="2167393"/>
            <a:ext cx="25067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Projekt-Steuerungsgruppe</a:t>
            </a:r>
          </a:p>
        </p:txBody>
      </p:sp>
      <p:sp>
        <p:nvSpPr>
          <p:cNvPr id="19" name="Textfeld 10">
            <a:extLst>
              <a:ext uri="{FF2B5EF4-FFF2-40B4-BE49-F238E27FC236}">
                <a16:creationId xmlns:a16="http://schemas.microsoft.com/office/drawing/2014/main" id="{C6D4755E-D02A-E74D-ADC8-9ED1D4A0D138}"/>
              </a:ext>
            </a:extLst>
          </p:cNvPr>
          <p:cNvSpPr txBox="1"/>
          <p:nvPr/>
        </p:nvSpPr>
        <p:spPr>
          <a:xfrm>
            <a:off x="1675975" y="2377699"/>
            <a:ext cx="250676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2C55"/>
                </a:solidFill>
              </a:rPr>
              <a:t>[</a:t>
            </a:r>
            <a:r>
              <a:rPr lang="de-DE" sz="1000" i="1" dirty="0">
                <a:solidFill>
                  <a:srgbClr val="002C55"/>
                </a:solidFill>
              </a:rPr>
              <a:t>bitte hier Mitglieder eintragen, Bsp. Gesamtprojektleitung, Bereichsleitungen</a:t>
            </a:r>
            <a:endParaRPr lang="de-DE" i="1" dirty="0">
              <a:solidFill>
                <a:srgbClr val="002C55"/>
              </a:solidFill>
            </a:endParaRPr>
          </a:p>
          <a:p>
            <a:r>
              <a:rPr lang="de-DE" sz="1000" i="1" dirty="0">
                <a:solidFill>
                  <a:srgbClr val="002C55"/>
                </a:solidFill>
              </a:rPr>
              <a:t>Personalrat, Datenschutzbeauftragter, </a:t>
            </a:r>
            <a:endParaRPr lang="de-DE" sz="1000" i="1" dirty="0">
              <a:solidFill>
                <a:srgbClr val="002C55"/>
              </a:solidFill>
              <a:cs typeface="Arial"/>
            </a:endParaRPr>
          </a:p>
          <a:p>
            <a:r>
              <a:rPr lang="de-DE" sz="1000" i="1" dirty="0">
                <a:solidFill>
                  <a:srgbClr val="002C55"/>
                </a:solidFill>
              </a:rPr>
              <a:t>Projektleitung der Arbeitsgruppen...</a:t>
            </a:r>
            <a:r>
              <a:rPr lang="de-DE" sz="1000" dirty="0">
                <a:solidFill>
                  <a:srgbClr val="002C55"/>
                </a:solidFill>
              </a:rPr>
              <a:t>]</a:t>
            </a:r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sp>
        <p:nvSpPr>
          <p:cNvPr id="20" name="Textfeld 11">
            <a:extLst>
              <a:ext uri="{FF2B5EF4-FFF2-40B4-BE49-F238E27FC236}">
                <a16:creationId xmlns:a16="http://schemas.microsoft.com/office/drawing/2014/main" id="{7E276056-F215-684B-850B-04B832AF7B72}"/>
              </a:ext>
            </a:extLst>
          </p:cNvPr>
          <p:cNvSpPr txBox="1"/>
          <p:nvPr/>
        </p:nvSpPr>
        <p:spPr>
          <a:xfrm>
            <a:off x="431876" y="3529435"/>
            <a:ext cx="1413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</a:rPr>
              <a:t>Arbeitsgruppen</a:t>
            </a:r>
            <a:endParaRPr lang="de-DE" b="1" dirty="0">
              <a:solidFill>
                <a:srgbClr val="002C55"/>
              </a:solidFill>
            </a:endParaRPr>
          </a:p>
        </p:txBody>
      </p:sp>
      <p:sp>
        <p:nvSpPr>
          <p:cNvPr id="21" name="Textfeld 12">
            <a:extLst>
              <a:ext uri="{FF2B5EF4-FFF2-40B4-BE49-F238E27FC236}">
                <a16:creationId xmlns:a16="http://schemas.microsoft.com/office/drawing/2014/main" id="{5B775DF6-9282-4E4B-BAF3-1CC94A4576F1}"/>
              </a:ext>
            </a:extLst>
          </p:cNvPr>
          <p:cNvSpPr txBox="1"/>
          <p:nvPr/>
        </p:nvSpPr>
        <p:spPr>
          <a:xfrm>
            <a:off x="1675917" y="3523265"/>
            <a:ext cx="1692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cs typeface="Arial" panose="020B0604020202020204" pitchFamily="34" charset="0"/>
              </a:rPr>
              <a:t>[</a:t>
            </a:r>
            <a:r>
              <a:rPr lang="de-DE" sz="1100" i="1" dirty="0">
                <a:solidFill>
                  <a:srgbClr val="002C55"/>
                </a:solidFill>
                <a:cs typeface="Arial" panose="020B0604020202020204" pitchFamily="34" charset="0"/>
              </a:rPr>
              <a:t>Name der AG</a:t>
            </a:r>
            <a:r>
              <a:rPr lang="de-DE" sz="1100" dirty="0">
                <a:solidFill>
                  <a:srgbClr val="002C55"/>
                </a:solidFill>
                <a:cs typeface="Arial" panose="020B0604020202020204" pitchFamily="34" charset="0"/>
              </a:rPr>
              <a:t>]</a:t>
            </a:r>
            <a:endParaRPr lang="de-DE" dirty="0">
              <a:solidFill>
                <a:srgbClr val="002C55"/>
              </a:solidFill>
              <a:cs typeface="Arial" panose="020B0604020202020204" pitchFamily="34" charset="0"/>
            </a:endParaRPr>
          </a:p>
        </p:txBody>
      </p:sp>
      <p:sp>
        <p:nvSpPr>
          <p:cNvPr id="22" name="Textfeld 13">
            <a:extLst>
              <a:ext uri="{FF2B5EF4-FFF2-40B4-BE49-F238E27FC236}">
                <a16:creationId xmlns:a16="http://schemas.microsoft.com/office/drawing/2014/main" id="{BC2BD277-D0A9-A945-A992-9E8E0700E4D5}"/>
              </a:ext>
            </a:extLst>
          </p:cNvPr>
          <p:cNvSpPr txBox="1"/>
          <p:nvPr/>
        </p:nvSpPr>
        <p:spPr>
          <a:xfrm>
            <a:off x="3434887" y="3520849"/>
            <a:ext cx="1692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100" i="1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der AG</a:t>
            </a:r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4">
            <a:extLst>
              <a:ext uri="{FF2B5EF4-FFF2-40B4-BE49-F238E27FC236}">
                <a16:creationId xmlns:a16="http://schemas.microsoft.com/office/drawing/2014/main" id="{DA09A8CF-653E-BF4E-826A-27648EDC16DE}"/>
              </a:ext>
            </a:extLst>
          </p:cNvPr>
          <p:cNvSpPr txBox="1"/>
          <p:nvPr/>
        </p:nvSpPr>
        <p:spPr>
          <a:xfrm>
            <a:off x="5173588" y="3520595"/>
            <a:ext cx="1692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100" i="1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der AG</a:t>
            </a:r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8B66BA19-FDF2-3E46-9E52-0F8D39625662}"/>
              </a:ext>
            </a:extLst>
          </p:cNvPr>
          <p:cNvSpPr txBox="1"/>
          <p:nvPr/>
        </p:nvSpPr>
        <p:spPr>
          <a:xfrm>
            <a:off x="6912288" y="3527449"/>
            <a:ext cx="1692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100" i="1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der AG</a:t>
            </a:r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6">
            <a:extLst>
              <a:ext uri="{FF2B5EF4-FFF2-40B4-BE49-F238E27FC236}">
                <a16:creationId xmlns:a16="http://schemas.microsoft.com/office/drawing/2014/main" id="{81629117-42A0-F248-A36A-42A93BDDB3E5}"/>
              </a:ext>
            </a:extLst>
          </p:cNvPr>
          <p:cNvSpPr txBox="1"/>
          <p:nvPr/>
        </p:nvSpPr>
        <p:spPr>
          <a:xfrm>
            <a:off x="1675917" y="3782459"/>
            <a:ext cx="1692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[</a:t>
            </a:r>
            <a:r>
              <a:rPr lang="de-DE" sz="1000" i="1" dirty="0">
                <a:solidFill>
                  <a:srgbClr val="002C55"/>
                </a:solidFill>
                <a:ea typeface="+mn-lt"/>
                <a:cs typeface="+mn-lt"/>
              </a:rPr>
              <a:t>Mitglieder bspw.</a:t>
            </a:r>
            <a:r>
              <a:rPr lang="de-DE" sz="1000" i="1" dirty="0">
                <a:solidFill>
                  <a:srgbClr val="002C55"/>
                </a:solidFill>
              </a:rPr>
              <a:t> </a:t>
            </a:r>
            <a:r>
              <a:rPr lang="de-DE" sz="1000" b="1" i="1" dirty="0">
                <a:solidFill>
                  <a:srgbClr val="002C55"/>
                </a:solidFill>
              </a:rPr>
              <a:t>Projektleitung AG</a:t>
            </a:r>
            <a:r>
              <a:rPr lang="de-DE" sz="1000" i="1" dirty="0">
                <a:solidFill>
                  <a:srgbClr val="002C55"/>
                </a:solidFill>
              </a:rPr>
              <a:t>, </a:t>
            </a:r>
            <a:r>
              <a:rPr lang="de-DE" sz="1000" i="1" u="sng" dirty="0">
                <a:solidFill>
                  <a:srgbClr val="002C55"/>
                </a:solidFill>
              </a:rPr>
              <a:t>Fachliche Leitung</a:t>
            </a:r>
            <a:r>
              <a:rPr lang="de-DE" sz="1000" i="1" dirty="0">
                <a:solidFill>
                  <a:srgbClr val="002C55"/>
                </a:solidFill>
              </a:rPr>
              <a:t>,</a:t>
            </a:r>
            <a:endParaRPr lang="de-DE" i="1" dirty="0">
              <a:solidFill>
                <a:srgbClr val="002C55"/>
              </a:solidFill>
              <a:cs typeface="Arial"/>
            </a:endParaRPr>
          </a:p>
          <a:p>
            <a:r>
              <a:rPr lang="de-DE" sz="1000" i="1" dirty="0">
                <a:solidFill>
                  <a:srgbClr val="002C55"/>
                </a:solidFill>
              </a:rPr>
              <a:t>Projektmitarbeitende</a:t>
            </a:r>
            <a:r>
              <a:rPr lang="de-DE" sz="1000" dirty="0">
                <a:solidFill>
                  <a:srgbClr val="002C55"/>
                </a:solidFill>
              </a:rPr>
              <a:t>]</a:t>
            </a:r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61E113CD-EDE8-204D-A934-FA99AFEE816D}"/>
              </a:ext>
            </a:extLst>
          </p:cNvPr>
          <p:cNvSpPr txBox="1"/>
          <p:nvPr/>
        </p:nvSpPr>
        <p:spPr>
          <a:xfrm>
            <a:off x="3434887" y="3782204"/>
            <a:ext cx="1706111" cy="70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2C55"/>
                </a:solidFill>
              </a:rPr>
              <a:t>[</a:t>
            </a:r>
            <a:r>
              <a:rPr lang="de-DE" sz="1000" i="1" dirty="0">
                <a:solidFill>
                  <a:srgbClr val="002C55"/>
                </a:solidFill>
              </a:rPr>
              <a:t>bitte hier Mitglieder eintragen</a:t>
            </a:r>
            <a:r>
              <a:rPr lang="de-DE" sz="1000" dirty="0">
                <a:solidFill>
                  <a:srgbClr val="002C55"/>
                </a:solidFill>
              </a:rPr>
              <a:t>]</a:t>
            </a:r>
          </a:p>
          <a:p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sp>
        <p:nvSpPr>
          <p:cNvPr id="27" name="Textfeld 18">
            <a:extLst>
              <a:ext uri="{FF2B5EF4-FFF2-40B4-BE49-F238E27FC236}">
                <a16:creationId xmlns:a16="http://schemas.microsoft.com/office/drawing/2014/main" id="{1A25AE0B-E34E-D948-B212-8E579D6642B2}"/>
              </a:ext>
            </a:extLst>
          </p:cNvPr>
          <p:cNvSpPr txBox="1"/>
          <p:nvPr/>
        </p:nvSpPr>
        <p:spPr>
          <a:xfrm>
            <a:off x="5173588" y="3782205"/>
            <a:ext cx="1692000" cy="70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[</a:t>
            </a:r>
            <a:r>
              <a:rPr lang="de-DE" sz="1000" i="1" dirty="0">
                <a:solidFill>
                  <a:srgbClr val="002C55"/>
                </a:solidFill>
                <a:ea typeface="+mn-lt"/>
                <a:cs typeface="+mn-lt"/>
              </a:rPr>
              <a:t>bitte hier Mitglieder eintragen</a:t>
            </a:r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]</a:t>
            </a:r>
          </a:p>
          <a:p>
            <a:endParaRPr lang="de-DE" sz="1000" dirty="0">
              <a:solidFill>
                <a:srgbClr val="002C55"/>
              </a:solidFill>
              <a:ea typeface="+mn-lt"/>
              <a:cs typeface="+mn-lt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558DF6B1-7C8A-A241-BD8B-3D597478E327}"/>
              </a:ext>
            </a:extLst>
          </p:cNvPr>
          <p:cNvSpPr txBox="1"/>
          <p:nvPr/>
        </p:nvSpPr>
        <p:spPr>
          <a:xfrm>
            <a:off x="6912289" y="3788947"/>
            <a:ext cx="1692000" cy="70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2C55"/>
                </a:solidFill>
              </a:rPr>
              <a:t>[</a:t>
            </a:r>
            <a:r>
              <a:rPr lang="de-DE" sz="1000" i="1" dirty="0">
                <a:solidFill>
                  <a:srgbClr val="002C55"/>
                </a:solidFill>
              </a:rPr>
              <a:t>bitte hier Mitglieder eintragen</a:t>
            </a:r>
            <a:r>
              <a:rPr lang="de-DE" sz="1000" dirty="0">
                <a:solidFill>
                  <a:srgbClr val="002C55"/>
                </a:solidFill>
              </a:rPr>
              <a:t>]</a:t>
            </a:r>
            <a:endParaRPr lang="en-US" sz="1000" dirty="0">
              <a:solidFill>
                <a:srgbClr val="002C55"/>
              </a:solidFill>
              <a:ea typeface="+mn-lt"/>
              <a:cs typeface="+mn-lt"/>
            </a:endParaRPr>
          </a:p>
          <a:p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3F8672A-FB6B-504F-B266-F9BF608BA507}"/>
              </a:ext>
            </a:extLst>
          </p:cNvPr>
          <p:cNvCxnSpPr>
            <a:cxnSpLocks/>
          </p:cNvCxnSpPr>
          <p:nvPr/>
        </p:nvCxnSpPr>
        <p:spPr>
          <a:xfrm>
            <a:off x="3144793" y="2022601"/>
            <a:ext cx="0" cy="144792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6DDAC93-6A6E-094D-B680-E20D78C113E8}"/>
              </a:ext>
            </a:extLst>
          </p:cNvPr>
          <p:cNvCxnSpPr>
            <a:cxnSpLocks/>
          </p:cNvCxnSpPr>
          <p:nvPr/>
        </p:nvCxnSpPr>
        <p:spPr>
          <a:xfrm flipV="1">
            <a:off x="2704675" y="2023393"/>
            <a:ext cx="0" cy="14400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51B0750-A19C-E045-82C8-122FD6FF6C18}"/>
              </a:ext>
            </a:extLst>
          </p:cNvPr>
          <p:cNvCxnSpPr>
            <a:cxnSpLocks/>
          </p:cNvCxnSpPr>
          <p:nvPr/>
        </p:nvCxnSpPr>
        <p:spPr>
          <a:xfrm flipV="1">
            <a:off x="2704675" y="1481841"/>
            <a:ext cx="0" cy="27915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382A9C8-ECA8-054C-B3F9-94E540C12AFD}"/>
              </a:ext>
            </a:extLst>
          </p:cNvPr>
          <p:cNvCxnSpPr>
            <a:cxnSpLocks/>
          </p:cNvCxnSpPr>
          <p:nvPr/>
        </p:nvCxnSpPr>
        <p:spPr>
          <a:xfrm>
            <a:off x="3144793" y="1481841"/>
            <a:ext cx="0" cy="28080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24">
            <a:extLst>
              <a:ext uri="{FF2B5EF4-FFF2-40B4-BE49-F238E27FC236}">
                <a16:creationId xmlns:a16="http://schemas.microsoft.com/office/drawing/2014/main" id="{515094A9-8B29-A141-A790-6CB9224189C0}"/>
              </a:ext>
            </a:extLst>
          </p:cNvPr>
          <p:cNvSpPr txBox="1"/>
          <p:nvPr/>
        </p:nvSpPr>
        <p:spPr>
          <a:xfrm>
            <a:off x="3144793" y="1974353"/>
            <a:ext cx="1585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2C55"/>
                </a:solidFill>
              </a:rPr>
              <a:t>beruft ein und leitet</a:t>
            </a:r>
          </a:p>
        </p:txBody>
      </p:sp>
      <p:sp>
        <p:nvSpPr>
          <p:cNvPr id="34" name="Textfeld 25">
            <a:extLst>
              <a:ext uri="{FF2B5EF4-FFF2-40B4-BE49-F238E27FC236}">
                <a16:creationId xmlns:a16="http://schemas.microsoft.com/office/drawing/2014/main" id="{4C9EE4B0-928A-664A-A42F-49F9475D583C}"/>
              </a:ext>
            </a:extLst>
          </p:cNvPr>
          <p:cNvSpPr txBox="1"/>
          <p:nvPr/>
        </p:nvSpPr>
        <p:spPr>
          <a:xfrm>
            <a:off x="1428166" y="1975157"/>
            <a:ext cx="1276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rgbClr val="002C55"/>
                </a:solidFill>
              </a:rPr>
              <a:t>berichtet</a:t>
            </a:r>
            <a:endParaRPr lang="de-DE" sz="1000" dirty="0">
              <a:solidFill>
                <a:srgbClr val="002C55"/>
              </a:solidFill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93D6761-AA6B-664F-985D-AFA99D000FA1}"/>
              </a:ext>
            </a:extLst>
          </p:cNvPr>
          <p:cNvCxnSpPr>
            <a:cxnSpLocks/>
          </p:cNvCxnSpPr>
          <p:nvPr/>
        </p:nvCxnSpPr>
        <p:spPr>
          <a:xfrm flipV="1">
            <a:off x="2681974" y="3077475"/>
            <a:ext cx="5936" cy="332869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EAC72F9-7926-3B40-8A94-F51ECB9BBEC6}"/>
              </a:ext>
            </a:extLst>
          </p:cNvPr>
          <p:cNvCxnSpPr>
            <a:cxnSpLocks/>
          </p:cNvCxnSpPr>
          <p:nvPr/>
        </p:nvCxnSpPr>
        <p:spPr>
          <a:xfrm flipH="1">
            <a:off x="3142733" y="3107888"/>
            <a:ext cx="2060" cy="290972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28">
            <a:extLst>
              <a:ext uri="{FF2B5EF4-FFF2-40B4-BE49-F238E27FC236}">
                <a16:creationId xmlns:a16="http://schemas.microsoft.com/office/drawing/2014/main" id="{10611412-2E32-0442-BF0F-BD838827A041}"/>
              </a:ext>
            </a:extLst>
          </p:cNvPr>
          <p:cNvSpPr txBox="1"/>
          <p:nvPr/>
        </p:nvSpPr>
        <p:spPr>
          <a:xfrm>
            <a:off x="1414325" y="3180378"/>
            <a:ext cx="1276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rgbClr val="002C55"/>
                </a:solidFill>
              </a:rPr>
              <a:t>berichten</a:t>
            </a:r>
          </a:p>
        </p:txBody>
      </p:sp>
      <p:sp>
        <p:nvSpPr>
          <p:cNvPr id="38" name="Textfeld 29">
            <a:extLst>
              <a:ext uri="{FF2B5EF4-FFF2-40B4-BE49-F238E27FC236}">
                <a16:creationId xmlns:a16="http://schemas.microsoft.com/office/drawing/2014/main" id="{2F83ADFC-41C4-A347-AEFD-7C1586C3FBC4}"/>
              </a:ext>
            </a:extLst>
          </p:cNvPr>
          <p:cNvSpPr txBox="1"/>
          <p:nvPr/>
        </p:nvSpPr>
        <p:spPr>
          <a:xfrm>
            <a:off x="1428165" y="1505140"/>
            <a:ext cx="1276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>
                <a:solidFill>
                  <a:srgbClr val="002C55"/>
                </a:solidFill>
              </a:rPr>
              <a:t>berichtet</a:t>
            </a:r>
            <a:endParaRPr lang="de-DE" sz="1000">
              <a:solidFill>
                <a:srgbClr val="002C55"/>
              </a:solidFill>
            </a:endParaRPr>
          </a:p>
        </p:txBody>
      </p:sp>
      <p:sp>
        <p:nvSpPr>
          <p:cNvPr id="39" name="Textfeld 30">
            <a:extLst>
              <a:ext uri="{FF2B5EF4-FFF2-40B4-BE49-F238E27FC236}">
                <a16:creationId xmlns:a16="http://schemas.microsoft.com/office/drawing/2014/main" id="{65E8AC01-A48A-3F47-84AD-8245520BD5FA}"/>
              </a:ext>
            </a:extLst>
          </p:cNvPr>
          <p:cNvSpPr txBox="1"/>
          <p:nvPr/>
        </p:nvSpPr>
        <p:spPr>
          <a:xfrm>
            <a:off x="3144793" y="1505139"/>
            <a:ext cx="1585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2C55"/>
                </a:solidFill>
              </a:rPr>
              <a:t>beauftragt</a:t>
            </a:r>
            <a:endParaRPr lang="de-DE" sz="1000" dirty="0">
              <a:solidFill>
                <a:srgbClr val="002C55"/>
              </a:solidFill>
            </a:endParaRPr>
          </a:p>
        </p:txBody>
      </p:sp>
      <p:sp>
        <p:nvSpPr>
          <p:cNvPr id="40" name="Textfeld 31">
            <a:extLst>
              <a:ext uri="{FF2B5EF4-FFF2-40B4-BE49-F238E27FC236}">
                <a16:creationId xmlns:a16="http://schemas.microsoft.com/office/drawing/2014/main" id="{BE86D067-79CD-7945-BBF3-B679BDF8CFF1}"/>
              </a:ext>
            </a:extLst>
          </p:cNvPr>
          <p:cNvSpPr txBox="1"/>
          <p:nvPr/>
        </p:nvSpPr>
        <p:spPr>
          <a:xfrm>
            <a:off x="3144793" y="3183328"/>
            <a:ext cx="1703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2C55"/>
                </a:solidFill>
              </a:rPr>
              <a:t>beauftragt und kontrolliert</a:t>
            </a:r>
          </a:p>
        </p:txBody>
      </p:sp>
      <p:sp>
        <p:nvSpPr>
          <p:cNvPr id="41" name="Textfeld 32">
            <a:extLst>
              <a:ext uri="{FF2B5EF4-FFF2-40B4-BE49-F238E27FC236}">
                <a16:creationId xmlns:a16="http://schemas.microsoft.com/office/drawing/2014/main" id="{E1EDA11A-6F12-934B-8D17-50BFB7E0C8DA}"/>
              </a:ext>
            </a:extLst>
          </p:cNvPr>
          <p:cNvSpPr txBox="1"/>
          <p:nvPr/>
        </p:nvSpPr>
        <p:spPr>
          <a:xfrm>
            <a:off x="5020842" y="2409503"/>
            <a:ext cx="2340078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Projektcoach </a:t>
            </a:r>
            <a:r>
              <a:rPr lang="de-DE" sz="10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(bestenfalls extern) 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B83C2E80-C7BE-CD4F-A2EC-42C7F38F9AB3}"/>
              </a:ext>
            </a:extLst>
          </p:cNvPr>
          <p:cNvCxnSpPr>
            <a:cxnSpLocks/>
          </p:cNvCxnSpPr>
          <p:nvPr/>
        </p:nvCxnSpPr>
        <p:spPr>
          <a:xfrm flipH="1">
            <a:off x="4181121" y="2534485"/>
            <a:ext cx="925717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3F3BBBC2-DF5B-2749-AE2B-07A9435DDEF9}"/>
              </a:ext>
            </a:extLst>
          </p:cNvPr>
          <p:cNvCxnSpPr>
            <a:cxnSpLocks/>
          </p:cNvCxnSpPr>
          <p:nvPr/>
        </p:nvCxnSpPr>
        <p:spPr>
          <a:xfrm>
            <a:off x="5527687" y="2615113"/>
            <a:ext cx="0" cy="768889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35">
            <a:extLst>
              <a:ext uri="{FF2B5EF4-FFF2-40B4-BE49-F238E27FC236}">
                <a16:creationId xmlns:a16="http://schemas.microsoft.com/office/drawing/2014/main" id="{BC09148D-144F-564C-98A6-0EB2976D07E6}"/>
              </a:ext>
            </a:extLst>
          </p:cNvPr>
          <p:cNvSpPr txBox="1"/>
          <p:nvPr/>
        </p:nvSpPr>
        <p:spPr>
          <a:xfrm>
            <a:off x="4265496" y="2365208"/>
            <a:ext cx="84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rgbClr val="002C55"/>
                </a:solidFill>
              </a:rPr>
              <a:t>unterstützt</a:t>
            </a:r>
          </a:p>
          <a:p>
            <a:pPr algn="ctr"/>
            <a:r>
              <a:rPr lang="de-DE" sz="800" dirty="0">
                <a:solidFill>
                  <a:srgbClr val="002C55"/>
                </a:solidFill>
              </a:rPr>
              <a:t>&amp; berät</a:t>
            </a:r>
          </a:p>
        </p:txBody>
      </p:sp>
      <p:sp>
        <p:nvSpPr>
          <p:cNvPr id="45" name="Textfeld 36">
            <a:extLst>
              <a:ext uri="{FF2B5EF4-FFF2-40B4-BE49-F238E27FC236}">
                <a16:creationId xmlns:a16="http://schemas.microsoft.com/office/drawing/2014/main" id="{F4AE8661-8CDB-FA40-B873-D94ED9F9073C}"/>
              </a:ext>
            </a:extLst>
          </p:cNvPr>
          <p:cNvSpPr txBox="1"/>
          <p:nvPr/>
        </p:nvSpPr>
        <p:spPr>
          <a:xfrm>
            <a:off x="5429921" y="2767619"/>
            <a:ext cx="78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rgbClr val="002C55"/>
                </a:solidFill>
              </a:rPr>
              <a:t>unterstützt</a:t>
            </a:r>
          </a:p>
          <a:p>
            <a:pPr algn="ctr"/>
            <a:r>
              <a:rPr lang="de-DE" sz="800" dirty="0">
                <a:solidFill>
                  <a:srgbClr val="002C55"/>
                </a:solidFill>
              </a:rPr>
              <a:t>&amp; berät</a:t>
            </a:r>
          </a:p>
        </p:txBody>
      </p:sp>
      <p:cxnSp>
        <p:nvCxnSpPr>
          <p:cNvPr id="46" name="Gerader Verbinder 38">
            <a:extLst>
              <a:ext uri="{FF2B5EF4-FFF2-40B4-BE49-F238E27FC236}">
                <a16:creationId xmlns:a16="http://schemas.microsoft.com/office/drawing/2014/main" id="{4AD09581-D494-6C40-B1C5-16D69C48F91A}"/>
              </a:ext>
            </a:extLst>
          </p:cNvPr>
          <p:cNvCxnSpPr>
            <a:cxnSpLocks/>
          </p:cNvCxnSpPr>
          <p:nvPr/>
        </p:nvCxnSpPr>
        <p:spPr>
          <a:xfrm flipV="1">
            <a:off x="2428755" y="3380737"/>
            <a:ext cx="5340522" cy="2116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0">
            <a:extLst>
              <a:ext uri="{FF2B5EF4-FFF2-40B4-BE49-F238E27FC236}">
                <a16:creationId xmlns:a16="http://schemas.microsoft.com/office/drawing/2014/main" id="{A4313664-98C1-5945-ACF2-D533521D1504}"/>
              </a:ext>
            </a:extLst>
          </p:cNvPr>
          <p:cNvCxnSpPr>
            <a:cxnSpLocks/>
          </p:cNvCxnSpPr>
          <p:nvPr/>
        </p:nvCxnSpPr>
        <p:spPr>
          <a:xfrm>
            <a:off x="4280887" y="3390929"/>
            <a:ext cx="467" cy="13233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1">
            <a:extLst>
              <a:ext uri="{FF2B5EF4-FFF2-40B4-BE49-F238E27FC236}">
                <a16:creationId xmlns:a16="http://schemas.microsoft.com/office/drawing/2014/main" id="{A21D0B98-4808-A644-9E5C-E4B6F2D5EBD3}"/>
              </a:ext>
            </a:extLst>
          </p:cNvPr>
          <p:cNvCxnSpPr>
            <a:cxnSpLocks/>
          </p:cNvCxnSpPr>
          <p:nvPr/>
        </p:nvCxnSpPr>
        <p:spPr>
          <a:xfrm flipV="1">
            <a:off x="6019588" y="3390930"/>
            <a:ext cx="0" cy="12966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2">
            <a:extLst>
              <a:ext uri="{FF2B5EF4-FFF2-40B4-BE49-F238E27FC236}">
                <a16:creationId xmlns:a16="http://schemas.microsoft.com/office/drawing/2014/main" id="{BB1D2BD4-67B6-4546-AAB4-41CAB0523F10}"/>
              </a:ext>
            </a:extLst>
          </p:cNvPr>
          <p:cNvCxnSpPr>
            <a:cxnSpLocks/>
          </p:cNvCxnSpPr>
          <p:nvPr/>
        </p:nvCxnSpPr>
        <p:spPr>
          <a:xfrm>
            <a:off x="7763893" y="3380346"/>
            <a:ext cx="0" cy="14583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3">
            <a:extLst>
              <a:ext uri="{FF2B5EF4-FFF2-40B4-BE49-F238E27FC236}">
                <a16:creationId xmlns:a16="http://schemas.microsoft.com/office/drawing/2014/main" id="{E6DAD1BB-1650-B942-BFC0-63304EAEC4E1}"/>
              </a:ext>
            </a:extLst>
          </p:cNvPr>
          <p:cNvCxnSpPr>
            <a:cxnSpLocks/>
          </p:cNvCxnSpPr>
          <p:nvPr/>
        </p:nvCxnSpPr>
        <p:spPr>
          <a:xfrm>
            <a:off x="2423140" y="3398772"/>
            <a:ext cx="2603" cy="12449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5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2C55"/>
                </a:solidFill>
              </a:rPr>
              <a:t>Phase 01: Kick-off – Projektsteuerung und Projektrollen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>
                <a:solidFill>
                  <a:srgbClr val="002C55"/>
                </a:solidFill>
              </a:rPr>
              <a:pPr/>
              <a:t>3</a:t>
            </a:fld>
            <a:endParaRPr lang="de-DE">
              <a:solidFill>
                <a:srgbClr val="002C55"/>
              </a:solidFill>
            </a:endParaRPr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Beispiel für Projektsteuerung</a:t>
            </a:r>
            <a:br>
              <a:rPr lang="de-DE" sz="1500" dirty="0"/>
            </a:b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6536AE-DABB-514C-B3CE-9A0E8C6B38E9}"/>
              </a:ext>
            </a:extLst>
          </p:cNvPr>
          <p:cNvSpPr/>
          <p:nvPr/>
        </p:nvSpPr>
        <p:spPr>
          <a:xfrm>
            <a:off x="432066" y="1134428"/>
            <a:ext cx="8279868" cy="3405673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rgbClr val="002C55"/>
              </a:solidFill>
            </a:endParaRP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BF641BE1-009E-F346-BA93-486FA50B3707}"/>
              </a:ext>
            </a:extLst>
          </p:cNvPr>
          <p:cNvSpPr txBox="1"/>
          <p:nvPr/>
        </p:nvSpPr>
        <p:spPr>
          <a:xfrm>
            <a:off x="1675975" y="1220231"/>
            <a:ext cx="25067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Vorstand</a:t>
            </a:r>
          </a:p>
        </p:txBody>
      </p:sp>
      <p:sp>
        <p:nvSpPr>
          <p:cNvPr id="15" name="Textfeld 6">
            <a:extLst>
              <a:ext uri="{FF2B5EF4-FFF2-40B4-BE49-F238E27FC236}">
                <a16:creationId xmlns:a16="http://schemas.microsoft.com/office/drawing/2014/main" id="{38B1BBE9-A433-2E4F-8C65-2196309CBED9}"/>
              </a:ext>
            </a:extLst>
          </p:cNvPr>
          <p:cNvSpPr txBox="1"/>
          <p:nvPr/>
        </p:nvSpPr>
        <p:spPr>
          <a:xfrm>
            <a:off x="432066" y="1221679"/>
            <a:ext cx="1413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</a:rPr>
              <a:t>Auftraggebende</a:t>
            </a:r>
          </a:p>
        </p:txBody>
      </p:sp>
      <p:sp>
        <p:nvSpPr>
          <p:cNvPr id="16" name="Textfeld 7">
            <a:extLst>
              <a:ext uri="{FF2B5EF4-FFF2-40B4-BE49-F238E27FC236}">
                <a16:creationId xmlns:a16="http://schemas.microsoft.com/office/drawing/2014/main" id="{668D956D-FC13-A34C-97E9-68727C630BE0}"/>
              </a:ext>
            </a:extLst>
          </p:cNvPr>
          <p:cNvSpPr txBox="1"/>
          <p:nvPr/>
        </p:nvSpPr>
        <p:spPr>
          <a:xfrm>
            <a:off x="431992" y="1753889"/>
            <a:ext cx="1413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</a:rPr>
              <a:t>Projektleitung</a:t>
            </a:r>
            <a:endParaRPr lang="de-DE" b="1" dirty="0">
              <a:solidFill>
                <a:srgbClr val="002C55"/>
              </a:solidFill>
            </a:endParaRPr>
          </a:p>
        </p:txBody>
      </p:sp>
      <p:sp>
        <p:nvSpPr>
          <p:cNvPr id="17" name="Textfeld 8">
            <a:extLst>
              <a:ext uri="{FF2B5EF4-FFF2-40B4-BE49-F238E27FC236}">
                <a16:creationId xmlns:a16="http://schemas.microsoft.com/office/drawing/2014/main" id="{D00EC853-24A2-3140-BDEA-1042CC4487DB}"/>
              </a:ext>
            </a:extLst>
          </p:cNvPr>
          <p:cNvSpPr txBox="1"/>
          <p:nvPr/>
        </p:nvSpPr>
        <p:spPr>
          <a:xfrm>
            <a:off x="1675975" y="1760991"/>
            <a:ext cx="25067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Geschäftsführung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9">
            <a:extLst>
              <a:ext uri="{FF2B5EF4-FFF2-40B4-BE49-F238E27FC236}">
                <a16:creationId xmlns:a16="http://schemas.microsoft.com/office/drawing/2014/main" id="{7EF6354D-0154-8048-A1F2-D108952BC1E3}"/>
              </a:ext>
            </a:extLst>
          </p:cNvPr>
          <p:cNvSpPr txBox="1"/>
          <p:nvPr/>
        </p:nvSpPr>
        <p:spPr>
          <a:xfrm>
            <a:off x="1675975" y="2167393"/>
            <a:ext cx="25067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Projekt-Steuerungsgruppe</a:t>
            </a:r>
          </a:p>
        </p:txBody>
      </p:sp>
      <p:sp>
        <p:nvSpPr>
          <p:cNvPr id="19" name="Textfeld 10">
            <a:extLst>
              <a:ext uri="{FF2B5EF4-FFF2-40B4-BE49-F238E27FC236}">
                <a16:creationId xmlns:a16="http://schemas.microsoft.com/office/drawing/2014/main" id="{C6D4755E-D02A-E74D-ADC8-9ED1D4A0D138}"/>
              </a:ext>
            </a:extLst>
          </p:cNvPr>
          <p:cNvSpPr txBox="1"/>
          <p:nvPr/>
        </p:nvSpPr>
        <p:spPr>
          <a:xfrm>
            <a:off x="1675975" y="2377604"/>
            <a:ext cx="2506766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2C55"/>
                </a:solidFill>
              </a:rPr>
              <a:t>Projektleitungen der AGs, Projektmanagement, Fachperson für Datenschutz, Personalratsvorsitz, Bereichsleitungen Ehrenamt, Verwaltung und Rettungsdienst</a:t>
            </a:r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sp>
        <p:nvSpPr>
          <p:cNvPr id="20" name="Textfeld 11">
            <a:extLst>
              <a:ext uri="{FF2B5EF4-FFF2-40B4-BE49-F238E27FC236}">
                <a16:creationId xmlns:a16="http://schemas.microsoft.com/office/drawing/2014/main" id="{7E276056-F215-684B-850B-04B832AF7B72}"/>
              </a:ext>
            </a:extLst>
          </p:cNvPr>
          <p:cNvSpPr txBox="1"/>
          <p:nvPr/>
        </p:nvSpPr>
        <p:spPr>
          <a:xfrm>
            <a:off x="431876" y="3529435"/>
            <a:ext cx="1413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</a:rPr>
              <a:t>Arbeitsgruppen</a:t>
            </a:r>
            <a:endParaRPr lang="de-DE" b="1" dirty="0">
              <a:solidFill>
                <a:srgbClr val="002C55"/>
              </a:solidFill>
            </a:endParaRPr>
          </a:p>
        </p:txBody>
      </p:sp>
      <p:sp>
        <p:nvSpPr>
          <p:cNvPr id="21" name="Textfeld 12">
            <a:extLst>
              <a:ext uri="{FF2B5EF4-FFF2-40B4-BE49-F238E27FC236}">
                <a16:creationId xmlns:a16="http://schemas.microsoft.com/office/drawing/2014/main" id="{5B775DF6-9282-4E4B-BAF3-1CC94A4576F1}"/>
              </a:ext>
            </a:extLst>
          </p:cNvPr>
          <p:cNvSpPr txBox="1"/>
          <p:nvPr/>
        </p:nvSpPr>
        <p:spPr>
          <a:xfrm>
            <a:off x="1667883" y="3507223"/>
            <a:ext cx="22935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cs typeface="Arial" panose="020B0604020202020204" pitchFamily="34" charset="0"/>
              </a:rPr>
              <a:t>AG Strategie</a:t>
            </a:r>
            <a:endParaRPr lang="de-DE" dirty="0">
              <a:solidFill>
                <a:srgbClr val="002C55"/>
              </a:solidFill>
              <a:cs typeface="Arial" panose="020B0604020202020204" pitchFamily="34" charset="0"/>
            </a:endParaRPr>
          </a:p>
        </p:txBody>
      </p:sp>
      <p:sp>
        <p:nvSpPr>
          <p:cNvPr id="23" name="Textfeld 14">
            <a:extLst>
              <a:ext uri="{FF2B5EF4-FFF2-40B4-BE49-F238E27FC236}">
                <a16:creationId xmlns:a16="http://schemas.microsoft.com/office/drawing/2014/main" id="{DA09A8CF-653E-BF4E-826A-27648EDC16DE}"/>
              </a:ext>
            </a:extLst>
          </p:cNvPr>
          <p:cNvSpPr txBox="1"/>
          <p:nvPr/>
        </p:nvSpPr>
        <p:spPr>
          <a:xfrm>
            <a:off x="4010530" y="3504553"/>
            <a:ext cx="22935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Kundendatenbank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8B66BA19-FDF2-3E46-9E52-0F8D39625662}"/>
              </a:ext>
            </a:extLst>
          </p:cNvPr>
          <p:cNvSpPr txBox="1"/>
          <p:nvPr/>
        </p:nvSpPr>
        <p:spPr>
          <a:xfrm>
            <a:off x="6358826" y="3511407"/>
            <a:ext cx="22935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Fundraising</a:t>
            </a:r>
            <a:endParaRPr lang="de-DE" dirty="0">
              <a:solidFill>
                <a:srgbClr val="002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6">
            <a:extLst>
              <a:ext uri="{FF2B5EF4-FFF2-40B4-BE49-F238E27FC236}">
                <a16:creationId xmlns:a16="http://schemas.microsoft.com/office/drawing/2014/main" id="{81629117-42A0-F248-A36A-42A93BDDB3E5}"/>
              </a:ext>
            </a:extLst>
          </p:cNvPr>
          <p:cNvSpPr txBox="1"/>
          <p:nvPr/>
        </p:nvSpPr>
        <p:spPr>
          <a:xfrm>
            <a:off x="1667883" y="3766417"/>
            <a:ext cx="229358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rgbClr val="002C55"/>
                </a:solidFill>
              </a:rPr>
              <a:t>Geschäftsführung, </a:t>
            </a:r>
            <a:r>
              <a:rPr lang="de-DE" sz="1000" u="sng" dirty="0">
                <a:solidFill>
                  <a:srgbClr val="002C55"/>
                </a:solidFill>
              </a:rPr>
              <a:t>Bereichsleitung Verwaltung</a:t>
            </a:r>
            <a:r>
              <a:rPr lang="de-DE" sz="1000" dirty="0">
                <a:solidFill>
                  <a:srgbClr val="002C55"/>
                </a:solidFill>
              </a:rPr>
              <a:t>, Projektmanagement, Mitarbeitende Personal- und Kommunikationsabteilung</a:t>
            </a:r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sp>
        <p:nvSpPr>
          <p:cNvPr id="27" name="Textfeld 18">
            <a:extLst>
              <a:ext uri="{FF2B5EF4-FFF2-40B4-BE49-F238E27FC236}">
                <a16:creationId xmlns:a16="http://schemas.microsoft.com/office/drawing/2014/main" id="{1A25AE0B-E34E-D948-B212-8E579D6642B2}"/>
              </a:ext>
            </a:extLst>
          </p:cNvPr>
          <p:cNvSpPr txBox="1"/>
          <p:nvPr/>
        </p:nvSpPr>
        <p:spPr>
          <a:xfrm>
            <a:off x="4010530" y="3766163"/>
            <a:ext cx="2293588" cy="70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rgbClr val="002C55"/>
                </a:solidFill>
                <a:ea typeface="+mn-lt"/>
                <a:cs typeface="+mn-lt"/>
              </a:rPr>
              <a:t>Bereichsleitung Soziale Dienste</a:t>
            </a:r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, </a:t>
            </a:r>
            <a:r>
              <a:rPr lang="de-DE" sz="1000" u="sng" dirty="0">
                <a:solidFill>
                  <a:srgbClr val="002C55"/>
                </a:solidFill>
                <a:ea typeface="+mn-lt"/>
                <a:cs typeface="+mn-lt"/>
              </a:rPr>
              <a:t>Teamleitung Mobile Dienste</a:t>
            </a:r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, Mitarbeitende Hausnotruf, Personal</a:t>
            </a: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558DF6B1-7C8A-A241-BD8B-3D597478E327}"/>
              </a:ext>
            </a:extLst>
          </p:cNvPr>
          <p:cNvSpPr txBox="1"/>
          <p:nvPr/>
        </p:nvSpPr>
        <p:spPr>
          <a:xfrm>
            <a:off x="6358827" y="3772905"/>
            <a:ext cx="2293588" cy="70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rgbClr val="002C55"/>
                </a:solidFill>
                <a:ea typeface="+mn-lt"/>
                <a:cs typeface="+mn-lt"/>
              </a:rPr>
              <a:t>Vertretung Spender- und Mitgliederservice</a:t>
            </a:r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, </a:t>
            </a:r>
            <a:r>
              <a:rPr lang="de-DE" sz="1000" u="sng" dirty="0">
                <a:solidFill>
                  <a:srgbClr val="002C55"/>
                </a:solidFill>
                <a:ea typeface="+mn-lt"/>
                <a:cs typeface="+mn-lt"/>
              </a:rPr>
              <a:t>Mitarbeitende Buchhaltung</a:t>
            </a:r>
            <a:r>
              <a:rPr lang="de-DE" sz="1000" dirty="0">
                <a:solidFill>
                  <a:srgbClr val="002C55"/>
                </a:solidFill>
                <a:ea typeface="+mn-lt"/>
                <a:cs typeface="+mn-lt"/>
              </a:rPr>
              <a:t>, Teamleitung Buchhaltung</a:t>
            </a:r>
            <a:endParaRPr lang="de-DE" sz="1000" dirty="0">
              <a:solidFill>
                <a:srgbClr val="002C55"/>
              </a:solidFill>
              <a:cs typeface="Arial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3F8672A-FB6B-504F-B266-F9BF608BA507}"/>
              </a:ext>
            </a:extLst>
          </p:cNvPr>
          <p:cNvCxnSpPr>
            <a:cxnSpLocks/>
          </p:cNvCxnSpPr>
          <p:nvPr/>
        </p:nvCxnSpPr>
        <p:spPr>
          <a:xfrm>
            <a:off x="3144793" y="2022601"/>
            <a:ext cx="0" cy="144792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6DDAC93-6A6E-094D-B680-E20D78C113E8}"/>
              </a:ext>
            </a:extLst>
          </p:cNvPr>
          <p:cNvCxnSpPr>
            <a:cxnSpLocks/>
          </p:cNvCxnSpPr>
          <p:nvPr/>
        </p:nvCxnSpPr>
        <p:spPr>
          <a:xfrm flipV="1">
            <a:off x="2704675" y="2023393"/>
            <a:ext cx="0" cy="14400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51B0750-A19C-E045-82C8-122FD6FF6C18}"/>
              </a:ext>
            </a:extLst>
          </p:cNvPr>
          <p:cNvCxnSpPr>
            <a:cxnSpLocks/>
          </p:cNvCxnSpPr>
          <p:nvPr/>
        </p:nvCxnSpPr>
        <p:spPr>
          <a:xfrm flipV="1">
            <a:off x="2704675" y="1481841"/>
            <a:ext cx="0" cy="27915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382A9C8-ECA8-054C-B3F9-94E540C12AFD}"/>
              </a:ext>
            </a:extLst>
          </p:cNvPr>
          <p:cNvCxnSpPr>
            <a:cxnSpLocks/>
          </p:cNvCxnSpPr>
          <p:nvPr/>
        </p:nvCxnSpPr>
        <p:spPr>
          <a:xfrm>
            <a:off x="3144793" y="1481841"/>
            <a:ext cx="0" cy="28080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24">
            <a:extLst>
              <a:ext uri="{FF2B5EF4-FFF2-40B4-BE49-F238E27FC236}">
                <a16:creationId xmlns:a16="http://schemas.microsoft.com/office/drawing/2014/main" id="{515094A9-8B29-A141-A790-6CB9224189C0}"/>
              </a:ext>
            </a:extLst>
          </p:cNvPr>
          <p:cNvSpPr txBox="1"/>
          <p:nvPr/>
        </p:nvSpPr>
        <p:spPr>
          <a:xfrm>
            <a:off x="3144793" y="1974353"/>
            <a:ext cx="1585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2C55"/>
                </a:solidFill>
              </a:rPr>
              <a:t>beruft ein und leitet</a:t>
            </a:r>
          </a:p>
        </p:txBody>
      </p:sp>
      <p:sp>
        <p:nvSpPr>
          <p:cNvPr id="34" name="Textfeld 25">
            <a:extLst>
              <a:ext uri="{FF2B5EF4-FFF2-40B4-BE49-F238E27FC236}">
                <a16:creationId xmlns:a16="http://schemas.microsoft.com/office/drawing/2014/main" id="{4C9EE4B0-928A-664A-A42F-49F9475D583C}"/>
              </a:ext>
            </a:extLst>
          </p:cNvPr>
          <p:cNvSpPr txBox="1"/>
          <p:nvPr/>
        </p:nvSpPr>
        <p:spPr>
          <a:xfrm>
            <a:off x="1428166" y="1975157"/>
            <a:ext cx="1276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rgbClr val="002C55"/>
                </a:solidFill>
              </a:rPr>
              <a:t>berichtet</a:t>
            </a:r>
            <a:endParaRPr lang="de-DE" sz="1000" dirty="0">
              <a:solidFill>
                <a:srgbClr val="002C55"/>
              </a:solidFill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93D6761-AA6B-664F-985D-AFA99D000FA1}"/>
              </a:ext>
            </a:extLst>
          </p:cNvPr>
          <p:cNvCxnSpPr>
            <a:cxnSpLocks/>
          </p:cNvCxnSpPr>
          <p:nvPr/>
        </p:nvCxnSpPr>
        <p:spPr>
          <a:xfrm flipV="1">
            <a:off x="2681974" y="3236035"/>
            <a:ext cx="0" cy="16200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EAC72F9-7926-3B40-8A94-F51ECB9BBEC6}"/>
              </a:ext>
            </a:extLst>
          </p:cNvPr>
          <p:cNvCxnSpPr>
            <a:cxnSpLocks/>
          </p:cNvCxnSpPr>
          <p:nvPr/>
        </p:nvCxnSpPr>
        <p:spPr>
          <a:xfrm flipH="1">
            <a:off x="3142733" y="3235484"/>
            <a:ext cx="2060" cy="16200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28">
            <a:extLst>
              <a:ext uri="{FF2B5EF4-FFF2-40B4-BE49-F238E27FC236}">
                <a16:creationId xmlns:a16="http://schemas.microsoft.com/office/drawing/2014/main" id="{10611412-2E32-0442-BF0F-BD838827A041}"/>
              </a:ext>
            </a:extLst>
          </p:cNvPr>
          <p:cNvSpPr txBox="1"/>
          <p:nvPr/>
        </p:nvSpPr>
        <p:spPr>
          <a:xfrm>
            <a:off x="1414325" y="3204231"/>
            <a:ext cx="1276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rgbClr val="002C55"/>
                </a:solidFill>
              </a:rPr>
              <a:t>berichten</a:t>
            </a:r>
          </a:p>
        </p:txBody>
      </p:sp>
      <p:sp>
        <p:nvSpPr>
          <p:cNvPr id="38" name="Textfeld 29">
            <a:extLst>
              <a:ext uri="{FF2B5EF4-FFF2-40B4-BE49-F238E27FC236}">
                <a16:creationId xmlns:a16="http://schemas.microsoft.com/office/drawing/2014/main" id="{2F83ADFC-41C4-A347-AEFD-7C1586C3FBC4}"/>
              </a:ext>
            </a:extLst>
          </p:cNvPr>
          <p:cNvSpPr txBox="1"/>
          <p:nvPr/>
        </p:nvSpPr>
        <p:spPr>
          <a:xfrm>
            <a:off x="1428165" y="1505140"/>
            <a:ext cx="1276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>
                <a:solidFill>
                  <a:srgbClr val="002C55"/>
                </a:solidFill>
              </a:rPr>
              <a:t>berichtet</a:t>
            </a:r>
            <a:endParaRPr lang="de-DE" sz="1000">
              <a:solidFill>
                <a:srgbClr val="002C55"/>
              </a:solidFill>
            </a:endParaRPr>
          </a:p>
        </p:txBody>
      </p:sp>
      <p:sp>
        <p:nvSpPr>
          <p:cNvPr id="39" name="Textfeld 30">
            <a:extLst>
              <a:ext uri="{FF2B5EF4-FFF2-40B4-BE49-F238E27FC236}">
                <a16:creationId xmlns:a16="http://schemas.microsoft.com/office/drawing/2014/main" id="{65E8AC01-A48A-3F47-84AD-8245520BD5FA}"/>
              </a:ext>
            </a:extLst>
          </p:cNvPr>
          <p:cNvSpPr txBox="1"/>
          <p:nvPr/>
        </p:nvSpPr>
        <p:spPr>
          <a:xfrm>
            <a:off x="3144793" y="1505139"/>
            <a:ext cx="1585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2C55"/>
                </a:solidFill>
              </a:rPr>
              <a:t>beauftragt</a:t>
            </a:r>
            <a:endParaRPr lang="de-DE" sz="1000" dirty="0">
              <a:solidFill>
                <a:srgbClr val="002C55"/>
              </a:solidFill>
            </a:endParaRPr>
          </a:p>
        </p:txBody>
      </p:sp>
      <p:sp>
        <p:nvSpPr>
          <p:cNvPr id="40" name="Textfeld 31">
            <a:extLst>
              <a:ext uri="{FF2B5EF4-FFF2-40B4-BE49-F238E27FC236}">
                <a16:creationId xmlns:a16="http://schemas.microsoft.com/office/drawing/2014/main" id="{BE86D067-79CD-7945-BBF3-B679BDF8CFF1}"/>
              </a:ext>
            </a:extLst>
          </p:cNvPr>
          <p:cNvSpPr txBox="1"/>
          <p:nvPr/>
        </p:nvSpPr>
        <p:spPr>
          <a:xfrm>
            <a:off x="3144793" y="3215132"/>
            <a:ext cx="1703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2C55"/>
                </a:solidFill>
              </a:rPr>
              <a:t>beauftragt und kontrolliert</a:t>
            </a:r>
          </a:p>
        </p:txBody>
      </p:sp>
      <p:sp>
        <p:nvSpPr>
          <p:cNvPr id="41" name="Textfeld 32">
            <a:extLst>
              <a:ext uri="{FF2B5EF4-FFF2-40B4-BE49-F238E27FC236}">
                <a16:creationId xmlns:a16="http://schemas.microsoft.com/office/drawing/2014/main" id="{E1EDA11A-6F12-934B-8D17-50BFB7E0C8DA}"/>
              </a:ext>
            </a:extLst>
          </p:cNvPr>
          <p:cNvSpPr txBox="1"/>
          <p:nvPr/>
        </p:nvSpPr>
        <p:spPr>
          <a:xfrm>
            <a:off x="5020842" y="2409503"/>
            <a:ext cx="2340078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Projektcoach </a:t>
            </a:r>
            <a:r>
              <a:rPr lang="de-DE" sz="1000" dirty="0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(bestenfalls extern) 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B83C2E80-C7BE-CD4F-A2EC-42C7F38F9AB3}"/>
              </a:ext>
            </a:extLst>
          </p:cNvPr>
          <p:cNvCxnSpPr>
            <a:cxnSpLocks/>
          </p:cNvCxnSpPr>
          <p:nvPr/>
        </p:nvCxnSpPr>
        <p:spPr>
          <a:xfrm flipH="1">
            <a:off x="4181121" y="2534485"/>
            <a:ext cx="925717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3F3BBBC2-DF5B-2749-AE2B-07A9435DDEF9}"/>
              </a:ext>
            </a:extLst>
          </p:cNvPr>
          <p:cNvCxnSpPr>
            <a:cxnSpLocks/>
          </p:cNvCxnSpPr>
          <p:nvPr/>
        </p:nvCxnSpPr>
        <p:spPr>
          <a:xfrm>
            <a:off x="5527687" y="2615113"/>
            <a:ext cx="0" cy="768889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35">
            <a:extLst>
              <a:ext uri="{FF2B5EF4-FFF2-40B4-BE49-F238E27FC236}">
                <a16:creationId xmlns:a16="http://schemas.microsoft.com/office/drawing/2014/main" id="{BC09148D-144F-564C-98A6-0EB2976D07E6}"/>
              </a:ext>
            </a:extLst>
          </p:cNvPr>
          <p:cNvSpPr txBox="1"/>
          <p:nvPr/>
        </p:nvSpPr>
        <p:spPr>
          <a:xfrm>
            <a:off x="4265496" y="2365208"/>
            <a:ext cx="84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rgbClr val="002C55"/>
                </a:solidFill>
              </a:rPr>
              <a:t>unterstützt</a:t>
            </a:r>
          </a:p>
          <a:p>
            <a:pPr algn="ctr"/>
            <a:r>
              <a:rPr lang="de-DE" sz="800" dirty="0">
                <a:solidFill>
                  <a:srgbClr val="002C55"/>
                </a:solidFill>
              </a:rPr>
              <a:t>&amp; berät</a:t>
            </a:r>
          </a:p>
        </p:txBody>
      </p:sp>
      <p:sp>
        <p:nvSpPr>
          <p:cNvPr id="45" name="Textfeld 36">
            <a:extLst>
              <a:ext uri="{FF2B5EF4-FFF2-40B4-BE49-F238E27FC236}">
                <a16:creationId xmlns:a16="http://schemas.microsoft.com/office/drawing/2014/main" id="{F4AE8661-8CDB-FA40-B873-D94ED9F9073C}"/>
              </a:ext>
            </a:extLst>
          </p:cNvPr>
          <p:cNvSpPr txBox="1"/>
          <p:nvPr/>
        </p:nvSpPr>
        <p:spPr>
          <a:xfrm>
            <a:off x="5429921" y="2767619"/>
            <a:ext cx="78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rgbClr val="002C55"/>
                </a:solidFill>
              </a:rPr>
              <a:t>unterstützt</a:t>
            </a:r>
          </a:p>
          <a:p>
            <a:pPr algn="ctr"/>
            <a:r>
              <a:rPr lang="de-DE" sz="800" dirty="0">
                <a:solidFill>
                  <a:srgbClr val="002C55"/>
                </a:solidFill>
              </a:rPr>
              <a:t>&amp; berät</a:t>
            </a:r>
          </a:p>
        </p:txBody>
      </p:sp>
      <p:cxnSp>
        <p:nvCxnSpPr>
          <p:cNvPr id="46" name="Gerader Verbinder 38">
            <a:extLst>
              <a:ext uri="{FF2B5EF4-FFF2-40B4-BE49-F238E27FC236}">
                <a16:creationId xmlns:a16="http://schemas.microsoft.com/office/drawing/2014/main" id="{4AD09581-D494-6C40-B1C5-16D69C48F91A}"/>
              </a:ext>
            </a:extLst>
          </p:cNvPr>
          <p:cNvCxnSpPr>
            <a:cxnSpLocks/>
          </p:cNvCxnSpPr>
          <p:nvPr/>
        </p:nvCxnSpPr>
        <p:spPr>
          <a:xfrm flipV="1">
            <a:off x="2428755" y="3380737"/>
            <a:ext cx="5340522" cy="2116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1">
            <a:extLst>
              <a:ext uri="{FF2B5EF4-FFF2-40B4-BE49-F238E27FC236}">
                <a16:creationId xmlns:a16="http://schemas.microsoft.com/office/drawing/2014/main" id="{A21D0B98-4808-A644-9E5C-E4B6F2D5EBD3}"/>
              </a:ext>
            </a:extLst>
          </p:cNvPr>
          <p:cNvCxnSpPr>
            <a:cxnSpLocks/>
          </p:cNvCxnSpPr>
          <p:nvPr/>
        </p:nvCxnSpPr>
        <p:spPr>
          <a:xfrm flipV="1">
            <a:off x="6019588" y="3390930"/>
            <a:ext cx="0" cy="12966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2">
            <a:extLst>
              <a:ext uri="{FF2B5EF4-FFF2-40B4-BE49-F238E27FC236}">
                <a16:creationId xmlns:a16="http://schemas.microsoft.com/office/drawing/2014/main" id="{BB1D2BD4-67B6-4546-AAB4-41CAB0523F10}"/>
              </a:ext>
            </a:extLst>
          </p:cNvPr>
          <p:cNvCxnSpPr>
            <a:cxnSpLocks/>
          </p:cNvCxnSpPr>
          <p:nvPr/>
        </p:nvCxnSpPr>
        <p:spPr>
          <a:xfrm>
            <a:off x="7763893" y="3380346"/>
            <a:ext cx="0" cy="14583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3">
            <a:extLst>
              <a:ext uri="{FF2B5EF4-FFF2-40B4-BE49-F238E27FC236}">
                <a16:creationId xmlns:a16="http://schemas.microsoft.com/office/drawing/2014/main" id="{E6DAD1BB-1650-B942-BFC0-63304EAEC4E1}"/>
              </a:ext>
            </a:extLst>
          </p:cNvPr>
          <p:cNvCxnSpPr>
            <a:cxnSpLocks/>
          </p:cNvCxnSpPr>
          <p:nvPr/>
        </p:nvCxnSpPr>
        <p:spPr>
          <a:xfrm>
            <a:off x="2423140" y="3398772"/>
            <a:ext cx="2603" cy="12449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3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Projektsteuerung und Projektrollen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Vorlage für Projektrollen</a:t>
            </a:r>
            <a:br>
              <a:rPr lang="de-DE" sz="1500" dirty="0"/>
            </a:b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0C21B2E-8FAC-B94A-87A3-4EE2DE8E4300}"/>
              </a:ext>
            </a:extLst>
          </p:cNvPr>
          <p:cNvSpPr txBox="1"/>
          <p:nvPr/>
        </p:nvSpPr>
        <p:spPr>
          <a:xfrm>
            <a:off x="2462027" y="1273104"/>
            <a:ext cx="1980000" cy="2879999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[</a:t>
            </a:r>
            <a:r>
              <a:rPr lang="de-DE" b="1" i="1" dirty="0">
                <a:solidFill>
                  <a:srgbClr val="002C55"/>
                </a:solidFill>
              </a:rPr>
              <a:t>Projektleitung</a:t>
            </a:r>
            <a:r>
              <a:rPr lang="de-DE" b="1" dirty="0">
                <a:solidFill>
                  <a:srgbClr val="002C55"/>
                </a:solidFill>
              </a:rPr>
              <a:t>]</a:t>
            </a:r>
          </a:p>
          <a:p>
            <a:endParaRPr lang="de-DE" b="1" dirty="0">
              <a:solidFill>
                <a:srgbClr val="002C55"/>
              </a:solidFill>
            </a:endParaRP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i="1" dirty="0">
                <a:solidFill>
                  <a:srgbClr val="002C55"/>
                </a:solidFill>
                <a:ea typeface="+mn-lt"/>
                <a:cs typeface="+mn-lt"/>
              </a:rPr>
              <a:t>[Beschreibung der Rolle]</a:t>
            </a:r>
            <a:endParaRPr lang="en-US" i="1" dirty="0">
              <a:solidFill>
                <a:srgbClr val="002C55"/>
              </a:solidFill>
              <a:ea typeface="+mn-lt"/>
              <a:cs typeface="+mn-lt"/>
            </a:endParaRPr>
          </a:p>
          <a:p>
            <a:endParaRPr lang="de-DE" b="1" dirty="0">
              <a:solidFill>
                <a:srgbClr val="002C55"/>
              </a:solidFill>
            </a:endParaRPr>
          </a:p>
          <a:p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6365056-1419-EE46-9C69-6F68CB60E3AF}"/>
              </a:ext>
            </a:extLst>
          </p:cNvPr>
          <p:cNvSpPr txBox="1"/>
          <p:nvPr/>
        </p:nvSpPr>
        <p:spPr>
          <a:xfrm>
            <a:off x="441212" y="1273105"/>
            <a:ext cx="1980000" cy="2879999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lIns="91440" tIns="45720" rIns="91440" bIns="45720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[</a:t>
            </a:r>
            <a:r>
              <a:rPr lang="de-DE" b="1" i="1" dirty="0">
                <a:solidFill>
                  <a:srgbClr val="002C55"/>
                </a:solidFill>
              </a:rPr>
              <a:t>Projektauftrag-gebende</a:t>
            </a:r>
            <a:r>
              <a:rPr lang="de-DE" b="1" dirty="0">
                <a:solidFill>
                  <a:srgbClr val="002C55"/>
                </a:solidFill>
              </a:rPr>
              <a:t>]</a:t>
            </a: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i="1" dirty="0">
                <a:solidFill>
                  <a:srgbClr val="002C55"/>
                </a:solidFill>
                <a:ea typeface="+mn-lt"/>
                <a:cs typeface="+mn-lt"/>
              </a:rPr>
              <a:t>[Beschreibung der Rolle]</a:t>
            </a:r>
            <a:endParaRPr lang="en-US" i="1" dirty="0">
              <a:solidFill>
                <a:srgbClr val="002C55"/>
              </a:solidFill>
              <a:ea typeface="+mn-lt"/>
              <a:cs typeface="+mn-lt"/>
            </a:endParaRPr>
          </a:p>
          <a:p>
            <a:endParaRPr lang="de-DE" b="1" dirty="0">
              <a:solidFill>
                <a:srgbClr val="002C55"/>
              </a:solidFill>
            </a:endParaRPr>
          </a:p>
          <a:p>
            <a:endParaRPr lang="de-DE" b="1" dirty="0">
              <a:solidFill>
                <a:srgbClr val="002C55"/>
              </a:solidFill>
            </a:endParaRP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571C6B26-794F-2E4B-A9B5-D50B95A6AB12}"/>
              </a:ext>
            </a:extLst>
          </p:cNvPr>
          <p:cNvSpPr txBox="1"/>
          <p:nvPr/>
        </p:nvSpPr>
        <p:spPr>
          <a:xfrm>
            <a:off x="4482842" y="1273105"/>
            <a:ext cx="1980000" cy="2879998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[Fachliche Leitung]</a:t>
            </a:r>
          </a:p>
          <a:p>
            <a:endParaRPr lang="de-DE" b="1" dirty="0">
              <a:solidFill>
                <a:srgbClr val="002C55"/>
              </a:solidFill>
            </a:endParaRP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i="1" dirty="0">
                <a:solidFill>
                  <a:srgbClr val="002C55"/>
                </a:solidFill>
                <a:ea typeface="+mn-lt"/>
                <a:cs typeface="+mn-lt"/>
              </a:rPr>
              <a:t>[Beschreibung der Rolle]</a:t>
            </a:r>
            <a:endParaRPr lang="en-US" i="1" dirty="0">
              <a:solidFill>
                <a:srgbClr val="002C55"/>
              </a:solidFill>
              <a:ea typeface="+mn-lt"/>
              <a:cs typeface="+mn-lt"/>
            </a:endParaRPr>
          </a:p>
          <a:p>
            <a:endParaRPr lang="de-DE" b="1" dirty="0">
              <a:solidFill>
                <a:srgbClr val="002C55"/>
              </a:solidFill>
            </a:endParaRPr>
          </a:p>
          <a:p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C827117A-6818-634D-8BC5-B1173031DAE0}"/>
              </a:ext>
            </a:extLst>
          </p:cNvPr>
          <p:cNvSpPr txBox="1"/>
          <p:nvPr/>
        </p:nvSpPr>
        <p:spPr>
          <a:xfrm>
            <a:off x="6503658" y="1273105"/>
            <a:ext cx="1980000" cy="2879997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[Projektmitarbeitende]</a:t>
            </a: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i="1" dirty="0">
                <a:solidFill>
                  <a:srgbClr val="002C55"/>
                </a:solidFill>
                <a:ea typeface="+mn-lt"/>
                <a:cs typeface="+mn-lt"/>
              </a:rPr>
              <a:t>[Beschreibung der Rolle]</a:t>
            </a:r>
            <a:endParaRPr lang="en-US" i="1" dirty="0">
              <a:solidFill>
                <a:srgbClr val="002C55"/>
              </a:solidFill>
              <a:ea typeface="+mn-lt"/>
              <a:cs typeface="+mn-lt"/>
            </a:endParaRP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dirty="0">
                <a:solidFill>
                  <a:srgbClr val="002C5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6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Projektsteuerung und Projektrollen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Beispiel für Projektrollen</a:t>
            </a:r>
            <a:br>
              <a:rPr lang="de-DE" sz="1500" dirty="0"/>
            </a:b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0C21B2E-8FAC-B94A-87A3-4EE2DE8E4300}"/>
              </a:ext>
            </a:extLst>
          </p:cNvPr>
          <p:cNvSpPr txBox="1"/>
          <p:nvPr/>
        </p:nvSpPr>
        <p:spPr>
          <a:xfrm>
            <a:off x="2452808" y="1095236"/>
            <a:ext cx="1980000" cy="3043627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Projektleitung (z. B. Geschäftsführung)</a:t>
            </a:r>
          </a:p>
          <a:p>
            <a:endParaRPr lang="de-DE" dirty="0">
              <a:solidFill>
                <a:srgbClr val="002C55"/>
              </a:solidFill>
            </a:endParaRPr>
          </a:p>
          <a:p>
            <a:endParaRPr lang="de-DE" dirty="0">
              <a:solidFill>
                <a:srgbClr val="002C55"/>
              </a:solidFill>
            </a:endParaRPr>
          </a:p>
          <a:p>
            <a:r>
              <a:rPr lang="de-DE" dirty="0">
                <a:solidFill>
                  <a:srgbClr val="002C55"/>
                </a:solidFill>
              </a:rPr>
              <a:t>Gesamtverantwortlich für die Erreichung der im Projektauftrag </a:t>
            </a:r>
            <a:br>
              <a:rPr lang="de-DE" dirty="0">
                <a:solidFill>
                  <a:srgbClr val="002C55"/>
                </a:solidFill>
              </a:rPr>
            </a:br>
            <a:r>
              <a:rPr lang="de-DE" dirty="0">
                <a:solidFill>
                  <a:srgbClr val="002C55"/>
                </a:solidFill>
              </a:rPr>
              <a:t>definierten Ziele. Erste Ansprechperson des Auftraggebenden und der fachlichen Projekt-leitung. Berichtet regelmäßig an Auftraggebenden.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6365056-1419-EE46-9C69-6F68CB60E3AF}"/>
              </a:ext>
            </a:extLst>
          </p:cNvPr>
          <p:cNvSpPr txBox="1"/>
          <p:nvPr/>
        </p:nvSpPr>
        <p:spPr>
          <a:xfrm>
            <a:off x="431993" y="1095237"/>
            <a:ext cx="1980000" cy="3043627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lIns="91440" tIns="45720" rIns="91440" bIns="45720" rtlCol="0" anchor="t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Projektauftrag-gebende (z. B. Vorstand)</a:t>
            </a: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dirty="0">
                <a:solidFill>
                  <a:srgbClr val="002C55"/>
                </a:solidFill>
              </a:rPr>
              <a:t>Verantwortlich für klare Definition des Projektauftrags, das Lösen projektüber-greifender Konflikte und Prioritätensetzung.Auftraggebende fällen strategische Entscheidungen.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571C6B26-794F-2E4B-A9B5-D50B95A6AB12}"/>
              </a:ext>
            </a:extLst>
          </p:cNvPr>
          <p:cNvSpPr txBox="1"/>
          <p:nvPr/>
        </p:nvSpPr>
        <p:spPr>
          <a:xfrm>
            <a:off x="4473623" y="1095237"/>
            <a:ext cx="1980000" cy="3043626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Fachliche Leitung </a:t>
            </a:r>
          </a:p>
          <a:p>
            <a:r>
              <a:rPr lang="de-DE" b="1" dirty="0">
                <a:solidFill>
                  <a:srgbClr val="002C55"/>
                </a:solidFill>
              </a:rPr>
              <a:t>(z. B. Bereichs-/Teamleitung)</a:t>
            </a:r>
          </a:p>
          <a:p>
            <a:endParaRPr lang="de-DE" dirty="0">
              <a:solidFill>
                <a:srgbClr val="002C55"/>
              </a:solidFill>
            </a:endParaRPr>
          </a:p>
          <a:p>
            <a:r>
              <a:rPr lang="de-DE" dirty="0">
                <a:solidFill>
                  <a:srgbClr val="002C55"/>
                </a:solidFill>
              </a:rPr>
              <a:t>Plant, koordiniert, überwacht und steuert die Projektarbeit innerhalb des gesetzten Kosten- und Terminrahmens in der jeweiligen Arbeitsgruppe.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C827117A-6818-634D-8BC5-B1173031DAE0}"/>
              </a:ext>
            </a:extLst>
          </p:cNvPr>
          <p:cNvSpPr txBox="1"/>
          <p:nvPr/>
        </p:nvSpPr>
        <p:spPr>
          <a:xfrm>
            <a:off x="6494439" y="1095237"/>
            <a:ext cx="1980000" cy="3043625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2C55"/>
                </a:solidFill>
              </a:rPr>
              <a:t>Projektmitarbeitende</a:t>
            </a:r>
          </a:p>
          <a:p>
            <a:r>
              <a:rPr lang="de-DE" b="1" dirty="0">
                <a:solidFill>
                  <a:srgbClr val="002C55"/>
                </a:solidFill>
              </a:rPr>
              <a:t>(Mitarbeitende aus untersch. Bereichen)</a:t>
            </a:r>
          </a:p>
          <a:p>
            <a:endParaRPr lang="de-DE" b="1" dirty="0">
              <a:solidFill>
                <a:srgbClr val="002C55"/>
              </a:solidFill>
            </a:endParaRPr>
          </a:p>
          <a:p>
            <a:r>
              <a:rPr lang="de-DE" dirty="0">
                <a:solidFill>
                  <a:srgbClr val="002C55"/>
                </a:solidFill>
              </a:rPr>
              <a:t>Erarbeitet Projektergebnisse auf Basis der Abstimmung mit fachlicher Leitung. </a:t>
            </a:r>
          </a:p>
        </p:txBody>
      </p:sp>
    </p:spTree>
    <p:extLst>
      <p:ext uri="{BB962C8B-B14F-4D97-AF65-F5344CB8AC3E}">
        <p14:creationId xmlns:p14="http://schemas.microsoft.com/office/powerpoint/2010/main" val="7479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14" ma:contentTypeDescription="Ein neues Dokument erstellen." ma:contentTypeScope="" ma:versionID="1c24d62734fbf93ee782aec0a198b699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UPW7SVMUV64P-1210661889-896819</_dlc_DocId>
    <_dlc_DocIdUrl xmlns="e8d7a9c6-e82d-4466-9e7a-badf8676663c">
      <Url>https://drkgsberlin.sharepoint.com/sites/Bereich_4/_layouts/15/DocIdRedir.aspx?ID=UPW7SVMUV64P-1210661889-896819</Url>
      <Description>UPW7SVMUV64P-1210661889-896819</Description>
    </_dlc_DocIdUrl>
  </documentManagement>
</p:properties>
</file>

<file path=customXml/itemProps1.xml><?xml version="1.0" encoding="utf-8"?>
<ds:datastoreItem xmlns:ds="http://schemas.openxmlformats.org/officeDocument/2006/customXml" ds:itemID="{D6E1EBA2-76DE-4254-89E2-16E583A2E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56EC9-E8A6-4F73-BFB6-0973C830A2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6D5A72-6EFE-4384-99EC-015E8518E467}"/>
</file>

<file path=customXml/itemProps4.xml><?xml version="1.0" encoding="utf-8"?>
<ds:datastoreItem xmlns:ds="http://schemas.openxmlformats.org/officeDocument/2006/customXml" ds:itemID="{D299272E-E91D-452E-874D-C03AA203AA18}">
  <ds:schemaRefs>
    <ds:schemaRef ds:uri="http://schemas.microsoft.com/office/2006/metadata/properties"/>
    <ds:schemaRef ds:uri="http://schemas.microsoft.com/office/infopath/2007/PartnerControls"/>
    <ds:schemaRef ds:uri="e8d7a9c6-e82d-4466-9e7a-badf867666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396</Words>
  <Application>Microsoft Macintosh PowerPoint</Application>
  <PresentationFormat>Bildschirmpräsentation (16:9)</PresentationFormat>
  <Paragraphs>103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Symbol</vt:lpstr>
      <vt:lpstr>Office</vt:lpstr>
      <vt:lpstr>Projektsteuerung und Projektrollen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Sherpa Design</dc:creator>
  <cp:lastModifiedBy>Anna-Lena Kose</cp:lastModifiedBy>
  <cp:revision>38</cp:revision>
  <dcterms:created xsi:type="dcterms:W3CDTF">2020-11-10T08:53:01Z</dcterms:created>
  <dcterms:modified xsi:type="dcterms:W3CDTF">2020-11-24T17:34:22Z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0x010100293050C74D0DF746890CF64B245C9CD6</vt:lpwstr>
  </property>
  <property fmtid="{D5CDD505-2E9C-101B-9397-08002B2CF9AE}" pid="45" name="_dlc_DocIdItemGuid">
    <vt:lpwstr>04be5601-e7c7-4909-9fc2-5ab83c879fba</vt:lpwstr>
  </property>
</Properties>
</file>