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0"/>
  </p:notesMasterIdLst>
  <p:sldIdLst>
    <p:sldId id="277" r:id="rId6"/>
    <p:sldId id="354" r:id="rId7"/>
    <p:sldId id="304" r:id="rId8"/>
    <p:sldId id="305" r:id="rId9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4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Müller" initials="AM" lastIdx="1" clrIdx="0">
    <p:extLst>
      <p:ext uri="{19B8F6BF-5375-455C-9EA6-DF929625EA0E}">
        <p15:presenceInfo xmlns:p15="http://schemas.microsoft.com/office/powerpoint/2012/main" userId="S::a.mueller@drk.de::af7d0895-9a62-4f40-b72b-ac1539305c72" providerId="AD"/>
      </p:ext>
    </p:extLst>
  </p:cmAuthor>
  <p:cmAuthor id="2" name="Anna-Lena Kose" initials="AK" lastIdx="1" clrIdx="1">
    <p:extLst>
      <p:ext uri="{19B8F6BF-5375-455C-9EA6-DF929625EA0E}">
        <p15:presenceInfo xmlns:p15="http://schemas.microsoft.com/office/powerpoint/2012/main" userId="S::a.kose@drk.de::32f93448-d1e9-4841-8b52-623bcf19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5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 showGuides="1">
      <p:cViewPr>
        <p:scale>
          <a:sx n="160" d="100"/>
          <a:sy n="160" d="100"/>
        </p:scale>
        <p:origin x="560" y="232"/>
      </p:cViewPr>
      <p:guideLst>
        <p:guide pos="2880"/>
        <p:guide orient="horz" pos="1620"/>
        <p:guide orient="horz" pos="826"/>
        <p:guide orient="horz" pos="2867"/>
        <p:guide pos="272"/>
        <p:guide pos="5488"/>
        <p:guide orient="horz" pos="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24.11.20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10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70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88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pic>
        <p:nvPicPr>
          <p:cNvPr id="8" name="Picture 4" descr="http://gefas-ev.de/wp-content/uploads/2018/01/bmfsfj-logo.png">
            <a:extLst>
              <a:ext uri="{FF2B5EF4-FFF2-40B4-BE49-F238E27FC236}">
                <a16:creationId xmlns:a16="http://schemas.microsoft.com/office/drawing/2014/main" id="{C37E116B-A5AD-904B-9503-9143D9EDB0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7810" r="10052" b="6688"/>
          <a:stretch/>
        </p:blipFill>
        <p:spPr bwMode="auto">
          <a:xfrm>
            <a:off x="6203141" y="215997"/>
            <a:ext cx="850407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256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b="1" dirty="0"/>
              <a:t>Deutsches Rotes Kreuz e.V.</a:t>
            </a:r>
          </a:p>
          <a:p>
            <a:pPr>
              <a:lnSpc>
                <a:spcPts val="1000"/>
              </a:lnSpc>
            </a:pPr>
            <a:r>
              <a:rPr lang="de-DE" sz="850" dirty="0"/>
              <a:t>Kompetenzzentren Digitalisierung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asdasd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 userDrawn="1"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31993" y="215997"/>
            <a:ext cx="1640916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b="1" dirty="0"/>
              <a:t>Deutsches Rotes Kreuz e.V.</a:t>
            </a:r>
          </a:p>
          <a:p>
            <a:pPr>
              <a:lnSpc>
                <a:spcPts val="900"/>
              </a:lnSpc>
            </a:pPr>
            <a:r>
              <a:rPr lang="de-DE" sz="700" dirty="0"/>
              <a:t>Kompetenzzentren Digitalisierung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Digitalstrategieprozess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Phase 01: Kick-off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EA1F3-2570-8047-BF19-C340D6FE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4" y="873714"/>
            <a:ext cx="8280000" cy="25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Digitalstrategieprozess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Warum Strategieentwicklung?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Strategie als Rahmen für zielorientiertes Handeln.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707E6AF-5D94-8944-AE94-277C6FE3DC57}"/>
              </a:ext>
            </a:extLst>
          </p:cNvPr>
          <p:cNvSpPr txBox="1">
            <a:spLocks/>
          </p:cNvSpPr>
          <p:nvPr/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144000" algn="l" defTabSz="685800" rtl="0" eaLnBrk="1" latinLnBrk="0" hangingPunct="1">
              <a:lnSpc>
                <a:spcPts val="18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b="0" dirty="0">
                <a:solidFill>
                  <a:schemeClr val="tx1"/>
                </a:solidFill>
              </a:rPr>
              <a:t>Die Strategie ist die Grundlage eines gemeinsamen, zielorientierten Handelns in einer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b="0" dirty="0">
                <a:solidFill>
                  <a:schemeClr val="tx1"/>
                </a:solidFill>
              </a:rPr>
              <a:t>Die Strategie manifestiert sich in einem vollständigen Handlungsrahmen, der es gestattet, in allen denkbaren Situationen die richtige Entscheidung zu treffen.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b="0" dirty="0">
                <a:solidFill>
                  <a:schemeClr val="tx1"/>
                </a:solidFill>
              </a:rPr>
              <a:t>Das Maß für die Richtigkeit der Entscheidung sind wiederum die strategischen Ziele.</a:t>
            </a:r>
          </a:p>
          <a:p>
            <a:endParaRPr lang="de-DE" sz="1300" b="0" dirty="0">
              <a:solidFill>
                <a:schemeClr val="tx1"/>
              </a:solidFill>
            </a:endParaRPr>
          </a:p>
          <a:p>
            <a:r>
              <a:rPr lang="de-DE" sz="13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1300" b="0" dirty="0">
                <a:solidFill>
                  <a:schemeClr val="tx1"/>
                </a:solidFill>
              </a:rPr>
              <a:t>Ziele bieten Richtlinien für Handlungen und Maßnahmen.</a:t>
            </a:r>
            <a:endParaRPr lang="de-DE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FDBD940-12FB-7343-A067-BBF38B7EAD8B}"/>
              </a:ext>
            </a:extLst>
          </p:cNvPr>
          <p:cNvSpPr txBox="1"/>
          <p:nvPr/>
        </p:nvSpPr>
        <p:spPr>
          <a:xfrm>
            <a:off x="431993" y="1109675"/>
            <a:ext cx="8466132" cy="3463199"/>
          </a:xfrm>
          <a:prstGeom prst="rect">
            <a:avLst/>
          </a:prstGeom>
          <a:solidFill>
            <a:srgbClr val="ECF6F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Phase 01: Kick-off – Digitalstrategieprozess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Eine umfassende Digitalstrategie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… sollte alle Bereiche der Organisation beinhalten.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0A0E5F-57F0-0C4A-8E3C-2813F5EA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068" y="1124034"/>
            <a:ext cx="3783849" cy="34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A82FABF-A342-7D42-BD52-462FDD19A1C8}"/>
              </a:ext>
            </a:extLst>
          </p:cNvPr>
          <p:cNvSpPr txBox="1"/>
          <p:nvPr/>
        </p:nvSpPr>
        <p:spPr>
          <a:xfrm>
            <a:off x="428755" y="1201339"/>
            <a:ext cx="8469370" cy="3370030"/>
          </a:xfrm>
          <a:prstGeom prst="rect">
            <a:avLst/>
          </a:prstGeom>
          <a:solidFill>
            <a:srgbClr val="ECF6F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22849" y="4737278"/>
            <a:ext cx="8280000" cy="82323"/>
          </a:xfrm>
        </p:spPr>
        <p:txBody>
          <a:bodyPr/>
          <a:lstStyle/>
          <a:p>
            <a:r>
              <a:rPr lang="de-DE" dirty="0"/>
              <a:t>Phase 01: Kick-off – Digitalstrategieprozess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D12E84E0-66AC-9544-81D9-6774B8BDBC59}"/>
              </a:ext>
            </a:extLst>
          </p:cNvPr>
          <p:cNvSpPr txBox="1">
            <a:spLocks/>
          </p:cNvSpPr>
          <p:nvPr/>
        </p:nvSpPr>
        <p:spPr>
          <a:xfrm>
            <a:off x="432199" y="699750"/>
            <a:ext cx="8280001" cy="3356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000" b="1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500" dirty="0"/>
              <a:t>Schritte zur Digitalstrategie</a:t>
            </a:r>
            <a:br>
              <a:rPr lang="de-DE" sz="1500" dirty="0"/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Diese Schritte braucht es zur Entwicklung und Umsetzung einer umfassenden Digitalstrategie</a:t>
            </a:r>
          </a:p>
        </p:txBody>
      </p:sp>
      <p:sp>
        <p:nvSpPr>
          <p:cNvPr id="9" name="Eingekerbter Richtungspfeil 6">
            <a:extLst>
              <a:ext uri="{FF2B5EF4-FFF2-40B4-BE49-F238E27FC236}">
                <a16:creationId xmlns:a16="http://schemas.microsoft.com/office/drawing/2014/main" id="{DBA42D3E-0507-424B-BEA7-5B24508BAC5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226961" y="1312642"/>
            <a:ext cx="1244667" cy="538344"/>
          </a:xfrm>
          <a:prstGeom prst="chevron">
            <a:avLst>
              <a:gd name="adj" fmla="val 24542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Roadmap-entwicklung</a:t>
            </a:r>
          </a:p>
        </p:txBody>
      </p:sp>
      <p:sp>
        <p:nvSpPr>
          <p:cNvPr id="10" name="Richtungspfeil 2">
            <a:extLst>
              <a:ext uri="{FF2B5EF4-FFF2-40B4-BE49-F238E27FC236}">
                <a16:creationId xmlns:a16="http://schemas.microsoft.com/office/drawing/2014/main" id="{25CC9DD1-E1C0-4B49-9200-7E0F8803111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28678" y="1318942"/>
            <a:ext cx="1084599" cy="543296"/>
          </a:xfrm>
          <a:prstGeom prst="homePlate">
            <a:avLst>
              <a:gd name="adj" fmla="val 27181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Kick-off</a:t>
            </a:r>
          </a:p>
        </p:txBody>
      </p:sp>
      <p:sp>
        <p:nvSpPr>
          <p:cNvPr id="11" name="Eingekerbter Richtungspfeil 5">
            <a:extLst>
              <a:ext uri="{FF2B5EF4-FFF2-40B4-BE49-F238E27FC236}">
                <a16:creationId xmlns:a16="http://schemas.microsoft.com/office/drawing/2014/main" id="{12A0BCB2-3B0E-314F-B36A-E98584FA887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797785" y="1314839"/>
            <a:ext cx="1244667" cy="538344"/>
          </a:xfrm>
          <a:prstGeom prst="chevron">
            <a:avLst>
              <a:gd name="adj" fmla="val 29850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Visions-</a:t>
            </a:r>
          </a:p>
          <a:p>
            <a:pPr algn="ctr"/>
            <a:r>
              <a:rPr lang="de-DE" sz="1050" b="1" dirty="0">
                <a:solidFill>
                  <a:schemeClr val="bg1"/>
                </a:solidFill>
              </a:rPr>
              <a:t>entwicklung</a:t>
            </a:r>
          </a:p>
        </p:txBody>
      </p:sp>
      <p:sp>
        <p:nvSpPr>
          <p:cNvPr id="12" name="Eingekerbter Richtungspfeil 6">
            <a:extLst>
              <a:ext uri="{FF2B5EF4-FFF2-40B4-BE49-F238E27FC236}">
                <a16:creationId xmlns:a16="http://schemas.microsoft.com/office/drawing/2014/main" id="{5CA50F75-2274-7444-AA38-2513C1C1856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83198" y="1318941"/>
            <a:ext cx="1244667" cy="534672"/>
          </a:xfrm>
          <a:prstGeom prst="chevron">
            <a:avLst>
              <a:gd name="adj" fmla="val 29953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1050" b="1" dirty="0">
                <a:solidFill>
                  <a:schemeClr val="bg1"/>
                </a:solidFill>
              </a:rPr>
              <a:t>Ist-Analyse</a:t>
            </a:r>
          </a:p>
        </p:txBody>
      </p:sp>
      <p:sp>
        <p:nvSpPr>
          <p:cNvPr id="13" name="Eingekerbter Richtungspfeil 6">
            <a:extLst>
              <a:ext uri="{FF2B5EF4-FFF2-40B4-BE49-F238E27FC236}">
                <a16:creationId xmlns:a16="http://schemas.microsoft.com/office/drawing/2014/main" id="{8530381E-16A4-8349-A071-705BAB31CC1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012373" y="1316892"/>
            <a:ext cx="1244667" cy="538344"/>
          </a:xfrm>
          <a:prstGeom prst="chevron">
            <a:avLst>
              <a:gd name="adj" fmla="val 26312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Ableitung strategischer Ziele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8F945A0-B606-AE43-8796-9CCC80A7E3B1}"/>
              </a:ext>
            </a:extLst>
          </p:cNvPr>
          <p:cNvSpPr/>
          <p:nvPr/>
        </p:nvSpPr>
        <p:spPr>
          <a:xfrm>
            <a:off x="528680" y="2118923"/>
            <a:ext cx="8245060" cy="1968051"/>
          </a:xfrm>
          <a:prstGeom prst="rect">
            <a:avLst/>
          </a:prstGeom>
          <a:solidFill>
            <a:srgbClr val="EBF5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 b="1" dirty="0">
              <a:solidFill>
                <a:schemeClr val="accent2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B56F690-0EF7-5A48-AABA-A2B1BB55BABE}"/>
              </a:ext>
            </a:extLst>
          </p:cNvPr>
          <p:cNvSpPr/>
          <p:nvPr/>
        </p:nvSpPr>
        <p:spPr>
          <a:xfrm>
            <a:off x="462909" y="2118923"/>
            <a:ext cx="2388496" cy="2346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solidFill>
                  <a:srgbClr val="E60005"/>
                </a:solidFill>
              </a:rPr>
              <a:t>Ziele und Maßnahmen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C4576A9-BF71-D44B-A485-0D8ECF614BB9}"/>
              </a:ext>
            </a:extLst>
          </p:cNvPr>
          <p:cNvSpPr/>
          <p:nvPr/>
        </p:nvSpPr>
        <p:spPr>
          <a:xfrm>
            <a:off x="1646252" y="2359851"/>
            <a:ext cx="1083469" cy="17035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Bedarfsabfrage</a:t>
            </a:r>
            <a:endParaRPr lang="de-DE" sz="850" dirty="0"/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Wettbewerbs-</a:t>
            </a:r>
            <a:br>
              <a:rPr lang="de-DE" sz="850" dirty="0">
                <a:solidFill>
                  <a:schemeClr val="tx1"/>
                </a:solidFill>
              </a:rPr>
            </a:br>
            <a:r>
              <a:rPr lang="de-DE" sz="850" dirty="0">
                <a:solidFill>
                  <a:schemeClr val="tx1"/>
                </a:solidFill>
              </a:rPr>
              <a:t>analyse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SWOT-Analyse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Technologie-</a:t>
            </a:r>
            <a:br>
              <a:rPr lang="de-DE" sz="850" dirty="0">
                <a:solidFill>
                  <a:schemeClr val="tx1"/>
                </a:solidFill>
              </a:rPr>
            </a:br>
            <a:r>
              <a:rPr lang="de-DE" sz="850" dirty="0">
                <a:solidFill>
                  <a:schemeClr val="tx1"/>
                </a:solidFill>
              </a:rPr>
              <a:t>trendanalyse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Identifikation Digitalisierungs-potenziale für alle Bereiche</a:t>
            </a:r>
            <a:endParaRPr lang="de-DE" sz="85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5F03C52-2E73-7240-A089-9DBB2520B109}"/>
              </a:ext>
            </a:extLst>
          </p:cNvPr>
          <p:cNvSpPr/>
          <p:nvPr/>
        </p:nvSpPr>
        <p:spPr>
          <a:xfrm>
            <a:off x="2851406" y="2359851"/>
            <a:ext cx="1083469" cy="17035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Priorisierung &amp; Selektion Potenziale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Gemeinsames langfristiges Zielbild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3F4ACF5-B96E-A646-B2CF-8D1E244CA3DC}"/>
              </a:ext>
            </a:extLst>
          </p:cNvPr>
          <p:cNvSpPr/>
          <p:nvPr/>
        </p:nvSpPr>
        <p:spPr>
          <a:xfrm>
            <a:off x="4056560" y="2359851"/>
            <a:ext cx="1083469" cy="17035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Ableitung mittelfristiger Ziele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Definition von Erfolgsfaktoren &amp; Evaluations-kriterien</a:t>
            </a:r>
          </a:p>
          <a:p>
            <a:endParaRPr lang="de-DE" sz="850" dirty="0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6004423-3BC0-3747-ABC9-7B6642BE7E7A}"/>
              </a:ext>
            </a:extLst>
          </p:cNvPr>
          <p:cNvSpPr/>
          <p:nvPr/>
        </p:nvSpPr>
        <p:spPr>
          <a:xfrm>
            <a:off x="5261715" y="2359851"/>
            <a:ext cx="1083469" cy="17035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Ableitung konkreter Etappenziele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Definition Zuständigkeiten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Priorisierung der Maßnahmen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Umsetzungs-planung mit agilen Methoden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endParaRPr lang="de-DE" sz="850" dirty="0">
              <a:solidFill>
                <a:schemeClr val="tx1"/>
              </a:solidFill>
            </a:endParaRPr>
          </a:p>
          <a:p>
            <a:endParaRPr lang="de-DE" sz="850" dirty="0">
              <a:solidFill>
                <a:schemeClr val="accent2"/>
              </a:solidFill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43895B3-94CF-454E-988D-EC0613A69FF7}"/>
              </a:ext>
            </a:extLst>
          </p:cNvPr>
          <p:cNvSpPr/>
          <p:nvPr/>
        </p:nvSpPr>
        <p:spPr>
          <a:xfrm>
            <a:off x="6466871" y="2359851"/>
            <a:ext cx="1058077" cy="1703528"/>
          </a:xfrm>
          <a:prstGeom prst="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noFill/>
            <a:prstDash val="solid"/>
            <a:miter lim="800000"/>
            <a:headEnd/>
            <a:tailEnd/>
          </a:ln>
          <a:effectLst/>
        </p:spPr>
        <p:txBody>
          <a:bodyPr lIns="36000" tIns="0" rIns="0" bIns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/>
              <a:t>Umsetzung der einzelnen definierten Maßnahmen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/>
              <a:t>Agiles Projekt-management 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3B04961E-872C-3E47-8DBA-6C2ACEB7C986}"/>
              </a:ext>
            </a:extLst>
          </p:cNvPr>
          <p:cNvSpPr/>
          <p:nvPr/>
        </p:nvSpPr>
        <p:spPr>
          <a:xfrm>
            <a:off x="553140" y="2359851"/>
            <a:ext cx="1022300" cy="17035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Abstimmung Vorgehen</a:t>
            </a:r>
            <a:endParaRPr lang="de-DE" sz="850" dirty="0"/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Zeitplan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Ziele &amp; Nicht-Ziele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Verantwort-lichkeiten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de-DE" sz="850" dirty="0">
                <a:solidFill>
                  <a:schemeClr val="tx1"/>
                </a:solidFill>
              </a:rPr>
              <a:t>Kommunika-tionsplan inkl. Identifikation relevanter Anspruchs-gruppen</a:t>
            </a:r>
            <a:endParaRPr lang="de-DE" sz="850" dirty="0">
              <a:solidFill>
                <a:schemeClr val="tx1"/>
              </a:solidFill>
              <a:cs typeface="Arial"/>
            </a:endParaRPr>
          </a:p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6AC68449-6CA5-984B-B0E9-58532BCEA1C6}"/>
              </a:ext>
            </a:extLst>
          </p:cNvPr>
          <p:cNvSpPr/>
          <p:nvPr/>
        </p:nvSpPr>
        <p:spPr>
          <a:xfrm>
            <a:off x="3258067" y="1319437"/>
            <a:ext cx="259714" cy="24896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Pentagon 39">
            <a:extLst>
              <a:ext uri="{FF2B5EF4-FFF2-40B4-BE49-F238E27FC236}">
                <a16:creationId xmlns:a16="http://schemas.microsoft.com/office/drawing/2014/main" id="{810BCBB4-CD46-C44E-A773-507B5F7BB2C2}"/>
              </a:ext>
            </a:extLst>
          </p:cNvPr>
          <p:cNvSpPr/>
          <p:nvPr/>
        </p:nvSpPr>
        <p:spPr>
          <a:xfrm>
            <a:off x="528678" y="4120436"/>
            <a:ext cx="8245059" cy="352963"/>
          </a:xfrm>
          <a:prstGeom prst="homePlate">
            <a:avLst/>
          </a:prstGeom>
          <a:solidFill>
            <a:srgbClr val="002D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Interne</a:t>
            </a:r>
            <a:r>
              <a:rPr kumimoji="0" lang="de-DE" sz="1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und externe 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Kommunikation &amp; Change Management planen und umsetzen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AF73173-3AB4-AD44-A2AF-066AC1377336}"/>
              </a:ext>
            </a:extLst>
          </p:cNvPr>
          <p:cNvSpPr txBox="1"/>
          <p:nvPr/>
        </p:nvSpPr>
        <p:spPr>
          <a:xfrm>
            <a:off x="616788" y="4118016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E60005"/>
                </a:solidFill>
              </a:rPr>
              <a:t>!</a:t>
            </a:r>
            <a:endParaRPr lang="de-DE" sz="2000" b="1" dirty="0">
              <a:solidFill>
                <a:srgbClr val="E60005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A9FCD34-769B-BF4E-8797-D003A5E97B2C}"/>
              </a:ext>
            </a:extLst>
          </p:cNvPr>
          <p:cNvSpPr txBox="1"/>
          <p:nvPr/>
        </p:nvSpPr>
        <p:spPr>
          <a:xfrm>
            <a:off x="428755" y="1866075"/>
            <a:ext cx="1101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Was machen wir?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77F7971-430E-7B46-93D4-7ADCC8DB6D04}"/>
              </a:ext>
            </a:extLst>
          </p:cNvPr>
          <p:cNvSpPr txBox="1"/>
          <p:nvPr/>
        </p:nvSpPr>
        <p:spPr>
          <a:xfrm>
            <a:off x="1618606" y="1866075"/>
            <a:ext cx="979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Wo stehen wir?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A107A88-35B2-BB48-B943-6233776C7AD3}"/>
              </a:ext>
            </a:extLst>
          </p:cNvPr>
          <p:cNvSpPr txBox="1"/>
          <p:nvPr/>
        </p:nvSpPr>
        <p:spPr>
          <a:xfrm>
            <a:off x="2762256" y="1866075"/>
            <a:ext cx="1146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Wo wollen wir hin?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992C23E-E488-174A-8F93-7821943E02AF}"/>
              </a:ext>
            </a:extLst>
          </p:cNvPr>
          <p:cNvSpPr txBox="1"/>
          <p:nvPr/>
        </p:nvSpPr>
        <p:spPr>
          <a:xfrm>
            <a:off x="3942784" y="1866075"/>
            <a:ext cx="1146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Wo wollen wir hin?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C07A038-C084-B24D-A20B-82DC94EBE379}"/>
              </a:ext>
            </a:extLst>
          </p:cNvPr>
          <p:cNvSpPr txBox="1"/>
          <p:nvPr/>
        </p:nvSpPr>
        <p:spPr>
          <a:xfrm>
            <a:off x="5203751" y="1866075"/>
            <a:ext cx="1236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Was tun wir (wann)?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C73127D-5687-2747-B162-E8C4FFD93E98}"/>
              </a:ext>
            </a:extLst>
          </p:cNvPr>
          <p:cNvSpPr txBox="1"/>
          <p:nvPr/>
        </p:nvSpPr>
        <p:spPr>
          <a:xfrm>
            <a:off x="6578246" y="1866075"/>
            <a:ext cx="954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Wir setzen um.</a:t>
            </a:r>
          </a:p>
        </p:txBody>
      </p:sp>
      <p:sp>
        <p:nvSpPr>
          <p:cNvPr id="31" name="Eingekerbter Richtungspfeil 6">
            <a:extLst>
              <a:ext uri="{FF2B5EF4-FFF2-40B4-BE49-F238E27FC236}">
                <a16:creationId xmlns:a16="http://schemas.microsoft.com/office/drawing/2014/main" id="{C259FBA1-B56E-4F43-BF20-E0FC1943ABC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432965" y="1304078"/>
            <a:ext cx="1244667" cy="538344"/>
          </a:xfrm>
          <a:prstGeom prst="chevron">
            <a:avLst>
              <a:gd name="adj" fmla="val 24542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Implemen-tierung</a:t>
            </a:r>
          </a:p>
        </p:txBody>
      </p:sp>
      <p:sp>
        <p:nvSpPr>
          <p:cNvPr id="32" name="Eingekerbter Richtungspfeil 6">
            <a:extLst>
              <a:ext uri="{FF2B5EF4-FFF2-40B4-BE49-F238E27FC236}">
                <a16:creationId xmlns:a16="http://schemas.microsoft.com/office/drawing/2014/main" id="{28F03613-AA4F-374D-AB01-94E67B164078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35539" y="1304078"/>
            <a:ext cx="1244667" cy="538344"/>
          </a:xfrm>
          <a:prstGeom prst="chevron">
            <a:avLst>
              <a:gd name="adj" fmla="val 24542"/>
            </a:avLst>
          </a:prstGeom>
          <a:solidFill>
            <a:srgbClr val="002D55"/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de-DE" sz="1050" b="1" dirty="0">
                <a:solidFill>
                  <a:schemeClr val="bg1"/>
                </a:solidFill>
              </a:rPr>
              <a:t>Evaluation &amp;</a:t>
            </a:r>
          </a:p>
          <a:p>
            <a:pPr algn="ctr"/>
            <a:r>
              <a:rPr lang="de-DE" sz="1050" b="1" dirty="0">
                <a:solidFill>
                  <a:schemeClr val="bg1"/>
                </a:solidFill>
              </a:rPr>
              <a:t>Anpassung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1F6069EF-BDF6-7444-9A5B-B68FA0D257C9}"/>
              </a:ext>
            </a:extLst>
          </p:cNvPr>
          <p:cNvSpPr/>
          <p:nvPr/>
        </p:nvSpPr>
        <p:spPr>
          <a:xfrm>
            <a:off x="7646635" y="2359851"/>
            <a:ext cx="1058077" cy="1703528"/>
          </a:xfrm>
          <a:prstGeom prst="rect">
            <a:avLst/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noFill/>
            <a:prstDash val="solid"/>
            <a:miter lim="800000"/>
            <a:headEnd/>
            <a:tailEnd/>
          </a:ln>
          <a:effectLst/>
        </p:spPr>
        <p:txBody>
          <a:bodyPr lIns="36000" tIns="0" rIns="0" bIns="0" anchor="t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/>
              <a:t>Sicherstellen eines kontinuierlichen Verbesserungs-prozesses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de-DE" sz="850" dirty="0"/>
              <a:t>Evaluation</a:t>
            </a:r>
          </a:p>
          <a:p>
            <a:endParaRPr lang="de-DE" sz="8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21F850C-9987-C44F-AD0E-9E4227F415A8}"/>
              </a:ext>
            </a:extLst>
          </p:cNvPr>
          <p:cNvSpPr txBox="1"/>
          <p:nvPr/>
        </p:nvSpPr>
        <p:spPr>
          <a:xfrm>
            <a:off x="7646635" y="1862383"/>
            <a:ext cx="1058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Wir werten aus.</a:t>
            </a:r>
          </a:p>
        </p:txBody>
      </p:sp>
    </p:spTree>
    <p:extLst>
      <p:ext uri="{BB962C8B-B14F-4D97-AF65-F5344CB8AC3E}">
        <p14:creationId xmlns:p14="http://schemas.microsoft.com/office/powerpoint/2010/main" val="3808276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3"/>
</p:tagLst>
</file>

<file path=ppt/theme/theme1.xml><?xml version="1.0" encoding="utf-8"?>
<a:theme xmlns:a="http://schemas.openxmlformats.org/drawingml/2006/main" name="Office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d7a9c6-e82d-4466-9e7a-badf8676663c">UPW7SVMUV64P-1210661889-896644</_dlc_DocId>
    <_dlc_DocIdUrl xmlns="e8d7a9c6-e82d-4466-9e7a-badf8676663c">
      <Url>https://drkgsberlin.sharepoint.com/sites/Bereich_4/_layouts/15/DocIdRedir.aspx?ID=UPW7SVMUV64P-1210661889-896644</Url>
      <Description>UPW7SVMUV64P-1210661889-896644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3050C74D0DF746890CF64B245C9CD6" ma:contentTypeVersion="4714" ma:contentTypeDescription="Ein neues Dokument erstellen." ma:contentTypeScope="" ma:versionID="1c24d62734fbf93ee782aec0a198b699">
  <xsd:schema xmlns:xsd="http://www.w3.org/2001/XMLSchema" xmlns:xs="http://www.w3.org/2001/XMLSchema" xmlns:p="http://schemas.microsoft.com/office/2006/metadata/properties" xmlns:ns2="e8d7a9c6-e82d-4466-9e7a-badf8676663c" xmlns:ns3="d02bc21f-b422-453a-9fda-7f6baffa8462" targetNamespace="http://schemas.microsoft.com/office/2006/metadata/properties" ma:root="true" ma:fieldsID="bac9cb94ef1b29e8bb1c4d25be46e24b" ns2:_="" ns3:_="">
    <xsd:import namespace="e8d7a9c6-e82d-4466-9e7a-badf8676663c"/>
    <xsd:import namespace="d02bc21f-b422-453a-9fda-7f6baffa84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a9c6-e82d-4466-9e7a-badf867666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c21f-b422-453a-9fda-7f6baffa8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9272E-E91D-452E-874D-C03AA203AA18}">
  <ds:schemaRefs>
    <ds:schemaRef ds:uri="http://schemas.microsoft.com/office/2006/metadata/properties"/>
    <ds:schemaRef ds:uri="http://schemas.microsoft.com/office/infopath/2007/PartnerControls"/>
    <ds:schemaRef ds:uri="e8d7a9c6-e82d-4466-9e7a-badf8676663c"/>
  </ds:schemaRefs>
</ds:datastoreItem>
</file>

<file path=customXml/itemProps2.xml><?xml version="1.0" encoding="utf-8"?>
<ds:datastoreItem xmlns:ds="http://schemas.openxmlformats.org/officeDocument/2006/customXml" ds:itemID="{148E1162-6796-4124-A69A-03B8E5807D72}"/>
</file>

<file path=customXml/itemProps3.xml><?xml version="1.0" encoding="utf-8"?>
<ds:datastoreItem xmlns:ds="http://schemas.openxmlformats.org/officeDocument/2006/customXml" ds:itemID="{20656EC9-E8A6-4F73-BFB6-0973C830A2D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6E1EBA2-76DE-4254-89E2-16E583A2E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251</Words>
  <Application>Microsoft Macintosh PowerPoint</Application>
  <PresentationFormat>Bildschirmpräsentation (16:9)</PresentationFormat>
  <Paragraphs>61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Symbol</vt:lpstr>
      <vt:lpstr>Office</vt:lpstr>
      <vt:lpstr>Digitalstrategieprozess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Sherpa Design</dc:creator>
  <cp:lastModifiedBy>Anna-Lena Kose</cp:lastModifiedBy>
  <cp:revision>28</cp:revision>
  <dcterms:created xsi:type="dcterms:W3CDTF">2020-11-10T08:53:01Z</dcterms:created>
  <dcterms:modified xsi:type="dcterms:W3CDTF">2020-11-24T11:21:11Z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0x010100293050C74D0DF746890CF64B245C9CD6</vt:lpwstr>
  </property>
  <property fmtid="{D5CDD505-2E9C-101B-9397-08002B2CF9AE}" pid="45" name="_dlc_DocIdItemGuid">
    <vt:lpwstr>167fcbff-c402-4a93-b956-a22b3c7e38c4</vt:lpwstr>
  </property>
</Properties>
</file>