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0"/>
  </p:notesMasterIdLst>
  <p:sldIdLst>
    <p:sldId id="1497" r:id="rId6"/>
    <p:sldId id="281" r:id="rId7"/>
    <p:sldId id="1499" r:id="rId8"/>
    <p:sldId id="1500" r:id="rId9"/>
    <p:sldId id="1501" r:id="rId10"/>
    <p:sldId id="285" r:id="rId11"/>
    <p:sldId id="286" r:id="rId12"/>
    <p:sldId id="1513" r:id="rId13"/>
    <p:sldId id="1486" r:id="rId14"/>
    <p:sldId id="1478" r:id="rId15"/>
    <p:sldId id="1481" r:id="rId16"/>
    <p:sldId id="1484" r:id="rId17"/>
    <p:sldId id="1488" r:id="rId18"/>
    <p:sldId id="1489" r:id="rId19"/>
    <p:sldId id="1512" r:id="rId20"/>
    <p:sldId id="1511" r:id="rId21"/>
    <p:sldId id="685" r:id="rId22"/>
    <p:sldId id="1498" r:id="rId23"/>
    <p:sldId id="1493" r:id="rId24"/>
    <p:sldId id="1496" r:id="rId25"/>
    <p:sldId id="1494" r:id="rId26"/>
    <p:sldId id="307" r:id="rId27"/>
    <p:sldId id="1490" r:id="rId28"/>
    <p:sldId id="1492" r:id="rId29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59A62B-9739-A053-88A7-F45F58C6887F}" name="Sebastian Ederle" initials="SE" userId="S::s.ederle@drk.de::67f98f5b-99f6-466f-90c1-97ce3b102dd5" providerId="AD"/>
  <p188:author id="{150C2B53-DF4D-A97B-7B05-65B7B8D32377}" name="Linda Bergmann" initials="LB" userId="S::l.bergmann@drk.de::fcc4f7d6-9a2f-4fba-88d0-6aa86bc17958" providerId="AD"/>
  <p188:author id="{1A510170-5BF6-7F8A-5DEA-1D7D1B4077FB}" name="Marion Doßner" initials="MD" userId="S::M.Dossner@drk.de::2bb9ca72-3641-491d-abc2-87a508d04b57" providerId="AD"/>
  <p188:author id="{E6E73085-36A2-D33C-DF8E-3FA9E912D7F2}" name="Valeria Mujaes" initials="VM" userId="S::v.mujaes@drk.de::f7dec06c-3d5a-4012-b0fd-08f184e2b91a" providerId="AD"/>
  <p188:author id="{90569EB5-C382-6017-8AC5-FA62FB7CFA57}" name="Luise Springer" initials="LS" userId="S::l.springer@drk.de::d1c6668b-8838-44ed-8952-6972405f15a5" providerId="AD"/>
  <p188:author id="{AC1106EC-0AB3-5A6E-0699-FD7B5FABA5D7}" name="Marion Doßner" initials="MD" userId="S::m.dossner@drk.de::2bb9ca72-3641-491d-abc2-87a508d04b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5"/>
    <a:srgbClr val="FADCD2"/>
    <a:srgbClr val="D7E6FA"/>
    <a:srgbClr val="F5BCA9"/>
    <a:srgbClr val="FCDCD1"/>
    <a:srgbClr val="EBF5FF"/>
    <a:srgbClr val="C8DCF0"/>
    <a:srgbClr val="F7DCD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0BCB2C-94D9-7B22-BF56-968F1ADA8483}" v="29" dt="2025-10-02T08:20:02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829D6-B62E-41F5-B944-4575583B3587}" type="datetimeFigureOut">
              <a:rPr lang="de-DE" smtClean="0"/>
              <a:t>02.10.2025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0E7E1-5400-492B-B5F6-23476130DB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01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E7E1-5400-492B-B5F6-23476130DB9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26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E7E1-5400-492B-B5F6-23476130DB9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07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E7E1-5400-492B-B5F6-23476130DB9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27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3" y="3942918"/>
            <a:ext cx="6858000" cy="980976"/>
          </a:xfrm>
        </p:spPr>
        <p:txBody>
          <a:bodyPr anchor="t" anchorCtr="0"/>
          <a:lstStyle>
            <a:lvl1pPr algn="l">
              <a:lnSpc>
                <a:spcPts val="3600"/>
              </a:lnSpc>
              <a:defRPr sz="3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3" y="3671941"/>
            <a:ext cx="6858000" cy="241598"/>
          </a:xfrm>
        </p:spPr>
        <p:txBody>
          <a:bodyPr anchor="t" anchorCtr="0"/>
          <a:lstStyle>
            <a:lvl1pPr marL="0" indent="0" algn="l">
              <a:lnSpc>
                <a:spcPts val="1600"/>
              </a:lnSpc>
              <a:buNone/>
              <a:defRPr sz="1400" b="0">
                <a:latin typeface="HelveticaNeueLT Std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86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1993" y="863986"/>
            <a:ext cx="8280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7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567" y="863986"/>
            <a:ext cx="194295" cy="24840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CCBF47D-4697-FB4B-8F5B-FFD723F70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09" y="215997"/>
            <a:ext cx="136395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3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schmal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8400" y="1394938"/>
            <a:ext cx="26136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2000" y="1394938"/>
            <a:ext cx="5446800" cy="3141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5576400" y="1394938"/>
            <a:ext cx="194471" cy="3033049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287750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2" y="1394938"/>
            <a:ext cx="26172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265200" y="1394938"/>
            <a:ext cx="26172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098400" y="1394938"/>
            <a:ext cx="26172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2952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2000" y="719988"/>
            <a:ext cx="8279992" cy="38177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600" y="719988"/>
            <a:ext cx="194471" cy="37116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2205374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1993" y="1394938"/>
            <a:ext cx="8280000" cy="314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567" y="1394938"/>
            <a:ext cx="194295" cy="303305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1" cy="58931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1185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-zeili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1993" y="1756800"/>
            <a:ext cx="8280000" cy="278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567" y="1756800"/>
            <a:ext cx="194295" cy="26748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992" y="719988"/>
            <a:ext cx="8280001" cy="9504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2268934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als 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238772-2B76-46AE-88C9-DF2557D40C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20827" y="1394938"/>
            <a:ext cx="3185851" cy="3142800"/>
          </a:xfrm>
          <a:prstGeom prst="rect">
            <a:avLst/>
          </a:prstGeom>
          <a:solidFill>
            <a:schemeClr val="accent6"/>
          </a:solidFill>
        </p:spPr>
        <p:txBody>
          <a:bodyPr wrap="square" lIns="216000" tIns="155448" rIns="180000">
            <a:noAutofit/>
          </a:bodyPr>
          <a:lstStyle>
            <a:lvl1pPr>
              <a:spcBef>
                <a:spcPts val="0"/>
              </a:spcBef>
              <a:defRPr/>
            </a:lvl1pPr>
            <a:lvl2pPr marL="146304" indent="-146304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lvl3pPr>
            <a:lvl4pPr marL="514350" indent="-171450">
              <a:spcBef>
                <a:spcPts val="0"/>
              </a:spcBef>
              <a:defRPr/>
            </a:lvl4pPr>
            <a:lvl5pPr marL="685800" indent="-142875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019B0-9525-4997-B37B-49D5B812B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2" y="719988"/>
            <a:ext cx="7370565" cy="589318"/>
          </a:xfrm>
        </p:spPr>
        <p:txBody>
          <a:bodyPr/>
          <a:lstStyle/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C5930-1AA5-40E9-BDA2-FCBE3A06AB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622F8-57B8-45E3-AF84-1AEDE4150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380CE-6B45-447D-BF09-1119ABC167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992" y="1394938"/>
            <a:ext cx="4986020" cy="3142800"/>
          </a:xfrm>
          <a:custGeom>
            <a:avLst/>
            <a:gdLst>
              <a:gd name="connsiteX0" fmla="*/ 3305121 w 4986020"/>
              <a:gd name="connsiteY0" fmla="*/ 2 h 3142800"/>
              <a:gd name="connsiteX1" fmla="*/ 4986020 w 4986020"/>
              <a:gd name="connsiteY1" fmla="*/ 1571401 h 3142800"/>
              <a:gd name="connsiteX2" fmla="*/ 3305121 w 4986020"/>
              <a:gd name="connsiteY2" fmla="*/ 3142800 h 3142800"/>
              <a:gd name="connsiteX3" fmla="*/ 0 w 4986020"/>
              <a:gd name="connsiteY3" fmla="*/ 0 h 3142800"/>
              <a:gd name="connsiteX4" fmla="*/ 3185851 w 4986020"/>
              <a:gd name="connsiteY4" fmla="*/ 0 h 3142800"/>
              <a:gd name="connsiteX5" fmla="*/ 3185851 w 4986020"/>
              <a:gd name="connsiteY5" fmla="*/ 3142800 h 3142800"/>
              <a:gd name="connsiteX6" fmla="*/ 0 w 4986020"/>
              <a:gd name="connsiteY6" fmla="*/ 3142800 h 31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6020" h="3142800">
                <a:moveTo>
                  <a:pt x="3305121" y="2"/>
                </a:moveTo>
                <a:lnTo>
                  <a:pt x="4986020" y="1571401"/>
                </a:lnTo>
                <a:lnTo>
                  <a:pt x="3305121" y="3142800"/>
                </a:lnTo>
                <a:close/>
                <a:moveTo>
                  <a:pt x="0" y="0"/>
                </a:moveTo>
                <a:lnTo>
                  <a:pt x="3185851" y="0"/>
                </a:lnTo>
                <a:lnTo>
                  <a:pt x="3185851" y="3142800"/>
                </a:lnTo>
                <a:lnTo>
                  <a:pt x="0" y="31428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16000" tIns="155448" rIns="1920240">
            <a:noAutofit/>
          </a:bodyPr>
          <a:lstStyle>
            <a:lvl1pPr>
              <a:spcBef>
                <a:spcPts val="0"/>
              </a:spcBef>
              <a:defRPr/>
            </a:lvl1pPr>
            <a:lvl2pPr marL="146304" indent="-146304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4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lvl3pPr>
            <a:lvl4pPr marL="514350" indent="-171450">
              <a:spcBef>
                <a:spcPts val="0"/>
              </a:spcBef>
              <a:defRPr/>
            </a:lvl4pPr>
            <a:lvl5pPr marL="685800" indent="-142875"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48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Diagrammen links mit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46F550F4-64AD-4FE3-BB65-FEB19EA967B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85275" y="1347725"/>
            <a:ext cx="2584925" cy="331849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32DF0A0B-A3C4-4CDF-9C79-268036634A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990787" y="1347725"/>
            <a:ext cx="2584925" cy="331849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BB9E6-9477-4D29-9217-E07B821527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FDD95-603E-48D4-90D1-A599D781B1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CDE4C-E17D-47EA-900B-9BD215FD2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B59B31-462C-4C56-AAC5-B8BAFA1BED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1455" y="1436689"/>
            <a:ext cx="2613025" cy="32295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100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alkendiagramm mit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8">
            <a:extLst>
              <a:ext uri="{FF2B5EF4-FFF2-40B4-BE49-F238E27FC236}">
                <a16:creationId xmlns:a16="http://schemas.microsoft.com/office/drawing/2014/main" id="{E397AB93-D313-4F92-B5FF-387FC5CAEC06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72517" y="1347725"/>
            <a:ext cx="5725883" cy="331849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57B78-D02B-476E-B718-0721302CB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8DDA0-0C00-4E46-A6D0-119D0AD37F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F350B-EB97-4B85-B148-E633F05B57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D450A6C-8457-4225-B53E-E7A7C654D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1455" y="1436689"/>
            <a:ext cx="2613025" cy="32295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287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688" y="1799971"/>
            <a:ext cx="5412842" cy="111316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US" dirty="0"/>
            </a:lvl1pPr>
          </a:lstStyle>
          <a:p>
            <a:pPr marL="0" lvl="0"/>
            <a:r>
              <a:rPr lang="de-DE"/>
              <a:t>Vielen Dank für </a:t>
            </a:r>
            <a:br>
              <a:rPr lang="de-DE"/>
            </a:br>
            <a:r>
              <a:rPr lang="de-DE"/>
              <a:t>Ihre Aufmerksamkeit!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64048DF-EE65-5246-B6C7-C8316F7B3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09" y="215997"/>
            <a:ext cx="1363951" cy="432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DF97E-75A0-6843-A8F6-834D8DCD80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3068638"/>
            <a:ext cx="2630488" cy="1365339"/>
          </a:xfrm>
        </p:spPr>
        <p:txBody>
          <a:bodyPr/>
          <a:lstStyle/>
          <a:p>
            <a:pPr lvl="1"/>
            <a:r>
              <a:rPr lang="nl-NL" err="1">
                <a:solidFill>
                  <a:schemeClr val="tx2"/>
                </a:solidFill>
              </a:rPr>
              <a:t>Vorname</a:t>
            </a:r>
            <a:r>
              <a:rPr lang="nl-NL">
                <a:solidFill>
                  <a:schemeClr val="tx2"/>
                </a:solidFill>
              </a:rPr>
              <a:t> Name</a:t>
            </a:r>
          </a:p>
          <a:p>
            <a:pPr lvl="4"/>
            <a:endParaRPr lang="en-VN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6748EAE-A00E-564A-BE7E-033BA8261A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28030" y="3068638"/>
            <a:ext cx="2630488" cy="1365339"/>
          </a:xfrm>
        </p:spPr>
        <p:txBody>
          <a:bodyPr/>
          <a:lstStyle/>
          <a:p>
            <a:pPr lvl="1"/>
            <a:r>
              <a:rPr lang="nl-NL" err="1">
                <a:solidFill>
                  <a:schemeClr val="tx2"/>
                </a:solidFill>
              </a:rPr>
              <a:t>Vorname</a:t>
            </a:r>
            <a:r>
              <a:rPr lang="nl-NL">
                <a:solidFill>
                  <a:schemeClr val="tx2"/>
                </a:solidFill>
              </a:rPr>
              <a:t> Name</a:t>
            </a:r>
          </a:p>
          <a:p>
            <a:pPr lvl="4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97776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1142999" y="841773"/>
            <a:ext cx="6858000" cy="17906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142999" y="2701528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 DRK-Engagementplattform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de-DE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78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3" y="3942000"/>
            <a:ext cx="6858000" cy="579281"/>
          </a:xfrm>
        </p:spPr>
        <p:txBody>
          <a:bodyPr anchor="t" anchorCtr="0"/>
          <a:lstStyle>
            <a:lvl1pPr algn="l">
              <a:lnSpc>
                <a:spcPts val="3000"/>
              </a:lnSpc>
              <a:defRPr sz="25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3" y="3672000"/>
            <a:ext cx="6858000" cy="241598"/>
          </a:xfrm>
        </p:spPr>
        <p:txBody>
          <a:bodyPr anchor="t" anchorCtr="0"/>
          <a:lstStyle>
            <a:lvl1pPr marL="0" indent="0" algn="l">
              <a:lnSpc>
                <a:spcPts val="1600"/>
              </a:lnSpc>
              <a:buNone/>
              <a:defRPr sz="1400" b="0">
                <a:latin typeface="HelveticaNeueLT Std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86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1993" y="719988"/>
            <a:ext cx="8280000" cy="2736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7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567" y="719988"/>
            <a:ext cx="194295" cy="26280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2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 marL="216000" indent="-216000">
              <a:buNone/>
              <a:defRPr/>
            </a:lvl4pPr>
            <a:lvl5pPr marL="576000" indent="-360000">
              <a:buNone/>
              <a:defRPr/>
            </a:lvl5pPr>
            <a:lvl6pPr marL="1080000" indent="-504000">
              <a:buNone/>
              <a:defRPr/>
            </a:lvl6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17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3" y="1394938"/>
            <a:ext cx="4031935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679924" y="1394938"/>
            <a:ext cx="4032000" cy="3141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8893" y="1394938"/>
            <a:ext cx="194471" cy="3033049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414555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links mit 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0" y="1394938"/>
            <a:ext cx="4031935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2000" y="1394938"/>
            <a:ext cx="4032000" cy="3141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4161600" y="1394938"/>
            <a:ext cx="194471" cy="3033049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210267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993" y="2419696"/>
            <a:ext cx="4031935" cy="214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679924" y="2419696"/>
            <a:ext cx="4032000" cy="214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8893" y="2419696"/>
            <a:ext cx="194471" cy="20340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31992" y="1394938"/>
            <a:ext cx="8279931" cy="896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0000" y="2419696"/>
            <a:ext cx="4031935" cy="214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32000" y="2419696"/>
            <a:ext cx="4032000" cy="214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4161600" y="2419696"/>
            <a:ext cx="194471" cy="2034000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31992" y="1394938"/>
            <a:ext cx="8279931" cy="896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0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schmal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80000" cy="58931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2" y="1394938"/>
            <a:ext cx="2613600" cy="3166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265200" y="1394938"/>
            <a:ext cx="5446800" cy="3141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 hasCustomPrompt="1"/>
          </p:nvPr>
        </p:nvSpPr>
        <p:spPr>
          <a:xfrm>
            <a:off x="8409600" y="1394938"/>
            <a:ext cx="194471" cy="3033049"/>
          </a:xfrm>
        </p:spPr>
        <p:txBody>
          <a:bodyPr vert="vert270" anchor="b" anchorCtr="0"/>
          <a:lstStyle>
            <a:lvl1pPr>
              <a:lnSpc>
                <a:spcPts val="900"/>
              </a:lnSpc>
              <a:defRPr sz="7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@ Bildnachweis</a:t>
            </a:r>
          </a:p>
        </p:txBody>
      </p:sp>
    </p:spTree>
    <p:extLst>
      <p:ext uri="{BB962C8B-B14F-4D97-AF65-F5344CB8AC3E}">
        <p14:creationId xmlns:p14="http://schemas.microsoft.com/office/powerpoint/2010/main" val="28348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92" y="719988"/>
            <a:ext cx="7370565" cy="589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92" y="1394938"/>
            <a:ext cx="7370565" cy="3159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993" y="4737278"/>
            <a:ext cx="8280000" cy="823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de-DE"/>
              <a:t>Die DRK-Engagementplattform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275" y="4845309"/>
            <a:ext cx="2057400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700">
                <a:solidFill>
                  <a:schemeClr val="tx1"/>
                </a:solidFill>
              </a:defRPr>
            </a:lvl1pPr>
          </a:lstStyle>
          <a:p>
            <a:fld id="{EADB90F9-9C8B-4738-A50E-8F04301A8C1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7" name="Textfeld 46"/>
          <p:cNvSpPr txBox="1"/>
          <p:nvPr userDrawn="1"/>
        </p:nvSpPr>
        <p:spPr>
          <a:xfrm>
            <a:off x="431993" y="4837893"/>
            <a:ext cx="275129" cy="11541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900"/>
              </a:lnSpc>
            </a:pPr>
            <a:r>
              <a:rPr lang="de-DE" sz="700"/>
              <a:t>Folie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C612651-E7AE-114F-9924-4278A5EFF4F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57" y="215997"/>
            <a:ext cx="90930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62" r:id="rId3"/>
    <p:sldLayoutId id="2147483672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75" r:id="rId13"/>
    <p:sldLayoutId id="2147483684" r:id="rId14"/>
    <p:sldLayoutId id="2147483690" r:id="rId15"/>
    <p:sldLayoutId id="2147483691" r:id="rId16"/>
    <p:sldLayoutId id="2147483692" r:id="rId17"/>
    <p:sldLayoutId id="2147483689" r:id="rId18"/>
    <p:sldLayoutId id="2147483693" r:id="rId19"/>
  </p:sldLayoutIdLst>
  <p:hf hdr="0" dt="0"/>
  <p:txStyles>
    <p:titleStyle>
      <a:lvl1pPr algn="l" defTabSz="685800" rtl="0" eaLnBrk="1" latinLnBrk="0" hangingPunct="1">
        <a:lnSpc>
          <a:spcPts val="2400"/>
        </a:lnSpc>
        <a:spcBef>
          <a:spcPct val="0"/>
        </a:spcBef>
        <a:buNone/>
        <a:defRPr sz="2000" b="1" i="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18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" indent="-144000" algn="l" defTabSz="685800" rtl="0" eaLnBrk="1" latinLnBrk="0" hangingPunct="1">
        <a:lnSpc>
          <a:spcPts val="18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-144000" algn="l" defTabSz="6858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144000" algn="l" defTabSz="685800" rtl="0" eaLnBrk="1" latinLnBrk="0" hangingPunct="1">
        <a:lnSpc>
          <a:spcPts val="1800"/>
        </a:lnSpc>
        <a:spcBef>
          <a:spcPts val="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asi@drk.de" TargetMode="External"/><Relationship Id="rId2" Type="http://schemas.openxmlformats.org/officeDocument/2006/relationships/hyperlink" Target="http://www.drk-wohlfahrt.de/drk-engagementplattform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k-wohlfahrt.de/drk-engagementplattfor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-fdCxInaNv4" TargetMode="External"/><Relationship Id="rId3" Type="http://schemas.openxmlformats.org/officeDocument/2006/relationships/video" Target="https://www.youtube.com/embed/_xJP0_4YkTs?feature=oembed" TargetMode="External"/><Relationship Id="rId7" Type="http://schemas.openxmlformats.org/officeDocument/2006/relationships/image" Target="../media/image33.jpeg"/><Relationship Id="rId2" Type="http://schemas.openxmlformats.org/officeDocument/2006/relationships/video" Target="https://www.youtube.com/embed/-fdCxInaNv4?feature=oembed" TargetMode="External"/><Relationship Id="rId1" Type="http://schemas.openxmlformats.org/officeDocument/2006/relationships/video" Target="https://www.youtube.com/embed/iedOR9v35kY?feature=oembed" TargetMode="External"/><Relationship Id="rId6" Type="http://schemas.openxmlformats.org/officeDocument/2006/relationships/image" Target="../media/image32.jpeg"/><Relationship Id="rId5" Type="http://schemas.openxmlformats.org/officeDocument/2006/relationships/hyperlink" Target="https://youtu.be/iedOR9v35kY" TargetMode="External"/><Relationship Id="rId10" Type="http://schemas.openxmlformats.org/officeDocument/2006/relationships/hyperlink" Target="https://youtu.be/_xJP0_4YkTs" TargetMode="Externa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drk-wohlfahrt.de/drk-engagementplattform" TargetMode="Externa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rk-wohlfahrt.de/drk-engagementplattform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-handbuch.drk-intern.de/12-DrkExtensions/drkservice_commitment_search/Index.html" TargetMode="External"/><Relationship Id="rId2" Type="http://schemas.openxmlformats.org/officeDocument/2006/relationships/hyperlink" Target="https://freiwilligendatenbank.aktion-mensch.de/admin/login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support@drkservice.d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benutzerverwaltung.drk-db.de" TargetMode="Externa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ZlqQRD6xmEc?feature=oembed" TargetMode="External"/><Relationship Id="rId4" Type="http://schemas.openxmlformats.org/officeDocument/2006/relationships/hyperlink" Target="https://www.youtube.com/watch?v=ZlqQRD6xmEc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6.svg"/><Relationship Id="rId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rk-wohlfahrt.de/drk-engagementplattform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k.de/engagementplattform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DB61C-D261-A2E9-6A8B-F1149E97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8132067" cy="564471"/>
          </a:xfrm>
        </p:spPr>
        <p:txBody>
          <a:bodyPr/>
          <a:lstStyle/>
          <a:p>
            <a:r>
              <a:rPr lang="de-DE">
                <a:latin typeface="Georgia"/>
              </a:rPr>
              <a:t>Vorab-Informationen für Multiplikatoren/Multiplikatorinnen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CFFA4-706B-1C7A-5A55-4702E13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1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49009B-3F53-8A98-6807-733B11BB35F8}"/>
              </a:ext>
            </a:extLst>
          </p:cNvPr>
          <p:cNvSpPr txBox="1"/>
          <p:nvPr/>
        </p:nvSpPr>
        <p:spPr>
          <a:xfrm>
            <a:off x="364700" y="1414297"/>
            <a:ext cx="84051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>
                <a:ea typeface="+mn-lt"/>
                <a:cs typeface="+mn-lt"/>
              </a:rPr>
              <a:t>Vielen Dank, dass Sie die </a:t>
            </a:r>
            <a:r>
              <a:rPr lang="de-DE" sz="1600" b="1">
                <a:solidFill>
                  <a:srgbClr val="E60005"/>
                </a:solidFill>
              </a:rPr>
              <a:t>DRK-</a:t>
            </a:r>
            <a:r>
              <a:rPr lang="de-DE" sz="1600" b="1" err="1">
                <a:solidFill>
                  <a:srgbClr val="E60005"/>
                </a:solidFill>
              </a:rPr>
              <a:t>Engagementplattform</a:t>
            </a:r>
            <a:r>
              <a:rPr lang="de-DE" sz="1600"/>
              <a:t> in Ihrem Landes- oder Kreisverband verbreiten. Zentrale Informationen für die Kommunikation gegenüber Kreisverbänden und/oder DRK-Einrichtungen finden Sie auf den folgenden Folien.</a:t>
            </a:r>
            <a:endParaRPr lang="de-DE" sz="1600">
              <a:cs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79EE3F-9835-B70C-698A-65E1D5AD063B}"/>
              </a:ext>
            </a:extLst>
          </p:cNvPr>
          <p:cNvSpPr txBox="1"/>
          <p:nvPr/>
        </p:nvSpPr>
        <p:spPr>
          <a:xfrm>
            <a:off x="364700" y="2573601"/>
            <a:ext cx="819962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de-DE" sz="1200">
                <a:cs typeface="Arial"/>
              </a:rPr>
              <a:t>Die vorliegende Präsentation bietet lediglich einen Überblick. Eine detaillierte(</a:t>
            </a:r>
            <a:r>
              <a:rPr lang="de-DE" sz="1200" err="1">
                <a:cs typeface="Arial"/>
              </a:rPr>
              <a:t>re</a:t>
            </a:r>
            <a:r>
              <a:rPr lang="de-DE" sz="1200">
                <a:cs typeface="Arial"/>
              </a:rPr>
              <a:t>) Anleitung, wie die DRK-</a:t>
            </a:r>
            <a:r>
              <a:rPr lang="de-DE" sz="1200" err="1">
                <a:cs typeface="Arial"/>
              </a:rPr>
              <a:t>Engagementplattform</a:t>
            </a:r>
            <a:r>
              <a:rPr lang="de-DE" sz="1200">
                <a:cs typeface="Arial"/>
              </a:rPr>
              <a:t> von DRK-Gliederungen verwendet werden kann, finden Sie in unserem Handbuch auf der </a:t>
            </a:r>
            <a:r>
              <a:rPr lang="de-DE" sz="1200">
                <a:cs typeface="Arial"/>
                <a:hlinkClick r:id="rId2"/>
              </a:rPr>
              <a:t>Projektseite</a:t>
            </a:r>
            <a:r>
              <a:rPr lang="de-DE" sz="1200">
                <a:cs typeface="Arial"/>
              </a:rPr>
              <a:t>, wo auch einige weitere Unterstützungsmaterialien bereitgestellt werden.</a:t>
            </a:r>
          </a:p>
          <a:p>
            <a:pPr marL="171450" indent="-171450">
              <a:buFont typeface="Arial"/>
              <a:buChar char="•"/>
            </a:pPr>
            <a:endParaRPr lang="de-DE" sz="120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200">
                <a:cs typeface="Arial"/>
              </a:rPr>
              <a:t>Passen Sie die Präsentation für die Weiterverbreitung gerne nach Ihren Bedarfen an. Die ausgeblendeten Folien können Sie ebenfalls verwenden.</a:t>
            </a:r>
          </a:p>
          <a:p>
            <a:pPr marL="171450" indent="-171450">
              <a:buFont typeface="Arial"/>
              <a:buChar char="•"/>
            </a:pPr>
            <a:endParaRPr lang="de-DE" sz="120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de-DE" sz="1200">
                <a:cs typeface="Arial"/>
              </a:rPr>
              <a:t>Falls Sie Fragen haben, können Sie sich an </a:t>
            </a:r>
            <a:r>
              <a:rPr lang="de-DE" sz="1200">
                <a:cs typeface="Arial"/>
                <a:hlinkClick r:id="rId3"/>
              </a:rPr>
              <a:t>easi@drk.de</a:t>
            </a:r>
            <a:r>
              <a:rPr lang="de-DE" sz="1200">
                <a:cs typeface="Arial"/>
              </a:rPr>
              <a:t> wenden. Wir denken gerne gemeinsam mit Ihnen an, wie wir Sie bei der Verbreitung der DRK-</a:t>
            </a:r>
            <a:r>
              <a:rPr lang="de-DE" sz="1200" err="1">
                <a:cs typeface="Arial"/>
              </a:rPr>
              <a:t>Engagementplattform</a:t>
            </a:r>
            <a:r>
              <a:rPr lang="de-DE" sz="1200">
                <a:cs typeface="Arial"/>
              </a:rPr>
              <a:t> in Ihrer Gliederung unterstützen können.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13B5286D-66ED-527A-3306-96ED62A7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42172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10</a:t>
            </a:fld>
            <a:endParaRPr lang="de-DE"/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D724B50A-E179-11E0-9B16-42307A1FF1F2}"/>
              </a:ext>
            </a:extLst>
          </p:cNvPr>
          <p:cNvSpPr txBox="1"/>
          <p:nvPr/>
        </p:nvSpPr>
        <p:spPr>
          <a:xfrm>
            <a:off x="193261" y="1724072"/>
            <a:ext cx="4740324" cy="23314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Kategorisierung verschiedener </a:t>
            </a:r>
            <a:r>
              <a:rPr lang="de-DE" sz="1200" b="1" err="1">
                <a:solidFill>
                  <a:srgbClr val="E60005"/>
                </a:solidFill>
                <a:cs typeface="Arial"/>
              </a:rPr>
              <a:t>Engagementformen</a:t>
            </a:r>
            <a:endParaRPr lang="de-DE" sz="1200" b="1">
              <a:solidFill>
                <a:srgbClr val="E60005"/>
              </a:solidFill>
              <a:cs typeface="Arial"/>
            </a:endParaRP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>
                <a:ea typeface="+mn-lt"/>
                <a:cs typeface="+mn-lt"/>
              </a:rPr>
              <a:t>Analoges Engagement (klassisch, vor Ort)</a:t>
            </a:r>
            <a:endParaRPr lang="de-DE" sz="1200">
              <a:latin typeface="Arial"/>
              <a:cs typeface="Arial"/>
            </a:endParaRP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Digitales Engagement (via Internet, ortsunabhängig)</a:t>
            </a: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Detailfilterung nach verschiedenen Kriterien</a:t>
            </a:r>
            <a:endParaRPr lang="de-DE" sz="1200">
              <a:cs typeface="Arial"/>
            </a:endParaRP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Wohnort und Radius</a:t>
            </a:r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Tätigkeit (z.B. Nachbarschaftshilfe, Katastrophenschutz, etc.)</a:t>
            </a: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Dauer des Engagements (Stetig / Flexibel / Einmalig)</a:t>
            </a: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Barrierefreiheit</a:t>
            </a: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Zielgruppe (z.B. Kinder)</a:t>
            </a:r>
          </a:p>
          <a:p>
            <a:pPr marL="143510" lvl="3"/>
            <a:endParaRPr lang="de-DE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AF8CD3B5-49B3-D493-09F6-6B32A5BAC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8547195" cy="950400"/>
          </a:xfrm>
        </p:spPr>
        <p:txBody>
          <a:bodyPr/>
          <a:lstStyle/>
          <a:p>
            <a:r>
              <a:rPr lang="de-DE" sz="1800">
                <a:latin typeface="Georgia"/>
              </a:rPr>
              <a:t>Aus Sicht der </a:t>
            </a:r>
            <a:r>
              <a:rPr lang="de-DE" sz="1800" err="1">
                <a:latin typeface="Georgia"/>
              </a:rPr>
              <a:t>Engagementinteressierten</a:t>
            </a:r>
            <a:r>
              <a:rPr lang="de-DE" sz="1800">
                <a:latin typeface="Georgia"/>
              </a:rPr>
              <a:t>: Wie werden DRK-</a:t>
            </a:r>
            <a:r>
              <a:rPr lang="de-DE" sz="1800" err="1">
                <a:latin typeface="Georgia"/>
              </a:rPr>
              <a:t>Engagementangebote</a:t>
            </a:r>
            <a:r>
              <a:rPr lang="de-DE" sz="1800">
                <a:latin typeface="Georgia"/>
              </a:rPr>
              <a:t> gefunden?</a:t>
            </a:r>
            <a:endParaRPr lang="de-DE" sz="1800"/>
          </a:p>
        </p:txBody>
      </p:sp>
      <p:pic>
        <p:nvPicPr>
          <p:cNvPr id="5" name="Grafik 4" descr="Ein Bild, das Text, Menschliches Gesicht, Frau, Screenshot enthält.&#10;&#10;Beschreibung automatisch generiert.">
            <a:extLst>
              <a:ext uri="{FF2B5EF4-FFF2-40B4-BE49-F238E27FC236}">
                <a16:creationId xmlns:a16="http://schemas.microsoft.com/office/drawing/2014/main" id="{77FEC056-C2BA-2E2F-AF11-4AC9470F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585" y="1667769"/>
            <a:ext cx="3910276" cy="317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AE57812-CE5F-3430-4FF3-E0E9F36E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372277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11</a:t>
            </a:fld>
            <a:endParaRPr lang="de-DE"/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D724B50A-E179-11E0-9B16-42307A1FF1F2}"/>
              </a:ext>
            </a:extLst>
          </p:cNvPr>
          <p:cNvSpPr txBox="1"/>
          <p:nvPr/>
        </p:nvSpPr>
        <p:spPr>
          <a:xfrm>
            <a:off x="215969" y="1671750"/>
            <a:ext cx="4181992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Nach der Filterung</a:t>
            </a: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000000"/>
                </a:solidFill>
                <a:cs typeface="Arial"/>
              </a:rPr>
              <a:t>Übersichts-Anzeige aller Angebote, die der individuellen Filterung entsprechen</a:t>
            </a:r>
            <a:endParaRPr lang="de-DE" sz="1200">
              <a:cs typeface="Arial"/>
            </a:endParaRPr>
          </a:p>
          <a:p>
            <a:pPr marL="429260" lvl="3" indent="-2857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Zeit zum Stöbern</a:t>
            </a:r>
            <a:endParaRPr lang="de-DE" err="1"/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Detailseite des </a:t>
            </a:r>
            <a:r>
              <a:rPr lang="de-DE" sz="1200" b="1" err="1">
                <a:solidFill>
                  <a:srgbClr val="E60005"/>
                </a:solidFill>
                <a:latin typeface="Arial"/>
                <a:cs typeface="Arial"/>
              </a:rPr>
              <a:t>Engagementangebots</a:t>
            </a:r>
            <a:endParaRPr lang="de-DE" err="1"/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Konkrete Beschreibung der Tätigkeit</a:t>
            </a:r>
            <a:endParaRPr lang="de-DE" sz="1200">
              <a:cs typeface="Arial"/>
            </a:endParaRPr>
          </a:p>
          <a:p>
            <a:pPr marL="429260" lvl="3" indent="-285750">
              <a:buFont typeface="Arial,Sans-Serif"/>
              <a:buChar char="•"/>
            </a:pPr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43510" lvl="3"/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Kontaktfeld</a:t>
            </a:r>
          </a:p>
          <a:p>
            <a:pPr marL="429260" lvl="3" indent="-285750">
              <a:buFont typeface="Arial,Sans-Serif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Interessierte können direkt über die Maske oder die hinterlegten Daten mit der DRK-Einrichtung oder der vermittelnden Gliederung Kontakt aufnehmen</a:t>
            </a:r>
            <a:endParaRPr lang="de-DE">
              <a:cs typeface="Arial"/>
            </a:endParaRPr>
          </a:p>
          <a:p>
            <a:pPr marL="143510" lvl="3"/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43510" lvl="3"/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C1D74668-AFEB-C193-A32B-DD8FEBA7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8547195" cy="950400"/>
          </a:xfrm>
        </p:spPr>
        <p:txBody>
          <a:bodyPr/>
          <a:lstStyle/>
          <a:p>
            <a:r>
              <a:rPr lang="de-DE" sz="1800">
                <a:latin typeface="Georgia"/>
              </a:rPr>
              <a:t>Aus Sicht der </a:t>
            </a:r>
            <a:r>
              <a:rPr lang="de-DE" sz="1800" err="1">
                <a:latin typeface="Georgia"/>
              </a:rPr>
              <a:t>Engagementinteressierten</a:t>
            </a:r>
            <a:r>
              <a:rPr lang="de-DE" sz="1800">
                <a:latin typeface="Georgia"/>
              </a:rPr>
              <a:t>: Wie werden DRK-</a:t>
            </a:r>
            <a:r>
              <a:rPr lang="de-DE" sz="1800" err="1">
                <a:latin typeface="Georgia"/>
              </a:rPr>
              <a:t>Engagementangebote</a:t>
            </a:r>
            <a:r>
              <a:rPr lang="de-DE" sz="1800">
                <a:latin typeface="Georgia"/>
              </a:rPr>
              <a:t> gefunden?</a:t>
            </a:r>
            <a:endParaRPr lang="de-DE" sz="180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EE2F3945-09AD-DB44-A6B4-197D5EE7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pic>
        <p:nvPicPr>
          <p:cNvPr id="4" name="Grafik 3" descr="Ein Bild, das Text, Menschliches Gesicht, Mann, Screenshot enthält.&#10;&#10;Beschreibung automatisch generiert.">
            <a:extLst>
              <a:ext uri="{FF2B5EF4-FFF2-40B4-BE49-F238E27FC236}">
                <a16:creationId xmlns:a16="http://schemas.microsoft.com/office/drawing/2014/main" id="{66A557A1-FFFB-FC51-5851-FC440BEF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06" y="1137639"/>
            <a:ext cx="1986401" cy="1891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Ein Bild, das Text, Menschliches Gesicht, Kleidung, Frau enthält.&#10;&#10;Beschreibung automatisch generiert.">
            <a:extLst>
              <a:ext uri="{FF2B5EF4-FFF2-40B4-BE49-F238E27FC236}">
                <a16:creationId xmlns:a16="http://schemas.microsoft.com/office/drawing/2014/main" id="{0E875456-BB9E-34BE-CD52-70E8BF16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6" t="81" r="184"/>
          <a:stretch/>
        </p:blipFill>
        <p:spPr>
          <a:xfrm>
            <a:off x="5393712" y="2142049"/>
            <a:ext cx="3001443" cy="266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370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5027B-87AD-DE40-B063-B054FD680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948" y="3850426"/>
            <a:ext cx="8419563" cy="603428"/>
          </a:xfrm>
        </p:spPr>
        <p:txBody>
          <a:bodyPr/>
          <a:lstStyle/>
          <a:p>
            <a:r>
              <a:rPr lang="de-DE" sz="2000">
                <a:latin typeface="Georgia"/>
              </a:rPr>
              <a:t>Wo und wie werden die </a:t>
            </a:r>
            <a:r>
              <a:rPr lang="de-DE" sz="2000" err="1">
                <a:latin typeface="Georgia"/>
              </a:rPr>
              <a:t>Engagementgebote</a:t>
            </a:r>
            <a:r>
              <a:rPr lang="de-DE" sz="2000">
                <a:latin typeface="Georgia"/>
              </a:rPr>
              <a:t> von DRK-Einrichtungen und/oder DRK-Gliederungen erstellt?</a:t>
            </a:r>
            <a:endParaRPr lang="de-DE" sz="2000" b="0">
              <a:solidFill>
                <a:srgbClr val="000000"/>
              </a:solidFill>
              <a:latin typeface="Georgia"/>
            </a:endParaRPr>
          </a:p>
          <a:p>
            <a:endParaRPr lang="de-DE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CA6F823B-55DE-3645-9CE1-C71E8444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948" y="3582935"/>
            <a:ext cx="6858000" cy="241598"/>
          </a:xfrm>
        </p:spPr>
        <p:txBody>
          <a:bodyPr/>
          <a:lstStyle/>
          <a:p>
            <a:r>
              <a:rPr lang="de-DE">
                <a:latin typeface="+mn-lt"/>
              </a:rPr>
              <a:t>Die DRK-</a:t>
            </a:r>
            <a:r>
              <a:rPr lang="de-DE" err="1">
                <a:latin typeface="+mn-lt"/>
              </a:rPr>
              <a:t>Engagementplattform</a:t>
            </a:r>
            <a:endParaRPr lang="de-DE" err="1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70B495-D634-5841-BE54-97BB78CA4B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B688559-8741-436F-503D-FF0D253B4EA4}"/>
              </a:ext>
            </a:extLst>
          </p:cNvPr>
          <p:cNvGrpSpPr/>
          <p:nvPr/>
        </p:nvGrpSpPr>
        <p:grpSpPr>
          <a:xfrm>
            <a:off x="-103929" y="49580"/>
            <a:ext cx="8867452" cy="3986116"/>
            <a:chOff x="-155884" y="86690"/>
            <a:chExt cx="8867452" cy="3986116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3F35C0F-3396-FAD4-0CE7-2714FE497EF8}"/>
                </a:ext>
              </a:extLst>
            </p:cNvPr>
            <p:cNvSpPr/>
            <p:nvPr/>
          </p:nvSpPr>
          <p:spPr>
            <a:xfrm>
              <a:off x="431568" y="728037"/>
              <a:ext cx="8280000" cy="273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 descr="Ein Bild, das Grafiken, Kreis, Symbol, Grafikdesign enthält.&#10;&#10;Beschreibung automatisch generiert.">
              <a:extLst>
                <a:ext uri="{FF2B5EF4-FFF2-40B4-BE49-F238E27FC236}">
                  <a16:creationId xmlns:a16="http://schemas.microsoft.com/office/drawing/2014/main" id="{105F6ABF-8127-4818-763B-5492DB0B8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519438" y="456289"/>
              <a:ext cx="2292474" cy="2393416"/>
            </a:xfrm>
            <a:prstGeom prst="rect">
              <a:avLst/>
            </a:prstGeom>
          </p:spPr>
        </p:pic>
        <p:pic>
          <p:nvPicPr>
            <p:cNvPr id="26" name="Grafik 25" descr="Ein Bild, das Grafiken, Symbol, Screenshot, Design enthält.&#10;&#10;Beschreibung automatisch generiert.">
              <a:extLst>
                <a:ext uri="{FF2B5EF4-FFF2-40B4-BE49-F238E27FC236}">
                  <a16:creationId xmlns:a16="http://schemas.microsoft.com/office/drawing/2014/main" id="{44659973-9665-B64C-C0C5-B94DA4B19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5884" y="86690"/>
              <a:ext cx="3086100" cy="3086100"/>
            </a:xfrm>
            <a:prstGeom prst="rect">
              <a:avLst/>
            </a:prstGeom>
          </p:spPr>
        </p:pic>
        <p:pic>
          <p:nvPicPr>
            <p:cNvPr id="27" name="Grafik 26" descr="Ein Bild, das Screenshot, Grafiken, Design enthält.&#10;&#10;Beschreibung automatisch generiert.">
              <a:extLst>
                <a:ext uri="{FF2B5EF4-FFF2-40B4-BE49-F238E27FC236}">
                  <a16:creationId xmlns:a16="http://schemas.microsoft.com/office/drawing/2014/main" id="{3F8C1FA6-619F-266A-8641-20F18AC9D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3462" y="1068349"/>
              <a:ext cx="3004457" cy="3004457"/>
            </a:xfrm>
            <a:prstGeom prst="rect">
              <a:avLst/>
            </a:prstGeom>
          </p:spPr>
        </p:pic>
      </p:grpSp>
      <p:pic>
        <p:nvPicPr>
          <p:cNvPr id="4" name="Grafik 3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7A299729-FF0A-7C27-1A87-BBF0CAB19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793" y="979406"/>
            <a:ext cx="2606882" cy="2605768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322E53-46EF-9116-551F-8BAC78E1C5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1393" y="4719106"/>
            <a:ext cx="8280000" cy="82323"/>
          </a:xfrm>
        </p:spPr>
        <p:txBody>
          <a:bodyPr/>
          <a:lstStyle/>
          <a:p>
            <a:r>
              <a:rPr lang="de-DE"/>
              <a:t>Die DRK-Engagementplattform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594245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13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1992" y="719988"/>
            <a:ext cx="8547195" cy="950400"/>
          </a:xfrm>
        </p:spPr>
        <p:txBody>
          <a:bodyPr/>
          <a:lstStyle/>
          <a:p>
            <a:r>
              <a:rPr lang="de-DE">
                <a:latin typeface="Georgia"/>
              </a:rPr>
              <a:t>Wo und wie werden die </a:t>
            </a:r>
            <a:r>
              <a:rPr lang="de-DE" err="1">
                <a:latin typeface="Georgia"/>
              </a:rPr>
              <a:t>Engagementgebote</a:t>
            </a:r>
            <a:r>
              <a:rPr lang="de-DE">
                <a:latin typeface="Georgia"/>
              </a:rPr>
              <a:t> von DRK-Einrichtungen und/oder DRK-Gliederungen erstellt?</a:t>
            </a:r>
            <a:endParaRPr lang="de-DE" b="0">
              <a:solidFill>
                <a:srgbClr val="000000"/>
              </a:solidFill>
              <a:latin typeface="Georgia"/>
            </a:endParaRPr>
          </a:p>
          <a:p>
            <a:endParaRPr lang="de-DE">
              <a:solidFill>
                <a:srgbClr val="E60005"/>
              </a:solidFill>
              <a:latin typeface="Georgia"/>
            </a:endParaRPr>
          </a:p>
          <a:p>
            <a:endParaRPr lang="de-DE" sz="1800"/>
          </a:p>
        </p:txBody>
      </p:sp>
      <p:pic>
        <p:nvPicPr>
          <p:cNvPr id="5" name="Grafik 4" descr="Ein Bild, das Text, Screenshot, Software, Webseite enthält.&#10;&#10;Beschreibung automatisch generiert.">
            <a:extLst>
              <a:ext uri="{FF2B5EF4-FFF2-40B4-BE49-F238E27FC236}">
                <a16:creationId xmlns:a16="http://schemas.microsoft.com/office/drawing/2014/main" id="{D553551C-45F6-1D36-64A0-C24B22961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998" y="2210755"/>
            <a:ext cx="4636517" cy="222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4">
            <a:extLst>
              <a:ext uri="{FF2B5EF4-FFF2-40B4-BE49-F238E27FC236}">
                <a16:creationId xmlns:a16="http://schemas.microsoft.com/office/drawing/2014/main" id="{524AABDB-E718-D531-E427-1770BF8F4961}"/>
              </a:ext>
            </a:extLst>
          </p:cNvPr>
          <p:cNvSpPr txBox="1"/>
          <p:nvPr/>
        </p:nvSpPr>
        <p:spPr>
          <a:xfrm>
            <a:off x="217727" y="1556287"/>
            <a:ext cx="828528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800">
                <a:cs typeface="Arial"/>
              </a:rPr>
              <a:t>Eintragung via </a:t>
            </a:r>
            <a:r>
              <a:rPr lang="de-DE" sz="1800" b="1">
                <a:solidFill>
                  <a:srgbClr val="E60005"/>
                </a:solidFill>
                <a:cs typeface="Arial"/>
              </a:rPr>
              <a:t>Dienstleistungsdatenbank (DLDB) </a:t>
            </a:r>
            <a:r>
              <a:rPr lang="de-DE" sz="1800">
                <a:cs typeface="Arial"/>
              </a:rPr>
              <a:t>der DRK Service GmbH</a:t>
            </a:r>
            <a:endParaRPr lang="de-DE" sz="1600">
              <a:cs typeface="Arial"/>
            </a:endParaRPr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A115C5E0-038F-07C9-69CD-B5F4A6D973CF}"/>
              </a:ext>
            </a:extLst>
          </p:cNvPr>
          <p:cNvSpPr txBox="1"/>
          <p:nvPr/>
        </p:nvSpPr>
        <p:spPr>
          <a:xfrm>
            <a:off x="252102" y="2208805"/>
            <a:ext cx="3647545" cy="21236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9260" lvl="3" indent="-285750">
              <a:buFont typeface="Wingdings"/>
              <a:buChar char="§"/>
            </a:pPr>
            <a:r>
              <a:rPr lang="de-DE" sz="1200">
                <a:cs typeface="Arial"/>
              </a:rPr>
              <a:t>Zentrale Datenbank für Dienstleistungen und Einrichtungen im DRK</a:t>
            </a:r>
            <a:br>
              <a:rPr lang="de-DE" sz="1200" b="1">
                <a:cs typeface="Arial"/>
              </a:rPr>
            </a:br>
            <a:r>
              <a:rPr lang="de-DE" sz="1200">
                <a:cs typeface="Arial"/>
              </a:rPr>
              <a:t>(~ 95% der Kreisverbände und alle Landesverbände haben Zugang)</a:t>
            </a:r>
            <a:endParaRPr lang="de-DE"/>
          </a:p>
          <a:p>
            <a:pPr marL="429260" lvl="3" indent="-285750">
              <a:buFont typeface="Wingdings"/>
              <a:buChar char="§"/>
            </a:pPr>
            <a:r>
              <a:rPr lang="de-DE" sz="1200">
                <a:cs typeface="Arial"/>
              </a:rPr>
              <a:t>Eintragungsrechte können durch KV und LV an Einrichtungen verteilt werden</a:t>
            </a:r>
          </a:p>
          <a:p>
            <a:pPr marL="429260" lvl="3" indent="-285750">
              <a:buFont typeface="Wingdings"/>
              <a:buChar char="§"/>
            </a:pPr>
            <a:r>
              <a:rPr lang="de-DE" sz="1200">
                <a:cs typeface="Arial"/>
              </a:rPr>
              <a:t>detaillierte Skizzierung des Engagements durch verschiedene Felder und Kategorien möglich</a:t>
            </a:r>
          </a:p>
          <a:p>
            <a:pPr marL="429260" lvl="3" indent="-285750">
              <a:buFont typeface="Wingdings"/>
              <a:buChar char="§"/>
            </a:pPr>
            <a:r>
              <a:rPr lang="de-DE" sz="1200">
                <a:cs typeface="Arial"/>
              </a:rPr>
              <a:t>vorgefertigte Mustertexte können genutzt werden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1F72984-96F4-0710-4B4A-9075A86C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515" y="4716805"/>
            <a:ext cx="8280000" cy="82323"/>
          </a:xfrm>
        </p:spPr>
        <p:txBody>
          <a:bodyPr/>
          <a:lstStyle/>
          <a:p>
            <a:r>
              <a:rPr lang="de-DE"/>
              <a:t>Die DRK-Engagementplattform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49355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14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0928" y="719988"/>
            <a:ext cx="8518259" cy="378900"/>
          </a:xfrm>
        </p:spPr>
        <p:txBody>
          <a:bodyPr/>
          <a:lstStyle/>
          <a:p>
            <a:r>
              <a:rPr lang="de-DE">
                <a:latin typeface="Georgia"/>
              </a:rPr>
              <a:t>Schritt-für-Schritt: Wie erstelle ich ein </a:t>
            </a:r>
            <a:r>
              <a:rPr lang="de-DE" err="1">
                <a:latin typeface="Georgia"/>
              </a:rPr>
              <a:t>Engagementangebot</a:t>
            </a:r>
            <a:r>
              <a:rPr lang="de-DE">
                <a:latin typeface="Georgia"/>
              </a:rPr>
              <a:t>?</a:t>
            </a:r>
            <a:endParaRPr lang="de-DE"/>
          </a:p>
          <a:p>
            <a:endParaRPr lang="de-DE">
              <a:solidFill>
                <a:srgbClr val="E60005"/>
              </a:solidFill>
              <a:latin typeface="Georgia"/>
            </a:endParaRPr>
          </a:p>
          <a:p>
            <a:endParaRPr lang="de-DE" sz="1800"/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A115C5E0-038F-07C9-69CD-B5F4A6D973CF}"/>
              </a:ext>
            </a:extLst>
          </p:cNvPr>
          <p:cNvSpPr txBox="1"/>
          <p:nvPr/>
        </p:nvSpPr>
        <p:spPr>
          <a:xfrm>
            <a:off x="3587058" y="1511400"/>
            <a:ext cx="5390980" cy="298543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400">
                <a:cs typeface="Arial"/>
              </a:rPr>
              <a:t>Engagementangebote können sowohl von z.B. </a:t>
            </a:r>
            <a:r>
              <a:rPr lang="de-DE" sz="1400" b="1">
                <a:solidFill>
                  <a:srgbClr val="E60005"/>
                </a:solidFill>
                <a:cs typeface="Arial"/>
              </a:rPr>
              <a:t>Ehrenamts-koordinationen auf KV-Ebene, Personen im Ortsverein</a:t>
            </a:r>
            <a:r>
              <a:rPr lang="de-DE" sz="1400">
                <a:cs typeface="Arial"/>
              </a:rPr>
              <a:t> als auch von </a:t>
            </a:r>
            <a:r>
              <a:rPr lang="de-DE" sz="1400" b="1">
                <a:solidFill>
                  <a:srgbClr val="E60005"/>
                </a:solidFill>
                <a:cs typeface="Arial"/>
              </a:rPr>
              <a:t>Verantwortlichen aus DRK-Einrichtungen</a:t>
            </a:r>
            <a:r>
              <a:rPr lang="de-DE" sz="1400">
                <a:cs typeface="Arial"/>
              </a:rPr>
              <a:t> erstellt und veröffentlicht werden.</a:t>
            </a:r>
          </a:p>
          <a:p>
            <a:pPr marL="143510" lvl="3"/>
            <a:endParaRPr lang="de-DE" sz="1200">
              <a:cs typeface="Arial"/>
            </a:endParaRPr>
          </a:p>
          <a:p>
            <a:pPr marL="715010" lvl="4" indent="-228600">
              <a:buFontTx/>
              <a:buAutoNum type="arabicPeriod"/>
            </a:pPr>
            <a:r>
              <a:rPr lang="de-DE" sz="1200" b="1">
                <a:cs typeface="Arial"/>
              </a:rPr>
              <a:t>Erstellung eines Dienstleistungsdatenbank-Accounts (DLDB) inkl. Rechtevergabe</a:t>
            </a:r>
            <a:br>
              <a:rPr lang="de-DE" sz="1200" b="1">
                <a:cs typeface="Arial"/>
              </a:rPr>
            </a:br>
            <a:r>
              <a:rPr lang="de-DE" sz="1200">
                <a:cs typeface="Arial"/>
                <a:sym typeface="Wingdings" panose="05000000000000000000" pitchFamily="2" charset="2"/>
              </a:rPr>
              <a:t> mindestens </a:t>
            </a:r>
            <a:r>
              <a:rPr lang="de-DE" sz="1200">
                <a:solidFill>
                  <a:srgbClr val="000000"/>
                </a:solidFill>
                <a:ea typeface="Calibri"/>
                <a:cs typeface="Arial"/>
              </a:rPr>
              <a:t>"Engagementangebote einstellen" </a:t>
            </a:r>
            <a:endParaRPr lang="de-DE" sz="1200" b="1">
              <a:cs typeface="Arial"/>
            </a:endParaRPr>
          </a:p>
          <a:p>
            <a:pPr marL="715010" lvl="4" indent="-228600">
              <a:buAutoNum type="arabicPeriod"/>
            </a:pPr>
            <a:endParaRPr lang="de-DE" sz="1200">
              <a:cs typeface="Arial"/>
            </a:endParaRPr>
          </a:p>
          <a:p>
            <a:pPr marL="715010" lvl="4" indent="-228600">
              <a:buAutoNum type="arabicPeriod"/>
            </a:pPr>
            <a:r>
              <a:rPr lang="de-DE" sz="1200" b="1">
                <a:cs typeface="Arial"/>
              </a:rPr>
              <a:t>Login in die DLDB und Navigation zum </a:t>
            </a:r>
            <a:r>
              <a:rPr lang="de-DE" sz="1200" b="1" err="1">
                <a:cs typeface="Arial"/>
              </a:rPr>
              <a:t>Engagementformular</a:t>
            </a:r>
            <a:endParaRPr lang="de-DE" sz="1200" b="1">
              <a:cs typeface="Arial"/>
            </a:endParaRPr>
          </a:p>
          <a:p>
            <a:pPr marL="715010" lvl="4" indent="-228600">
              <a:buAutoNum type="arabicPeriod"/>
            </a:pPr>
            <a:endParaRPr lang="de-DE" sz="1200">
              <a:cs typeface="Arial"/>
            </a:endParaRPr>
          </a:p>
          <a:p>
            <a:pPr marL="715010" lvl="4" indent="-228600">
              <a:buAutoNum type="arabicPeriod"/>
            </a:pPr>
            <a:r>
              <a:rPr lang="de-DE" sz="1200" b="1">
                <a:cs typeface="Arial"/>
              </a:rPr>
              <a:t>Dateneingabe &amp; Veröffentlichung des Engagementangebots</a:t>
            </a:r>
          </a:p>
          <a:p>
            <a:pPr marL="1057910" lvl="5" indent="-228600">
              <a:buFont typeface="Wingdings"/>
              <a:buChar char="§"/>
            </a:pPr>
            <a:r>
              <a:rPr lang="de-DE" sz="1200">
                <a:cs typeface="Arial"/>
              </a:rPr>
              <a:t>Vermittelnde Gliederung</a:t>
            </a:r>
          </a:p>
          <a:p>
            <a:pPr marL="1057910" lvl="5" indent="-228600">
              <a:buFont typeface="Wingdings"/>
              <a:buChar char="§"/>
            </a:pPr>
            <a:r>
              <a:rPr lang="de-DE" sz="1200">
                <a:cs typeface="Arial"/>
              </a:rPr>
              <a:t>Durchführende Organisation</a:t>
            </a:r>
          </a:p>
          <a:p>
            <a:pPr marL="1057910" lvl="5" indent="-228600">
              <a:buFont typeface="Wingdings"/>
              <a:buChar char="§"/>
            </a:pPr>
            <a:r>
              <a:rPr lang="de-DE" sz="1200">
                <a:cs typeface="Arial"/>
              </a:rPr>
              <a:t>Erstellung und Bearbeitung des Engagementangebots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774D82B-1F2B-4D97-6052-7A2D27619110}"/>
              </a:ext>
            </a:extLst>
          </p:cNvPr>
          <p:cNvSpPr/>
          <p:nvPr/>
        </p:nvSpPr>
        <p:spPr>
          <a:xfrm>
            <a:off x="461820" y="1512699"/>
            <a:ext cx="3027988" cy="27215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9C31D609-0E13-1D06-1C0D-84ED80D7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17" y="1367128"/>
            <a:ext cx="2773266" cy="2772153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06C99994-B1F8-6347-A066-9BCFD3131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FE98E2-79D5-1DA3-9377-12BDC8A961C3}"/>
              </a:ext>
            </a:extLst>
          </p:cNvPr>
          <p:cNvSpPr txBox="1"/>
          <p:nvPr/>
        </p:nvSpPr>
        <p:spPr>
          <a:xfrm>
            <a:off x="2957709" y="4644808"/>
            <a:ext cx="610174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050" i="1"/>
              <a:t>Eine detaillierte Beschreibung des Prozesses findet sich im </a:t>
            </a:r>
            <a:r>
              <a:rPr lang="de-DE" sz="1050" i="1">
                <a:hlinkClick r:id="rId3"/>
              </a:rPr>
              <a:t>DRK-Engagementplattform-Handbuch</a:t>
            </a:r>
            <a:r>
              <a:rPr lang="de-DE" sz="1050" i="1"/>
              <a:t>.</a:t>
            </a:r>
            <a:endParaRPr lang="de-DE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1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D22ACA2-CD1D-0F60-1056-020CE56C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2EDA90-B3BE-0450-D653-CEBF571D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15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9FCAE99-5063-2339-4A1D-8079D38D8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61" y="653561"/>
            <a:ext cx="7857613" cy="950400"/>
          </a:xfrm>
        </p:spPr>
        <p:txBody>
          <a:bodyPr/>
          <a:lstStyle/>
          <a:p>
            <a:r>
              <a:rPr lang="de-DE"/>
              <a:t>Erklärvideos: Wie trage ich Engagementangebote in der DLDB ein?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BCB6CA-ADD1-E485-D4D6-9985C7414763}"/>
              </a:ext>
            </a:extLst>
          </p:cNvPr>
          <p:cNvSpPr txBox="1"/>
          <p:nvPr/>
        </p:nvSpPr>
        <p:spPr>
          <a:xfrm>
            <a:off x="420464" y="3555937"/>
            <a:ext cx="25110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5"/>
              </a:rPr>
              <a:t>https://youtu.be/iedOR9v35kY</a:t>
            </a:r>
            <a:r>
              <a:rPr lang="de-DE"/>
              <a:t> </a:t>
            </a:r>
          </a:p>
        </p:txBody>
      </p:sp>
      <p:pic>
        <p:nvPicPr>
          <p:cNvPr id="11" name="Onlinemedien 10" title="Daten der vermittelnde Gliederung eingeben">
            <a:hlinkClick r:id="" action="ppaction://media"/>
            <a:extLst>
              <a:ext uri="{FF2B5EF4-FFF2-40B4-BE49-F238E27FC236}">
                <a16:creationId xmlns:a16="http://schemas.microsoft.com/office/drawing/2014/main" id="{7C7D52FD-3AB6-B479-C80C-E73B5F5AFC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20465" y="2075802"/>
            <a:ext cx="2511019" cy="1418605"/>
          </a:xfrm>
          <a:prstGeom prst="rect">
            <a:avLst/>
          </a:prstGeom>
        </p:spPr>
      </p:pic>
      <p:pic>
        <p:nvPicPr>
          <p:cNvPr id="12" name="Onlinemedien 11" title="Durchführende Einrichtung erstellen">
            <a:hlinkClick r:id="" action="ppaction://media"/>
            <a:extLst>
              <a:ext uri="{FF2B5EF4-FFF2-40B4-BE49-F238E27FC236}">
                <a16:creationId xmlns:a16="http://schemas.microsoft.com/office/drawing/2014/main" id="{983978F9-2249-A7FE-71CC-5D6FEC2F683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3164586" y="2075802"/>
            <a:ext cx="2511019" cy="141860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85C7C5A-7C74-5DB8-A6E7-48CED556AA9A}"/>
              </a:ext>
            </a:extLst>
          </p:cNvPr>
          <p:cNvSpPr txBox="1"/>
          <p:nvPr/>
        </p:nvSpPr>
        <p:spPr>
          <a:xfrm>
            <a:off x="3164586" y="3568955"/>
            <a:ext cx="25110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8"/>
              </a:rPr>
              <a:t>https://youtu.be/-fdCxInaNv4</a:t>
            </a:r>
            <a:r>
              <a:rPr lang="de-DE"/>
              <a:t> </a:t>
            </a:r>
          </a:p>
        </p:txBody>
      </p:sp>
      <p:pic>
        <p:nvPicPr>
          <p:cNvPr id="15" name="Onlinemedien 14" title="Engagementangebote eintragen">
            <a:hlinkClick r:id="" action="ppaction://media"/>
            <a:extLst>
              <a:ext uri="{FF2B5EF4-FFF2-40B4-BE49-F238E27FC236}">
                <a16:creationId xmlns:a16="http://schemas.microsoft.com/office/drawing/2014/main" id="{02C257AB-E411-51E5-2EB8-DBB1B003369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5908707" y="2076309"/>
            <a:ext cx="2511019" cy="141860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5B958D3-E31D-84E9-69A6-E489FE8A7747}"/>
              </a:ext>
            </a:extLst>
          </p:cNvPr>
          <p:cNvSpPr txBox="1"/>
          <p:nvPr/>
        </p:nvSpPr>
        <p:spPr>
          <a:xfrm>
            <a:off x="5908706" y="3568955"/>
            <a:ext cx="25110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10"/>
              </a:rPr>
              <a:t>https://youtu.be/_xJP0_4YkTs</a:t>
            </a:r>
            <a:r>
              <a:rPr lang="de-DE"/>
              <a:t>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54A20D-5B88-1C17-5528-DA3D0EC9E7BA}"/>
              </a:ext>
            </a:extLst>
          </p:cNvPr>
          <p:cNvSpPr txBox="1"/>
          <p:nvPr/>
        </p:nvSpPr>
        <p:spPr>
          <a:xfrm>
            <a:off x="323861" y="1274463"/>
            <a:ext cx="60263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Bitte öffnen Sie die Videos auf </a:t>
            </a:r>
            <a:r>
              <a:rPr lang="de-DE" err="1"/>
              <a:t>Youtube</a:t>
            </a:r>
            <a:r>
              <a:rPr lang="de-DE"/>
              <a:t>, um sie im Vollbildmodus anzusehen.</a:t>
            </a:r>
          </a:p>
        </p:txBody>
      </p:sp>
    </p:spTree>
    <p:extLst>
      <p:ext uri="{BB962C8B-B14F-4D97-AF65-F5344CB8AC3E}">
        <p14:creationId xmlns:p14="http://schemas.microsoft.com/office/powerpoint/2010/main" val="267912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79B2B-CF60-700E-75BF-85279E9D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429973"/>
            <a:ext cx="7370565" cy="589318"/>
          </a:xfrm>
        </p:spPr>
        <p:txBody>
          <a:bodyPr/>
          <a:lstStyle/>
          <a:p>
            <a:r>
              <a:rPr lang="de-DE">
                <a:latin typeface="Georgia"/>
              </a:rPr>
              <a:t>Jetzt neu!</a:t>
            </a:r>
          </a:p>
        </p:txBody>
      </p:sp>
      <p:pic>
        <p:nvPicPr>
          <p:cNvPr id="6" name="Inhaltsplatzhalter 5" descr="Ein Bild, das Text, Kinderkunst, Grußkarte, Im Haus enthält.&#10;&#10;KI-generierte Inhalte können fehlerhaft sein.">
            <a:extLst>
              <a:ext uri="{FF2B5EF4-FFF2-40B4-BE49-F238E27FC236}">
                <a16:creationId xmlns:a16="http://schemas.microsoft.com/office/drawing/2014/main" id="{5CB6C3D4-F949-C1E9-FBE0-3B391C3DF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55" t="3286" b="334"/>
          <a:stretch/>
        </p:blipFill>
        <p:spPr>
          <a:xfrm>
            <a:off x="376990" y="2552507"/>
            <a:ext cx="2975817" cy="214885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C79DD9-2421-7FC4-B9CA-7E4C2970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35EACBA-5509-4EA8-CFF3-CF849193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16</a:t>
            </a:fld>
            <a:endParaRPr lang="de-DE"/>
          </a:p>
        </p:txBody>
      </p:sp>
      <p:pic>
        <p:nvPicPr>
          <p:cNvPr id="7" name="Grafik 6" descr="Ein Bild, das Text, Kleidung, Perso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5E3A94F-F8D4-FE22-12A8-7AC0F1D00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059" y="644750"/>
            <a:ext cx="2043399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 descr="Ein Bild, das Text, Person, Kleidung, Poster enthält.&#10;&#10;KI-generierte Inhalte können fehlerhaft sein.">
            <a:extLst>
              <a:ext uri="{FF2B5EF4-FFF2-40B4-BE49-F238E27FC236}">
                <a16:creationId xmlns:a16="http://schemas.microsoft.com/office/drawing/2014/main" id="{6544363B-20F6-5C61-3143-7C2DEF838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35" y="1762267"/>
            <a:ext cx="2143411" cy="297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68D450A-0EA7-8DE5-8952-58CE5B6FA6D7}"/>
              </a:ext>
            </a:extLst>
          </p:cNvPr>
          <p:cNvSpPr txBox="1"/>
          <p:nvPr/>
        </p:nvSpPr>
        <p:spPr>
          <a:xfrm>
            <a:off x="298544" y="852984"/>
            <a:ext cx="3983439" cy="1595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de-DE">
                <a:cs typeface="Arial"/>
              </a:rPr>
              <a:t>Sticker und Plakate zum selbst drucken/bestellen, um die DRK-Engagementplattform in Ihrer Umgebung zu bewerben.</a:t>
            </a:r>
            <a:endParaRPr lang="de-DE"/>
          </a:p>
          <a:p>
            <a:pPr>
              <a:spcBef>
                <a:spcPts val="1000"/>
              </a:spcBef>
            </a:pPr>
            <a:r>
              <a:rPr lang="de-DE">
                <a:cs typeface="Arial"/>
              </a:rPr>
              <a:t>Können individuell angepasst werden.</a:t>
            </a:r>
          </a:p>
          <a:p>
            <a:pPr>
              <a:spcBef>
                <a:spcPts val="1000"/>
              </a:spcBef>
            </a:pPr>
            <a:r>
              <a:rPr lang="de-DE">
                <a:cs typeface="Arial"/>
              </a:rPr>
              <a:t>Zu finden auf </a:t>
            </a:r>
            <a:r>
              <a:rPr lang="de-DE">
                <a:cs typeface="Arial"/>
                <a:hlinkClick r:id="rId5"/>
              </a:rPr>
              <a:t>www.drk-wohlfahrt.de/drk-engagementplattform</a:t>
            </a:r>
            <a:r>
              <a:rPr lang="de-DE"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955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EA8197A-35A1-4B47-BCB2-362ADC19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94" y="847945"/>
            <a:ext cx="5412842" cy="1113162"/>
          </a:xfrm>
        </p:spPr>
        <p:txBody>
          <a:bodyPr/>
          <a:lstStyle/>
          <a:p>
            <a:r>
              <a:rPr lang="de-DE" sz="2800"/>
              <a:t>Haben Sie Fragen?</a:t>
            </a:r>
            <a:endParaRPr lang="en-VN" sz="280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EE08A18-F474-F9C0-4E85-A4C7418CEFE0}"/>
              </a:ext>
            </a:extLst>
          </p:cNvPr>
          <p:cNvSpPr txBox="1">
            <a:spLocks/>
          </p:cNvSpPr>
          <p:nvPr/>
        </p:nvSpPr>
        <p:spPr>
          <a:xfrm>
            <a:off x="778404" y="1888337"/>
            <a:ext cx="4394359" cy="13653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6858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-14400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14400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err="1">
                <a:solidFill>
                  <a:schemeClr val="tx2"/>
                </a:solidFill>
                <a:cs typeface="Arial"/>
              </a:rPr>
              <a:t>Vorname</a:t>
            </a:r>
            <a:r>
              <a:rPr lang="nl-NL">
                <a:solidFill>
                  <a:schemeClr val="tx2"/>
                </a:solidFill>
                <a:cs typeface="Arial"/>
              </a:rPr>
              <a:t> </a:t>
            </a:r>
            <a:r>
              <a:rPr lang="nl-NL" err="1">
                <a:solidFill>
                  <a:schemeClr val="tx2"/>
                </a:solidFill>
                <a:cs typeface="Arial"/>
              </a:rPr>
              <a:t>Nachname</a:t>
            </a:r>
            <a:endParaRPr lang="de-DE" b="0" err="1">
              <a:solidFill>
                <a:schemeClr val="tx2"/>
              </a:solidFill>
              <a:cs typeface="Arial"/>
            </a:endParaRPr>
          </a:p>
          <a:p>
            <a:pPr lvl="2"/>
            <a:r>
              <a:rPr lang="de-DE">
                <a:solidFill>
                  <a:srgbClr val="000000"/>
                </a:solidFill>
                <a:cs typeface="Arial"/>
              </a:rPr>
              <a:t>DRK-Gliederung</a:t>
            </a:r>
            <a:endParaRPr lang="nl-NL">
              <a:cs typeface="Arial"/>
            </a:endParaRPr>
          </a:p>
          <a:p>
            <a:pPr lvl="2"/>
            <a:r>
              <a:rPr lang="de-DE">
                <a:solidFill>
                  <a:srgbClr val="000000"/>
                </a:solidFill>
                <a:cs typeface="Arial"/>
              </a:rPr>
              <a:t>Ihre Rolle</a:t>
            </a:r>
          </a:p>
          <a:p>
            <a:pPr lvl="2"/>
            <a:r>
              <a:rPr lang="de-DE">
                <a:solidFill>
                  <a:srgbClr val="000000"/>
                </a:solidFill>
                <a:cs typeface="Arial"/>
              </a:rPr>
              <a:t>Kontaktdaten</a:t>
            </a:r>
          </a:p>
          <a:p>
            <a:pPr lvl="2"/>
            <a:endParaRPr lang="de-DE">
              <a:solidFill>
                <a:srgbClr val="000000"/>
              </a:solidFill>
              <a:cs typeface="Arial"/>
            </a:endParaRPr>
          </a:p>
          <a:p>
            <a:pPr lvl="2"/>
            <a:endParaRPr lang="de-DE">
              <a:solidFill>
                <a:srgbClr val="000000"/>
              </a:solidFill>
              <a:cs typeface="Arial"/>
            </a:endParaRPr>
          </a:p>
          <a:p>
            <a:pPr lvl="2"/>
            <a:r>
              <a:rPr lang="de-DE" sz="1100" b="1">
                <a:solidFill>
                  <a:srgbClr val="E60005"/>
                </a:solidFill>
                <a:cs typeface="Arial"/>
              </a:rPr>
              <a:t>Für allgemeine Projektanfragen:</a:t>
            </a:r>
            <a:br>
              <a:rPr lang="de-DE" sz="1100" b="1">
                <a:cs typeface="Arial"/>
              </a:rPr>
            </a:br>
            <a:r>
              <a:rPr lang="de-DE" sz="1100">
                <a:solidFill>
                  <a:srgbClr val="000000"/>
                </a:solidFill>
                <a:cs typeface="Arial"/>
              </a:rPr>
              <a:t>easi@drk.de</a:t>
            </a:r>
          </a:p>
          <a:p>
            <a:pPr lvl="2"/>
            <a:r>
              <a:rPr lang="de-DE" sz="1100" b="1">
                <a:solidFill>
                  <a:srgbClr val="E60005"/>
                </a:solidFill>
                <a:cs typeface="Arial"/>
              </a:rPr>
              <a:t>Für technische Fragen: </a:t>
            </a:r>
            <a:br>
              <a:rPr lang="de-DE" sz="1100">
                <a:cs typeface="Arial"/>
              </a:rPr>
            </a:br>
            <a:r>
              <a:rPr lang="de-DE" sz="1100">
                <a:solidFill>
                  <a:srgbClr val="000000"/>
                </a:solidFill>
                <a:cs typeface="Arial"/>
              </a:rPr>
              <a:t>support@drkservice.de</a:t>
            </a:r>
          </a:p>
          <a:p>
            <a:endParaRPr lang="en-VN">
              <a:cs typeface="Arial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2BBE0E2-A97E-12DC-F1F0-96358533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0135" y="1529306"/>
            <a:ext cx="2948086" cy="29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2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EA8197A-35A1-4B47-BCB2-362ADC19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65" y="1752217"/>
            <a:ext cx="3394507" cy="1113162"/>
          </a:xfrm>
        </p:spPr>
        <p:txBody>
          <a:bodyPr/>
          <a:lstStyle/>
          <a:p>
            <a:r>
              <a:rPr lang="de-DE" sz="2800">
                <a:latin typeface="Georgia"/>
              </a:rPr>
              <a:t>Zusätzliches Folienmaterial</a:t>
            </a:r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2BBE0E2-A97E-12DC-F1F0-963585330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0135" y="1529306"/>
            <a:ext cx="2948086" cy="29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0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DB61C-D261-A2E9-6A8B-F1149E97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58" y="719988"/>
            <a:ext cx="9013064" cy="567616"/>
          </a:xfrm>
        </p:spPr>
        <p:txBody>
          <a:bodyPr/>
          <a:lstStyle/>
          <a:p>
            <a:r>
              <a:rPr lang="de-DE" sz="2200">
                <a:latin typeface="Georgia"/>
              </a:rPr>
              <a:t>Genese der DRK-</a:t>
            </a:r>
            <a:r>
              <a:rPr lang="de-DE" sz="2200" err="1">
                <a:latin typeface="Georgia"/>
              </a:rPr>
              <a:t>Engagementplattform</a:t>
            </a:r>
            <a:endParaRPr lang="de-DE" sz="2200" err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67A4C6-D6C3-3C16-0744-C85E3A05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CFFA4-706B-1C7A-5A55-4702E13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19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49009B-3F53-8A98-6807-733B11BB35F8}"/>
              </a:ext>
            </a:extLst>
          </p:cNvPr>
          <p:cNvSpPr txBox="1"/>
          <p:nvPr/>
        </p:nvSpPr>
        <p:spPr>
          <a:xfrm>
            <a:off x="369457" y="1230918"/>
            <a:ext cx="860048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>
                <a:ea typeface="+mn-lt"/>
                <a:cs typeface="+mn-lt"/>
              </a:rPr>
              <a:t>Die DRK-</a:t>
            </a:r>
            <a:r>
              <a:rPr lang="de-DE" sz="1600" err="1">
                <a:ea typeface="+mn-lt"/>
                <a:cs typeface="+mn-lt"/>
              </a:rPr>
              <a:t>Engagementplattform</a:t>
            </a:r>
            <a:r>
              <a:rPr lang="de-DE" sz="1600">
                <a:ea typeface="+mn-lt"/>
                <a:cs typeface="+mn-lt"/>
              </a:rPr>
              <a:t> ist das Ergebnis eines </a:t>
            </a:r>
            <a:r>
              <a:rPr lang="de-DE" sz="1600" b="1">
                <a:solidFill>
                  <a:srgbClr val="E60005"/>
                </a:solidFill>
                <a:ea typeface="+mn-lt"/>
                <a:cs typeface="+mn-lt"/>
              </a:rPr>
              <a:t>mehrjährigen Prozesses</a:t>
            </a:r>
            <a:r>
              <a:rPr lang="de-DE" sz="1600">
                <a:ea typeface="+mn-lt"/>
                <a:cs typeface="+mn-lt"/>
              </a:rPr>
              <a:t>. Die Bedarfe wurden in </a:t>
            </a:r>
            <a:r>
              <a:rPr lang="de-DE" sz="1600" b="1">
                <a:solidFill>
                  <a:srgbClr val="E60005"/>
                </a:solidFill>
                <a:ea typeface="+mn-lt"/>
                <a:cs typeface="+mn-lt"/>
              </a:rPr>
              <a:t>enger Abstimmung mit dem Verband</a:t>
            </a:r>
            <a:r>
              <a:rPr lang="de-DE" sz="1600">
                <a:ea typeface="+mn-lt"/>
                <a:cs typeface="+mn-lt"/>
              </a:rPr>
              <a:t> erhoben, die technische Lösung bettet sich in </a:t>
            </a:r>
            <a:r>
              <a:rPr lang="de-DE" sz="1600" b="1">
                <a:solidFill>
                  <a:srgbClr val="E60005"/>
                </a:solidFill>
                <a:ea typeface="+mn-lt"/>
                <a:cs typeface="+mn-lt"/>
              </a:rPr>
              <a:t>bestehende verbandliche und zivilgesellschaftliche IT-Lösungen</a:t>
            </a:r>
            <a:r>
              <a:rPr lang="de-DE" sz="1600">
                <a:ea typeface="+mn-lt"/>
                <a:cs typeface="+mn-lt"/>
              </a:rPr>
              <a:t> ein.</a:t>
            </a:r>
            <a:endParaRPr lang="de-DE" sz="1600">
              <a:cs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79EE3F-9835-B70C-698A-65E1D5AD063B}"/>
              </a:ext>
            </a:extLst>
          </p:cNvPr>
          <p:cNvSpPr txBox="1"/>
          <p:nvPr/>
        </p:nvSpPr>
        <p:spPr>
          <a:xfrm>
            <a:off x="371935" y="2314010"/>
            <a:ext cx="15948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>
                <a:solidFill>
                  <a:srgbClr val="E60005"/>
                </a:solidFill>
                <a:latin typeface="Georgia"/>
                <a:cs typeface="Arial"/>
              </a:rPr>
              <a:t>2022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64009E-692B-C5CD-7962-A2E56C53489D}"/>
              </a:ext>
            </a:extLst>
          </p:cNvPr>
          <p:cNvSpPr txBox="1"/>
          <p:nvPr/>
        </p:nvSpPr>
        <p:spPr>
          <a:xfrm>
            <a:off x="1507602" y="2372088"/>
            <a:ext cx="398024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/>
              <a:t>Projektentwicklung, Bedarfserhebung in Bundesausschuss der Wohlfahrts- und Sozialarbeit &amp; Experten-Interviews, Abstimmung mit anderen Gemeinschaften/AED, erste Verschränkung mit DRK-S</a:t>
            </a: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7B3BB3-DE71-D65C-78A1-33869211716F}"/>
              </a:ext>
            </a:extLst>
          </p:cNvPr>
          <p:cNvSpPr txBox="1"/>
          <p:nvPr/>
        </p:nvSpPr>
        <p:spPr>
          <a:xfrm>
            <a:off x="386403" y="3196989"/>
            <a:ext cx="15948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>
                <a:solidFill>
                  <a:srgbClr val="E60005"/>
                </a:solidFill>
                <a:latin typeface="Georgia"/>
                <a:cs typeface="Arial"/>
              </a:rPr>
              <a:t>2023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0EAAF0E-FCE9-7E83-19AA-38F6C7486613}"/>
              </a:ext>
            </a:extLst>
          </p:cNvPr>
          <p:cNvSpPr txBox="1"/>
          <p:nvPr/>
        </p:nvSpPr>
        <p:spPr>
          <a:xfrm>
            <a:off x="1514836" y="3255067"/>
            <a:ext cx="37559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/>
              <a:t>Konzeption der technischen Lösung, Kooperation mit Aktion Mensch, laufende Bedarfsabgleichung mit den DRK-Ehrenamtsakteuren &amp; -gremien</a:t>
            </a:r>
          </a:p>
        </p:txBody>
      </p:sp>
      <p:pic>
        <p:nvPicPr>
          <p:cNvPr id="13" name="Grafik 12" descr="Ein Bild, das Text, Kleidung, Klebezettel, Handschrift enthält.&#10;&#10;Beschreibung automatisch generiert.">
            <a:extLst>
              <a:ext uri="{FF2B5EF4-FFF2-40B4-BE49-F238E27FC236}">
                <a16:creationId xmlns:a16="http://schemas.microsoft.com/office/drawing/2014/main" id="{82E4BC19-F7D2-744C-30E8-700272AAF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0" t="109" r="12625" b="3343"/>
          <a:stretch/>
        </p:blipFill>
        <p:spPr>
          <a:xfrm>
            <a:off x="5783126" y="2371874"/>
            <a:ext cx="3052682" cy="230020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7C98998-C073-7B0E-7135-76BE7312415F}"/>
              </a:ext>
            </a:extLst>
          </p:cNvPr>
          <p:cNvSpPr txBox="1"/>
          <p:nvPr/>
        </p:nvSpPr>
        <p:spPr>
          <a:xfrm>
            <a:off x="379168" y="3935011"/>
            <a:ext cx="15948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>
                <a:solidFill>
                  <a:srgbClr val="E60005"/>
                </a:solidFill>
                <a:latin typeface="Georgia"/>
                <a:cs typeface="Arial"/>
              </a:rPr>
              <a:t>2024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08F96D1-0B6B-BFBE-4FAF-202F08173BF4}"/>
              </a:ext>
            </a:extLst>
          </p:cNvPr>
          <p:cNvSpPr txBox="1"/>
          <p:nvPr/>
        </p:nvSpPr>
        <p:spPr>
          <a:xfrm>
            <a:off x="1507601" y="3993089"/>
            <a:ext cx="37559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/>
              <a:t>Technische Umsetzung, Pilotphase mit 17 Gliederungen, Launch und Rollout in den Verband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85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D5D3432-6210-EBF6-69F8-EC8B9B55E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75" y="4274728"/>
            <a:ext cx="8284849" cy="498450"/>
          </a:xfrm>
        </p:spPr>
        <p:txBody>
          <a:bodyPr/>
          <a:lstStyle/>
          <a:p>
            <a:r>
              <a:rPr lang="de-DE" sz="3200">
                <a:solidFill>
                  <a:srgbClr val="E60005"/>
                </a:solidFill>
                <a:latin typeface="Georgia"/>
              </a:rPr>
              <a:t>Die DRK-</a:t>
            </a:r>
            <a:r>
              <a:rPr lang="de-DE" sz="3200" err="1">
                <a:solidFill>
                  <a:srgbClr val="E60005"/>
                </a:solidFill>
                <a:latin typeface="Georgia"/>
              </a:rPr>
              <a:t>Engagementplattform</a:t>
            </a:r>
            <a:endParaRPr lang="de-DE" sz="3200" err="1">
              <a:solidFill>
                <a:srgbClr val="E60005"/>
              </a:solidFill>
            </a:endParaRPr>
          </a:p>
        </p:txBody>
      </p:sp>
      <p:pic>
        <p:nvPicPr>
          <p:cNvPr id="5" name="Picture 2" descr="Ein Bild, das Text, Person, Kleidung, Im Haus enthält.&#10;&#10;Automatisch generierte Beschreibung">
            <a:extLst>
              <a:ext uri="{FF2B5EF4-FFF2-40B4-BE49-F238E27FC236}">
                <a16:creationId xmlns:a16="http://schemas.microsoft.com/office/drawing/2014/main" id="{3EF45B30-998C-BF68-4B07-3E1519B03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6750"/>
          <a:stretch/>
        </p:blipFill>
        <p:spPr bwMode="auto">
          <a:xfrm>
            <a:off x="429576" y="845648"/>
            <a:ext cx="8284848" cy="295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65DBC8C-AFC1-613A-931F-4334CD476319}"/>
              </a:ext>
            </a:extLst>
          </p:cNvPr>
          <p:cNvSpPr txBox="1"/>
          <p:nvPr/>
        </p:nvSpPr>
        <p:spPr>
          <a:xfrm>
            <a:off x="362588" y="3949326"/>
            <a:ext cx="457200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400">
                <a:solidFill>
                  <a:srgbClr val="E60005"/>
                </a:solidFill>
                <a:latin typeface="Arial"/>
                <a:cs typeface="Arial"/>
              </a:rPr>
              <a:t>Der digitale Weg ins Ehrenamt</a:t>
            </a:r>
            <a:endParaRPr lang="de-DE" sz="1400">
              <a:solidFill>
                <a:srgbClr val="E60005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53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1992" y="236388"/>
            <a:ext cx="8547195" cy="371666"/>
          </a:xfrm>
        </p:spPr>
        <p:txBody>
          <a:bodyPr/>
          <a:lstStyle/>
          <a:p>
            <a:r>
              <a:rPr lang="de-DE">
                <a:latin typeface="Georgia"/>
              </a:rPr>
              <a:t>Blick in die Praxis: Wer erstellt </a:t>
            </a:r>
            <a:r>
              <a:rPr lang="de-DE" err="1">
                <a:latin typeface="Georgia"/>
              </a:rPr>
              <a:t>Engagementangebote</a:t>
            </a:r>
            <a:r>
              <a:rPr lang="de-DE">
                <a:latin typeface="Georgia"/>
              </a:rPr>
              <a:t>? </a:t>
            </a:r>
            <a:br>
              <a:rPr lang="de-DE">
                <a:latin typeface="Georgia"/>
              </a:rPr>
            </a:br>
            <a:r>
              <a:rPr lang="de-DE">
                <a:latin typeface="Georgia"/>
              </a:rPr>
              <a:t>Wer erhält und beantwortet </a:t>
            </a:r>
            <a:r>
              <a:rPr lang="de-DE" err="1">
                <a:latin typeface="Georgia"/>
              </a:rPr>
              <a:t>Engagementanfragen</a:t>
            </a:r>
            <a:r>
              <a:rPr lang="de-DE">
                <a:latin typeface="Georgia"/>
              </a:rPr>
              <a:t>?</a:t>
            </a:r>
            <a:endParaRPr lang="de-DE"/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524AABDB-E718-D531-E427-1770BF8F4961}"/>
              </a:ext>
            </a:extLst>
          </p:cNvPr>
          <p:cNvSpPr txBox="1"/>
          <p:nvPr/>
        </p:nvSpPr>
        <p:spPr>
          <a:xfrm>
            <a:off x="213565" y="940689"/>
            <a:ext cx="8780578" cy="10926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300">
                <a:ea typeface="+mn-lt"/>
                <a:cs typeface="+mn-lt"/>
              </a:rPr>
              <a:t>Für die Umsetzung auf Kreisverbandsebene braucht es einen koordinierten Prozess zwischen der KV-Ehrenamts-koordination und den Verantwortlichen aus DRK-Einrichtungen und -Projekten. Wichtig ist Klarheit &amp; Transparenz für alle Beteiligten – in den Einrichtungen und auf Kreisverbandsebene.</a:t>
            </a:r>
          </a:p>
          <a:p>
            <a:pPr marL="143510" lvl="3"/>
            <a:endParaRPr lang="de-DE" sz="1300">
              <a:ea typeface="+mn-lt"/>
              <a:cs typeface="+mn-lt"/>
            </a:endParaRPr>
          </a:p>
          <a:p>
            <a:pPr marL="143510" lvl="3"/>
            <a:r>
              <a:rPr lang="de-DE" sz="1300">
                <a:ea typeface="+mn-lt"/>
                <a:cs typeface="+mn-lt"/>
              </a:rPr>
              <a:t>Zwei archetypische Modelle der Aufgabenteilung: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7B247F9-3B47-17F9-AFFA-5D5573D7A62D}"/>
              </a:ext>
            </a:extLst>
          </p:cNvPr>
          <p:cNvSpPr txBox="1"/>
          <p:nvPr/>
        </p:nvSpPr>
        <p:spPr>
          <a:xfrm>
            <a:off x="351423" y="4168641"/>
            <a:ext cx="836415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900" i="1"/>
              <a:t>Mehr Tipps </a:t>
            </a:r>
            <a:r>
              <a:rPr lang="de-DE" sz="900" i="1">
                <a:solidFill>
                  <a:srgbClr val="000000"/>
                </a:solidFill>
                <a:cs typeface="Arial"/>
              </a:rPr>
              <a:t>&amp; Empfehlungen zur Umsetzung vor Ort finden sich im </a:t>
            </a:r>
            <a:r>
              <a:rPr lang="de-DE" sz="900" i="1">
                <a:solidFill>
                  <a:srgbClr val="000000"/>
                </a:solidFill>
                <a:cs typeface="Arial"/>
                <a:hlinkClick r:id="rId2"/>
              </a:rPr>
              <a:t>DRK-Engagementplattform-Handbuch</a:t>
            </a:r>
            <a:r>
              <a:rPr lang="de-DE" sz="900" i="1">
                <a:solidFill>
                  <a:srgbClr val="000000"/>
                </a:solidFill>
                <a:cs typeface="Arial"/>
              </a:rPr>
              <a:t>. Beleuchtet werden dabei verschiedene Aufteilungen der Verantwortlichkeiten zwischen KV-Ehrenamtskoordination und den lokalen DRK-Einrichtungen – in den Themenfeldern </a:t>
            </a:r>
            <a:r>
              <a:rPr lang="de-DE" sz="900" i="1" err="1">
                <a:solidFill>
                  <a:srgbClr val="000000"/>
                </a:solidFill>
                <a:cs typeface="Arial"/>
              </a:rPr>
              <a:t>Engagementangebot</a:t>
            </a:r>
            <a:r>
              <a:rPr lang="de-DE" sz="900" i="1">
                <a:solidFill>
                  <a:srgbClr val="000000"/>
                </a:solidFill>
                <a:cs typeface="Arial"/>
              </a:rPr>
              <a:t>-Erstellung, Dateneingabe, Ansprechperson und Ehrenamtsvermittlung. </a:t>
            </a:r>
            <a:endParaRPr lang="de-DE" sz="900" i="1">
              <a:cs typeface="Arial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D5FE84-14F8-7049-8554-BDB459906AB2}"/>
              </a:ext>
            </a:extLst>
          </p:cNvPr>
          <p:cNvSpPr/>
          <p:nvPr/>
        </p:nvSpPr>
        <p:spPr>
          <a:xfrm>
            <a:off x="486792" y="2146527"/>
            <a:ext cx="2006558" cy="816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/>
            <a:r>
              <a:rPr lang="de-DE" sz="1200" b="1">
                <a:solidFill>
                  <a:schemeClr val="tx1"/>
                </a:solidFill>
                <a:cs typeface="Arial"/>
              </a:rPr>
              <a:t>Zentrale</a:t>
            </a:r>
            <a:br>
              <a:rPr lang="de-DE" sz="1200" b="1">
                <a:cs typeface="Arial"/>
              </a:rPr>
            </a:br>
            <a:r>
              <a:rPr lang="de-DE" sz="1200" b="1">
                <a:solidFill>
                  <a:schemeClr val="tx1"/>
                </a:solidFill>
                <a:cs typeface="Arial"/>
              </a:rPr>
              <a:t>Koordination</a:t>
            </a:r>
            <a:endParaRPr lang="de-DE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5758543-D8DB-494C-8B00-DF461977939B}"/>
              </a:ext>
            </a:extLst>
          </p:cNvPr>
          <p:cNvSpPr/>
          <p:nvPr/>
        </p:nvSpPr>
        <p:spPr>
          <a:xfrm>
            <a:off x="486762" y="3131637"/>
            <a:ext cx="2006558" cy="8239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/>
            <a:r>
              <a:rPr lang="de-DE" sz="1200" b="1">
                <a:solidFill>
                  <a:schemeClr val="tx1"/>
                </a:solidFill>
                <a:cs typeface="Arial"/>
              </a:rPr>
              <a:t>Dezentrale</a:t>
            </a:r>
            <a:br>
              <a:rPr lang="de-DE" sz="1200" b="1">
                <a:cs typeface="Arial"/>
              </a:rPr>
            </a:br>
            <a:r>
              <a:rPr lang="de-DE" sz="1200" b="1">
                <a:solidFill>
                  <a:schemeClr val="tx1"/>
                </a:solidFill>
                <a:cs typeface="Arial"/>
              </a:rPr>
              <a:t>Koordination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58511BA-F0D4-2640-AC63-DD4092C25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477" y="3161882"/>
            <a:ext cx="721233" cy="734529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7CD5FE84-14F8-7049-8554-BDB459906AB2}"/>
              </a:ext>
            </a:extLst>
          </p:cNvPr>
          <p:cNvSpPr/>
          <p:nvPr/>
        </p:nvSpPr>
        <p:spPr>
          <a:xfrm>
            <a:off x="2600559" y="2146527"/>
            <a:ext cx="6382836" cy="816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>
                <a:solidFill>
                  <a:schemeClr val="tx1"/>
                </a:solidFill>
                <a:cs typeface="Arial"/>
              </a:rPr>
              <a:t>Die Ehrenamtskoordination im Kreisverband</a:t>
            </a: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holt 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Engagementbedarfe</a:t>
            </a:r>
            <a:r>
              <a:rPr lang="de-DE" sz="900">
                <a:solidFill>
                  <a:schemeClr val="tx1"/>
                </a:solidFill>
                <a:cs typeface="Arial"/>
              </a:rPr>
              <a:t> auf Einrichtungs- und KV-Ebene ein</a:t>
            </a: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formuliert, erstellt und verwaltet die 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Engagementangebote</a:t>
            </a:r>
            <a:r>
              <a:rPr lang="de-DE" sz="900">
                <a:solidFill>
                  <a:schemeClr val="tx1"/>
                </a:solidFill>
                <a:cs typeface="Arial"/>
              </a:rPr>
              <a:t> in der DLDB</a:t>
            </a:r>
            <a:endParaRPr lang="de-DE" sz="900">
              <a:solidFill>
                <a:schemeClr val="tx1"/>
              </a:solidFill>
              <a:ea typeface="+mn-lt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ea typeface="+mn-lt"/>
                <a:cs typeface="+mn-lt"/>
              </a:rPr>
              <a:t>erhält Kontaktanfragen </a:t>
            </a:r>
            <a:r>
              <a:rPr lang="de-DE" sz="900" err="1">
                <a:solidFill>
                  <a:schemeClr val="tx1"/>
                </a:solidFill>
                <a:ea typeface="+mn-lt"/>
                <a:cs typeface="+mn-lt"/>
              </a:rPr>
              <a:t>Engagementinteressierter</a:t>
            </a:r>
            <a:r>
              <a:rPr lang="de-DE" sz="900">
                <a:solidFill>
                  <a:schemeClr val="tx1"/>
                </a:solidFill>
                <a:ea typeface="+mn-lt"/>
                <a:cs typeface="+mn-lt"/>
              </a:rPr>
              <a:t> über die DRK-</a:t>
            </a:r>
            <a:r>
              <a:rPr lang="de-DE" sz="900" err="1">
                <a:solidFill>
                  <a:schemeClr val="tx1"/>
                </a:solidFill>
                <a:ea typeface="+mn-lt"/>
                <a:cs typeface="+mn-lt"/>
              </a:rPr>
              <a:t>Engagementplattform</a:t>
            </a:r>
            <a:r>
              <a:rPr lang="de-DE" sz="900">
                <a:solidFill>
                  <a:schemeClr val="tx1"/>
                </a:solidFill>
                <a:ea typeface="+mn-lt"/>
                <a:cs typeface="+mn-lt"/>
              </a:rPr>
              <a:t> </a:t>
            </a:r>
            <a:endParaRPr lang="de-DE">
              <a:solidFill>
                <a:schemeClr val="tx1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verantwortet die 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Engagementvermittlung</a:t>
            </a:r>
            <a:r>
              <a:rPr lang="de-DE" sz="900">
                <a:solidFill>
                  <a:schemeClr val="tx1"/>
                </a:solidFill>
                <a:cs typeface="Arial"/>
              </a:rPr>
              <a:t> in die Einrichtungen und Projekte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CACC85F-FAE9-F962-973C-AED2003D9067}"/>
              </a:ext>
            </a:extLst>
          </p:cNvPr>
          <p:cNvSpPr/>
          <p:nvPr/>
        </p:nvSpPr>
        <p:spPr>
          <a:xfrm>
            <a:off x="2600528" y="3131637"/>
            <a:ext cx="6382837" cy="8239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>
                <a:solidFill>
                  <a:schemeClr val="tx1"/>
                </a:solidFill>
                <a:cs typeface="Arial"/>
              </a:rPr>
              <a:t>DRK-Einrichtungen und -Projekte</a:t>
            </a: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erhalten vom Datenpflegerin/Datenpfleger des jeweiligen Kreisverbands eigene Zugangsdaten für die DLDB</a:t>
            </a: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formulieren, erstellen und verwalten ihre Einrichtungs-/projektspezifischen 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Engagementangebote</a:t>
            </a:r>
            <a:r>
              <a:rPr lang="de-DE" sz="900">
                <a:solidFill>
                  <a:schemeClr val="tx1"/>
                </a:solidFill>
                <a:cs typeface="Arial"/>
              </a:rPr>
              <a:t> in der DLDB</a:t>
            </a:r>
          </a:p>
          <a:p>
            <a:pPr marL="171450" indent="-171450">
              <a:buFont typeface="Arial"/>
              <a:buChar char="•"/>
            </a:pPr>
            <a:r>
              <a:rPr lang="de-DE" sz="900">
                <a:solidFill>
                  <a:schemeClr val="tx1"/>
                </a:solidFill>
                <a:cs typeface="Arial"/>
              </a:rPr>
              <a:t>sind als Ansprechpersonen in der DRK-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Engagementplattform</a:t>
            </a:r>
            <a:r>
              <a:rPr lang="de-DE" sz="900">
                <a:solidFill>
                  <a:schemeClr val="tx1"/>
                </a:solidFill>
                <a:cs typeface="Arial"/>
              </a:rPr>
              <a:t> vermerkt und erhalten </a:t>
            </a:r>
            <a:r>
              <a:rPr lang="de-DE" sz="900" err="1">
                <a:solidFill>
                  <a:schemeClr val="tx1"/>
                </a:solidFill>
                <a:cs typeface="Arial"/>
              </a:rPr>
              <a:t>Engagementanfragen</a:t>
            </a:r>
            <a:r>
              <a:rPr lang="de-DE" sz="900">
                <a:solidFill>
                  <a:schemeClr val="tx1"/>
                </a:solidFill>
                <a:cs typeface="Arial"/>
              </a:rPr>
              <a:t> von Interessierten (ohne Beteiligung der Ehrenamtskoordination auf KV-Ebene)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9C8501C-63D7-3F46-B558-67DE0A5747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248" y="2229293"/>
            <a:ext cx="658642" cy="650813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CD0811-C379-7E0F-3A5B-7F808BEB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421" y="4740354"/>
            <a:ext cx="8280000" cy="82323"/>
          </a:xfrm>
        </p:spPr>
        <p:txBody>
          <a:bodyPr/>
          <a:lstStyle/>
          <a:p>
            <a:r>
              <a:rPr lang="de-DE"/>
              <a:t>Die DRK-Engagementplattform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383015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1992" y="719988"/>
            <a:ext cx="8274502" cy="950400"/>
          </a:xfrm>
        </p:spPr>
        <p:txBody>
          <a:bodyPr/>
          <a:lstStyle/>
          <a:p>
            <a:r>
              <a:rPr lang="de-DE" sz="1800">
                <a:latin typeface="Georgia"/>
              </a:rPr>
              <a:t>Einbindung der </a:t>
            </a:r>
            <a:r>
              <a:rPr lang="de-DE" sz="1800" err="1">
                <a:latin typeface="Georgia"/>
              </a:rPr>
              <a:t>Engagementplattform</a:t>
            </a:r>
            <a:r>
              <a:rPr lang="de-DE" sz="1800">
                <a:latin typeface="Georgia"/>
              </a:rPr>
              <a:t> auf den Gliederungs-Webseiten</a:t>
            </a:r>
            <a:endParaRPr lang="de-DE" sz="1800"/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D724B50A-E179-11E0-9B16-42307A1FF1F2}"/>
              </a:ext>
            </a:extLst>
          </p:cNvPr>
          <p:cNvSpPr txBox="1"/>
          <p:nvPr/>
        </p:nvSpPr>
        <p:spPr>
          <a:xfrm>
            <a:off x="237483" y="2086729"/>
            <a:ext cx="8760611" cy="24468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Hierzu müssen (vom Website-Verantwortlichen in Ihrer Gliederung) folgende Schritte durchgeführt werden:</a:t>
            </a:r>
            <a:endParaRPr lang="de-DE">
              <a:cs typeface="Arial"/>
            </a:endParaRPr>
          </a:p>
          <a:p>
            <a:pPr marL="143510" lvl="3"/>
            <a:endParaRPr lang="de-DE" sz="1200">
              <a:latin typeface="Arial"/>
              <a:cs typeface="Arial"/>
            </a:endParaRPr>
          </a:p>
          <a:p>
            <a:pPr marL="372110" lvl="3" indent="-228600">
              <a:buAutoNum type="arabicPeriod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Registrierung in der Aktion Mensch-Freiwilligendatenbank: </a:t>
            </a:r>
            <a:r>
              <a:rPr lang="de-DE" sz="1200">
                <a:solidFill>
                  <a:srgbClr val="FF8700"/>
                </a:solidFill>
                <a:latin typeface="Arial"/>
                <a:ea typeface="Source Sans Pro"/>
                <a:cs typeface="Arial"/>
                <a:hlinkClick r:id="rId2"/>
              </a:rPr>
              <a:t>https://freiwilligendatenbank.aktion-mensch.de/admin/login</a:t>
            </a:r>
            <a:br>
              <a:rPr lang="de-DE" sz="1200">
                <a:latin typeface="Arial"/>
                <a:ea typeface="Source Sans Pro"/>
                <a:cs typeface="Arial"/>
              </a:rPr>
            </a:br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372110" lvl="3" indent="-228600">
              <a:buAutoNum type="arabicPeriod"/>
            </a:pPr>
            <a:r>
              <a:rPr lang="de-DE" sz="1200">
                <a:latin typeface="Arial"/>
                <a:ea typeface="Source Sans Pro"/>
                <a:cs typeface="Arial"/>
              </a:rPr>
              <a:t>Eingabe des (absoluten) Links auf der LV-/KV-Website, unter dem die DRK-Engagementplattform ausgespielt werden soll und Erhalt des Integrator-Schlüssels</a:t>
            </a:r>
            <a:br>
              <a:rPr lang="de-DE" sz="1200">
                <a:latin typeface="Arial"/>
                <a:ea typeface="Source Sans Pro"/>
                <a:cs typeface="Arial"/>
              </a:rPr>
            </a:br>
            <a:endParaRPr lang="de-DE" sz="1200">
              <a:latin typeface="Arial"/>
              <a:ea typeface="Source Sans Pro"/>
              <a:cs typeface="Arial"/>
            </a:endParaRPr>
          </a:p>
          <a:p>
            <a:pPr marL="372110" lvl="3" indent="-228600">
              <a:buAutoNum type="arabicPeriod"/>
            </a:pPr>
            <a:r>
              <a:rPr lang="de-DE" sz="1200">
                <a:solidFill>
                  <a:srgbClr val="000000"/>
                </a:solidFill>
                <a:ea typeface="Source Sans Pro"/>
                <a:cs typeface="Arial"/>
              </a:rPr>
              <a:t>Einfügen des Plugins "DRK Service Engagement Suche" im </a:t>
            </a:r>
            <a:r>
              <a:rPr lang="de-DE" sz="1200" err="1">
                <a:solidFill>
                  <a:srgbClr val="000000"/>
                </a:solidFill>
                <a:ea typeface="Source Sans Pro"/>
                <a:cs typeface="Arial"/>
              </a:rPr>
              <a:t>Typo</a:t>
            </a:r>
            <a:r>
              <a:rPr lang="de-DE" sz="1200">
                <a:solidFill>
                  <a:srgbClr val="000000"/>
                </a:solidFill>
                <a:ea typeface="Source Sans Pro"/>
                <a:cs typeface="Arial"/>
              </a:rPr>
              <a:t> 3-Backend der Gliederungswebseite</a:t>
            </a:r>
          </a:p>
          <a:p>
            <a:pPr marL="372110" lvl="3" indent="-228600">
              <a:buAutoNum type="arabicPeriod"/>
            </a:pPr>
            <a:endParaRPr lang="de-DE" sz="1200">
              <a:solidFill>
                <a:srgbClr val="000000"/>
              </a:solidFill>
              <a:ea typeface="Source Sans Pro"/>
              <a:cs typeface="Arial"/>
            </a:endParaRPr>
          </a:p>
          <a:p>
            <a:pPr marL="372110" lvl="3" indent="-228600">
              <a:buAutoNum type="arabicPeriod"/>
            </a:pPr>
            <a:r>
              <a:rPr lang="de-DE" sz="1200">
                <a:solidFill>
                  <a:srgbClr val="000000"/>
                </a:solidFill>
                <a:ea typeface="Source Sans Pro"/>
                <a:cs typeface="Arial"/>
              </a:rPr>
              <a:t>Plugin </a:t>
            </a:r>
            <a:r>
              <a:rPr lang="de-DE" sz="1200">
                <a:solidFill>
                  <a:srgbClr val="000000"/>
                </a:solidFill>
                <a:ea typeface="Source Sans Pro"/>
                <a:cs typeface="+mn-lt"/>
              </a:rPr>
              <a:t>öffnen und u</a:t>
            </a:r>
            <a:r>
              <a:rPr lang="de-DE" sz="1200">
                <a:solidFill>
                  <a:srgbClr val="000000"/>
                </a:solidFill>
                <a:ea typeface="+mn-lt"/>
                <a:cs typeface="+mn-lt"/>
              </a:rPr>
              <a:t>nter "Einstellungen" den zuvor erstellten Integrator-Schlüssel eingeben</a:t>
            </a:r>
            <a:endParaRPr lang="de-DE" sz="1200">
              <a:ea typeface="+mn-lt"/>
              <a:cs typeface="+mn-lt"/>
            </a:endParaRPr>
          </a:p>
          <a:p>
            <a:pPr marL="143510" lvl="3"/>
            <a:endParaRPr lang="de-DE" sz="1200">
              <a:cs typeface="Arial"/>
            </a:endParaRPr>
          </a:p>
          <a:p>
            <a:pPr marL="143510" lvl="3"/>
            <a:r>
              <a:rPr lang="de-DE" sz="1050" i="1">
                <a:solidFill>
                  <a:srgbClr val="000000"/>
                </a:solidFill>
                <a:ea typeface="Source Sans Pro"/>
                <a:cs typeface="Arial"/>
              </a:rPr>
              <a:t>Eine detaillierte Beschreibung des Prozesses findet sich im </a:t>
            </a:r>
            <a:r>
              <a:rPr lang="de-DE" sz="1050" i="1">
                <a:solidFill>
                  <a:srgbClr val="000000"/>
                </a:solidFill>
                <a:ea typeface="Source Sans Pro"/>
                <a:cs typeface="Arial"/>
                <a:hlinkClick r:id="rId3"/>
              </a:rPr>
              <a:t>Handbuch der DRK Musterseiten</a:t>
            </a:r>
            <a:r>
              <a:rPr lang="de-DE" sz="1050" i="1">
                <a:solidFill>
                  <a:srgbClr val="000000"/>
                </a:solidFill>
                <a:ea typeface="Source Sans Pro"/>
                <a:cs typeface="Arial"/>
              </a:rPr>
              <a:t>. Bei technischen Fragen zur Einbindung der DRK-</a:t>
            </a:r>
            <a:r>
              <a:rPr lang="de-DE" sz="1050" i="1" err="1">
                <a:solidFill>
                  <a:srgbClr val="000000"/>
                </a:solidFill>
                <a:ea typeface="Source Sans Pro"/>
                <a:cs typeface="Arial"/>
              </a:rPr>
              <a:t>Engagementplattform</a:t>
            </a:r>
            <a:r>
              <a:rPr lang="de-DE" sz="1050" i="1">
                <a:solidFill>
                  <a:srgbClr val="000000"/>
                </a:solidFill>
                <a:ea typeface="Source Sans Pro"/>
                <a:cs typeface="Arial"/>
              </a:rPr>
              <a:t> auf Ihrer Website können Sie sich an </a:t>
            </a:r>
            <a:r>
              <a:rPr lang="de-DE" sz="1050" i="1">
                <a:solidFill>
                  <a:srgbClr val="000000"/>
                </a:solidFill>
                <a:ea typeface="Source Sans Pro"/>
                <a:cs typeface="Arial"/>
                <a:hlinkClick r:id="rId4"/>
              </a:rPr>
              <a:t>support@drkservice.de</a:t>
            </a:r>
            <a:r>
              <a:rPr lang="de-DE" sz="1050" i="1">
                <a:solidFill>
                  <a:srgbClr val="000000"/>
                </a:solidFill>
                <a:ea typeface="Source Sans Pro"/>
                <a:cs typeface="Arial"/>
              </a:rPr>
              <a:t> wenden.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ADD1D0-8750-F64D-16F4-91892C01495D}"/>
              </a:ext>
            </a:extLst>
          </p:cNvPr>
          <p:cNvSpPr txBox="1"/>
          <p:nvPr/>
        </p:nvSpPr>
        <p:spPr>
          <a:xfrm>
            <a:off x="357466" y="1285026"/>
            <a:ext cx="83472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>
                <a:ea typeface="+mn-lt"/>
                <a:cs typeface="+mn-lt"/>
              </a:rPr>
              <a:t>Die DRK-</a:t>
            </a:r>
            <a:r>
              <a:rPr lang="de-DE" sz="1400" err="1">
                <a:ea typeface="+mn-lt"/>
                <a:cs typeface="+mn-lt"/>
              </a:rPr>
              <a:t>Engagementplattform</a:t>
            </a:r>
            <a:r>
              <a:rPr lang="de-DE" sz="1400">
                <a:ea typeface="+mn-lt"/>
                <a:cs typeface="+mn-lt"/>
              </a:rPr>
              <a:t> kann in wenigen Minuten in die jeweilige Gliederungsseite integriert werden (– wenn Sie die Musterseiten der DRK Service GmbH nutzen).</a:t>
            </a:r>
            <a:endParaRPr lang="de-DE" err="1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EA73B2DF-5C8E-6EDA-1B80-7F6BBF1A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32723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4451" y="811449"/>
            <a:ext cx="8280001" cy="950400"/>
          </a:xfrm>
        </p:spPr>
        <p:txBody>
          <a:bodyPr/>
          <a:lstStyle/>
          <a:p>
            <a:r>
              <a:rPr lang="de-DE">
                <a:latin typeface="Georgia"/>
                <a:cs typeface="Arial"/>
              </a:rPr>
              <a:t>1. Erstellung eines Dienstleistungsdatenbank-Accounts (DLDB) inkl. Rechtevergabe </a:t>
            </a:r>
            <a:endParaRPr lang="de-DE">
              <a:solidFill>
                <a:srgbClr val="E60005"/>
              </a:solidFill>
              <a:latin typeface="Georgia"/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ECFDC385-E8B3-30FD-113B-EF16EEF0D485}"/>
              </a:ext>
            </a:extLst>
          </p:cNvPr>
          <p:cNvSpPr txBox="1"/>
          <p:nvPr/>
        </p:nvSpPr>
        <p:spPr>
          <a:xfrm>
            <a:off x="432994" y="1765794"/>
            <a:ext cx="8129827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(1) Erstellung des DLDB-Accounts via </a:t>
            </a:r>
            <a:r>
              <a:rPr lang="de-DE" sz="1200" b="1">
                <a:solidFill>
                  <a:srgbClr val="E60005"/>
                </a:solidFill>
                <a:cs typeface="Arial"/>
                <a:hlinkClick r:id="rId2"/>
              </a:rPr>
              <a:t>DRK-Benutzerverwaltung</a:t>
            </a:r>
            <a:r>
              <a:rPr lang="de-DE" sz="1200" b="1">
                <a:solidFill>
                  <a:srgbClr val="E60005"/>
                </a:solidFill>
                <a:cs typeface="Arial"/>
              </a:rPr>
              <a:t>: Zwei mögliche Varianten</a:t>
            </a:r>
            <a:endParaRPr lang="de-DE">
              <a:cs typeface="Arial"/>
            </a:endParaRPr>
          </a:p>
          <a:p>
            <a:pPr marL="571500" lvl="1" indent="-228600">
              <a:buAutoNum type="alphaLcPeriod"/>
            </a:pPr>
            <a:r>
              <a:rPr lang="de-DE" sz="1200">
                <a:ea typeface="+mn-lt"/>
                <a:cs typeface="+mn-lt"/>
              </a:rPr>
              <a:t>Erstellung „auf Zuruf“: Datenpflegerin/Datenpfleger im KV erstellt einen eigenen Account für die Nutzenden und gibt Zugangsdaten an Nutzende </a:t>
            </a:r>
            <a:r>
              <a:rPr lang="de-DE" sz="1200" i="1">
                <a:ea typeface="+mn-lt"/>
                <a:cs typeface="+mn-lt"/>
              </a:rPr>
              <a:t>(empfohlene Variante)</a:t>
            </a:r>
            <a:endParaRPr lang="en-US" sz="1200" i="1">
              <a:ea typeface="+mn-lt"/>
              <a:cs typeface="+mn-lt"/>
            </a:endParaRPr>
          </a:p>
          <a:p>
            <a:pPr marL="914400" lvl="2" indent="-228600">
              <a:buFont typeface="Wingdings,Sans-Serif"/>
              <a:buChar char="§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Accounts können sowohl für Mitarbeitende des Kreisverbandes, als auch für Ehren- und hauptamtliche aus DRK-Einrichtungen oder im Ortsverein erstellt werden</a:t>
            </a:r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pPr marL="571500" lvl="1" indent="-228600">
              <a:buAutoNum type="alphaLcPeriod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Nutzende beantragen eigenständig einen Account, ordnen diesen einem KV zu, Freischaltung des Accounts erfolgt durch KV-GF oder Datenpflegerin/Datenpfleger </a:t>
            </a:r>
            <a:r>
              <a:rPr lang="de-DE" sz="1200" i="1">
                <a:solidFill>
                  <a:srgbClr val="000000"/>
                </a:solidFill>
                <a:latin typeface="Arial"/>
                <a:cs typeface="Arial"/>
              </a:rPr>
              <a:t>(komplexer und zeitintensiver)</a:t>
            </a:r>
            <a:endParaRPr lang="de-DE" sz="1200" i="1">
              <a:latin typeface="Arial"/>
              <a:cs typeface="Arial"/>
            </a:endParaRPr>
          </a:p>
          <a:p>
            <a:pPr marL="372110" lvl="3" indent="-228600">
              <a:buFontTx/>
              <a:buAutoNum type="arabicPeriod"/>
            </a:pPr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(2) Account erhält durch Datenpflegerin/Datenpfleger </a:t>
            </a:r>
            <a:br>
              <a:rPr lang="de-DE" sz="1200" b="1">
                <a:latin typeface="Arial"/>
                <a:cs typeface="Arial"/>
              </a:rPr>
            </a:b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   die entsprechenden Rechte</a:t>
            </a:r>
            <a:endParaRPr lang="de-DE" sz="1200"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 b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"Engagementangebote einstellen" </a:t>
            </a:r>
            <a:br>
              <a:rPr lang="de-DE" sz="1200">
                <a:latin typeface="Arial"/>
                <a:ea typeface="Calibri"/>
                <a:cs typeface="Arial"/>
              </a:rPr>
            </a:br>
            <a:r>
              <a:rPr lang="de-DE" sz="12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gibt Nutzenden alle notwendigen Rechte für</a:t>
            </a:r>
            <a:br>
              <a:rPr lang="de-DE" sz="1200">
                <a:latin typeface="Arial"/>
                <a:ea typeface="Calibri"/>
                <a:cs typeface="Arial"/>
              </a:rPr>
            </a:br>
            <a:r>
              <a:rPr lang="de-DE" sz="12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die Nutzung der DRK-Engagementplattform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KoopMA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 / Änderung Gliederungsdaten und/</a:t>
            </a:r>
            <a:br>
              <a:rPr lang="de-DE" sz="1200">
                <a:latin typeface="Arial"/>
                <a:cs typeface="Arial"/>
              </a:rPr>
            </a:b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ohne Rechte / DDL Administrator ebenfalls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"nur Lesen ohne Export" nicht</a:t>
            </a:r>
          </a:p>
        </p:txBody>
      </p:sp>
      <p:pic>
        <p:nvPicPr>
          <p:cNvPr id="9" name="Grafik 8" descr="Ein Bild, das Text, Screenshot, Schrift, Zahl enthält.&#10;&#10;Beschreibung automatisch generiert.">
            <a:extLst>
              <a:ext uri="{FF2B5EF4-FFF2-40B4-BE49-F238E27FC236}">
                <a16:creationId xmlns:a16="http://schemas.microsoft.com/office/drawing/2014/main" id="{E23BE7CB-5B67-2283-F1FF-2FE28287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76304"/>
            <a:ext cx="3937484" cy="1623005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9759675B-B9F9-8E40-A9E0-70633708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40617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4251457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4451" y="811449"/>
            <a:ext cx="8280001" cy="950400"/>
          </a:xfrm>
        </p:spPr>
        <p:txBody>
          <a:bodyPr/>
          <a:lstStyle/>
          <a:p>
            <a:r>
              <a:rPr lang="de-DE">
                <a:latin typeface="Georgia"/>
                <a:cs typeface="Arial"/>
              </a:rPr>
              <a:t>2. Login in der Dienstleistungsdatenbank (DLDB) &amp; Navigation zum </a:t>
            </a:r>
            <a:r>
              <a:rPr lang="de-DE" err="1">
                <a:latin typeface="Georgia"/>
                <a:cs typeface="Arial"/>
              </a:rPr>
              <a:t>Engagementformular</a:t>
            </a:r>
            <a:endParaRPr lang="de-DE" err="1">
              <a:solidFill>
                <a:srgbClr val="E60005"/>
              </a:solidFill>
              <a:latin typeface="Georgia"/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ECFDC385-E8B3-30FD-113B-EF16EEF0D485}"/>
              </a:ext>
            </a:extLst>
          </p:cNvPr>
          <p:cNvSpPr txBox="1"/>
          <p:nvPr/>
        </p:nvSpPr>
        <p:spPr>
          <a:xfrm>
            <a:off x="432994" y="1765794"/>
            <a:ext cx="4028049" cy="24929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(1) Login</a:t>
            </a: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 in der Dienstleistungsdatenbank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latin typeface="Arial"/>
                <a:cs typeface="Arial"/>
              </a:rPr>
              <a:t>dldb</a:t>
            </a:r>
            <a:r>
              <a:rPr lang="de-DE" sz="1200">
                <a:ea typeface="+mn-lt"/>
                <a:cs typeface="+mn-lt"/>
              </a:rPr>
              <a:t>.drk-db.de aufrufen</a:t>
            </a:r>
            <a:endParaRPr lang="de-DE" sz="1200" b="1">
              <a:latin typeface="Arial"/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>
                <a:ea typeface="+mn-lt"/>
                <a:cs typeface="+mn-lt"/>
              </a:rPr>
              <a:t>mit den individuellen Zugangsdaten aus Schritt 1 einloggen </a:t>
            </a:r>
            <a:endParaRPr lang="de-DE">
              <a:cs typeface="Arial"/>
            </a:endParaRPr>
          </a:p>
          <a:p>
            <a:pPr marL="372110" lvl="3" indent="-228600">
              <a:buFont typeface="Arial"/>
              <a:buChar char="•"/>
            </a:pPr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br>
              <a:rPr lang="de-DE" sz="1200" b="1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de-DE" sz="1200" b="1">
                <a:latin typeface="Arial"/>
                <a:cs typeface="Arial"/>
              </a:rPr>
            </a:b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(2) Navigation zum </a:t>
            </a:r>
            <a:r>
              <a:rPr lang="de-DE" sz="1200" b="1" err="1">
                <a:solidFill>
                  <a:srgbClr val="E60005"/>
                </a:solidFill>
                <a:latin typeface="Arial"/>
                <a:cs typeface="Arial"/>
              </a:rPr>
              <a:t>Engagementformular</a:t>
            </a:r>
            <a:endParaRPr lang="de-DE" sz="1200" b="1">
              <a:solidFill>
                <a:srgbClr val="E60005"/>
              </a:solidFill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Linker Reiter "</a:t>
            </a: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Engagementangebote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"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je nach in Schritt 1 vergebener Rolle, werden zusätzliche Reiter angezeigt</a:t>
            </a:r>
          </a:p>
          <a:p>
            <a:pPr marL="429260" lvl="3" indent="-285750">
              <a:buFont typeface="Arial"/>
              <a:buChar char="•"/>
            </a:pPr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Grafik 4" descr="Ein Bild, das Text, Screenshot, Schrift, Zahl enthält.&#10;&#10;Beschreibung automatisch generiert.">
            <a:extLst>
              <a:ext uri="{FF2B5EF4-FFF2-40B4-BE49-F238E27FC236}">
                <a16:creationId xmlns:a16="http://schemas.microsoft.com/office/drawing/2014/main" id="{AEF35231-8E05-1FA7-376B-DE0D3AB1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41" t="149" r="24808" b="54651"/>
          <a:stretch/>
        </p:blipFill>
        <p:spPr>
          <a:xfrm>
            <a:off x="4549247" y="1526798"/>
            <a:ext cx="1448469" cy="1406665"/>
          </a:xfrm>
          <a:prstGeom prst="rect">
            <a:avLst/>
          </a:prstGeom>
        </p:spPr>
      </p:pic>
      <p:pic>
        <p:nvPicPr>
          <p:cNvPr id="11" name="Grafik 10" descr="Ein Bild, das Text, Elektronik, Screenshot, Schrift enthält.&#10;&#10;Beschreibung automatisch generiert.">
            <a:extLst>
              <a:ext uri="{FF2B5EF4-FFF2-40B4-BE49-F238E27FC236}">
                <a16:creationId xmlns:a16="http://schemas.microsoft.com/office/drawing/2014/main" id="{58D39589-748B-FADB-6606-1E0BEA8AE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99" y="3102063"/>
            <a:ext cx="4141417" cy="1843844"/>
          </a:xfrm>
          <a:prstGeom prst="rect">
            <a:avLst/>
          </a:prstGeo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D6D2C18B-BEDE-BB82-396B-9DF08E143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599360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24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34451" y="811449"/>
            <a:ext cx="8272767" cy="415071"/>
          </a:xfrm>
        </p:spPr>
        <p:txBody>
          <a:bodyPr/>
          <a:lstStyle/>
          <a:p>
            <a:r>
              <a:rPr lang="de-DE">
                <a:latin typeface="Georgia"/>
                <a:cs typeface="Arial"/>
              </a:rPr>
              <a:t>3. Dateneingabe &amp; Veröffentlichung des </a:t>
            </a:r>
            <a:r>
              <a:rPr lang="de-DE" err="1">
                <a:latin typeface="Georgia"/>
                <a:cs typeface="Arial"/>
              </a:rPr>
              <a:t>Engagementangebots</a:t>
            </a:r>
            <a:r>
              <a:rPr lang="de-DE">
                <a:latin typeface="Georgia"/>
                <a:cs typeface="Arial"/>
              </a:rPr>
              <a:t> </a:t>
            </a:r>
            <a:endParaRPr lang="de-DE" err="1">
              <a:solidFill>
                <a:srgbClr val="E60005"/>
              </a:solidFill>
              <a:latin typeface="Georgia"/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ECFDC385-E8B3-30FD-113B-EF16EEF0D485}"/>
              </a:ext>
            </a:extLst>
          </p:cNvPr>
          <p:cNvSpPr txBox="1"/>
          <p:nvPr/>
        </p:nvSpPr>
        <p:spPr>
          <a:xfrm>
            <a:off x="432994" y="2243250"/>
            <a:ext cx="8556642" cy="24929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" lvl="3"/>
            <a:r>
              <a:rPr lang="de-DE" sz="1200" b="1">
                <a:solidFill>
                  <a:srgbClr val="E60005"/>
                </a:solidFill>
                <a:cs typeface="Arial"/>
              </a:rPr>
              <a:t>(1) Daten</a:t>
            </a: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 der vermittelnden Gliederung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cs typeface="Arial"/>
              </a:rPr>
              <a:t>umfasst die Daten der Gliederung und der dortigen Ansprechperson (z.B. die Ehrenamtskoordination auf KV-Ebene) und bezieht sich auf alle </a:t>
            </a:r>
            <a:r>
              <a:rPr lang="de-DE" sz="1200" err="1">
                <a:cs typeface="Arial"/>
              </a:rPr>
              <a:t>Engagementangebote</a:t>
            </a:r>
            <a:r>
              <a:rPr lang="de-DE" sz="1200">
                <a:cs typeface="Arial"/>
              </a:rPr>
              <a:t>, die über den jeweiligen Account laufen</a:t>
            </a:r>
          </a:p>
          <a:p>
            <a:pPr marL="372110" lvl="3" indent="-228600">
              <a:buFont typeface="Arial"/>
              <a:buChar char="•"/>
            </a:pPr>
            <a:endParaRPr lang="de-DE" sz="1200" b="1">
              <a:solidFill>
                <a:srgbClr val="FF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(2) Durchführende Einrichtung erstellen</a:t>
            </a:r>
            <a:endParaRPr lang="de-DE" sz="1200" b="1">
              <a:solidFill>
                <a:srgbClr val="E60005"/>
              </a:solidFill>
              <a:cs typeface="Arial"/>
            </a:endParaRP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beschreibt die Daten der konkreten Einrichtung und des Einsatzortes, an dem das Engagement durchgeführt wird</a:t>
            </a:r>
          </a:p>
          <a:p>
            <a:pPr marL="657860" lvl="4" indent="-171450">
              <a:buFont typeface="Arial"/>
              <a:buChar char="•"/>
            </a:pPr>
            <a:endParaRPr lang="de-DE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43510" lvl="3"/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(3) </a:t>
            </a:r>
            <a:r>
              <a:rPr lang="de-DE" sz="1200" b="1" err="1">
                <a:solidFill>
                  <a:srgbClr val="E60005"/>
                </a:solidFill>
                <a:latin typeface="Arial"/>
                <a:cs typeface="Arial"/>
              </a:rPr>
              <a:t>Engagementangebote</a:t>
            </a:r>
            <a:r>
              <a:rPr lang="de-DE" sz="1200" b="1">
                <a:solidFill>
                  <a:srgbClr val="E60005"/>
                </a:solidFill>
                <a:latin typeface="Arial"/>
                <a:cs typeface="Arial"/>
              </a:rPr>
              <a:t> eintragen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hier werden konkrete </a:t>
            </a: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Engagementangebote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 erstellt, die nach der Veröffentlichung auf der DRK-</a:t>
            </a: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Engagementplattform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 ausgespielt werden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Mustertexte mit Vorformulierungen können genutzt werden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Angebote können nach der Erstellung/Veröffentlichung bearbeitet, deaktiviert/aktiviert sowie gelöscht werden</a:t>
            </a:r>
          </a:p>
          <a:p>
            <a:pPr marL="657860" lvl="4" indent="-171450">
              <a:buFont typeface="Arial"/>
              <a:buChar char="•"/>
            </a:pP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Kontaktadressen für </a:t>
            </a:r>
            <a:r>
              <a:rPr lang="de-DE" sz="1200" err="1">
                <a:solidFill>
                  <a:srgbClr val="000000"/>
                </a:solidFill>
                <a:latin typeface="Arial"/>
                <a:cs typeface="Arial"/>
              </a:rPr>
              <a:t>Engagementinteressierte</a:t>
            </a:r>
            <a:r>
              <a:rPr lang="de-DE" sz="1200">
                <a:solidFill>
                  <a:srgbClr val="000000"/>
                </a:solidFill>
                <a:latin typeface="Arial"/>
                <a:cs typeface="Arial"/>
              </a:rPr>
              <a:t> sind die unter (1) und (2) hinterlegten Daten</a:t>
            </a:r>
          </a:p>
        </p:txBody>
      </p:sp>
      <p:pic>
        <p:nvPicPr>
          <p:cNvPr id="4" name="Grafik 3" descr="Ein Bild, das Text, Schrift, Reihe, Software enthält.&#10;&#10;Beschreibung automatisch generiert.">
            <a:extLst>
              <a:ext uri="{FF2B5EF4-FFF2-40B4-BE49-F238E27FC236}">
                <a16:creationId xmlns:a16="http://schemas.microsoft.com/office/drawing/2014/main" id="{4D5C146F-412E-26A4-FA0C-A2A1E212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4" y="1558936"/>
            <a:ext cx="7834614" cy="542622"/>
          </a:xfrm>
          <a:prstGeom prst="rect">
            <a:avLst/>
          </a:prstGeo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5C250382-B081-6629-D65A-9FC33B5D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1516821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EAFCA-2089-7524-7B6A-A9A01652F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1" y="498107"/>
            <a:ext cx="7370565" cy="589318"/>
          </a:xfrm>
        </p:spPr>
        <p:txBody>
          <a:bodyPr/>
          <a:lstStyle/>
          <a:p>
            <a:r>
              <a:rPr lang="de-DE"/>
              <a:t>Einführungsvideo in die DRK-Engagementplattform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4241E7-3E1A-264B-020B-5F0EC8C5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AD4CD43-3B90-67EC-F876-44FCF2ED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8" name="Onlinemedien 7" title="Einführung in die DRK Engagementplattform">
            <a:hlinkClick r:id="" action="ppaction://media"/>
            <a:extLst>
              <a:ext uri="{FF2B5EF4-FFF2-40B4-BE49-F238E27FC236}">
                <a16:creationId xmlns:a16="http://schemas.microsoft.com/office/drawing/2014/main" id="{87B2F562-1CE8-C977-FF55-DA900ADE22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1444" y="887148"/>
            <a:ext cx="6343674" cy="358387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6BCB4F8-B9AC-E147-20E6-7E3D4F802BCF}"/>
              </a:ext>
            </a:extLst>
          </p:cNvPr>
          <p:cNvSpPr txBox="1"/>
          <p:nvPr/>
        </p:nvSpPr>
        <p:spPr>
          <a:xfrm>
            <a:off x="1275347" y="4454108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err="1">
                <a:hlinkClick r:id="rId4"/>
              </a:rPr>
              <a:t>Youtube</a:t>
            </a:r>
            <a:r>
              <a:rPr lang="de-DE">
                <a:hlinkClick r:id="rId4"/>
              </a:rPr>
              <a:t>: Einführung in die DRK Engagementplattform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98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296F-41E5-8C80-3575-38DEE0AC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E245-7AF5-118E-0F49-FE25986B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630613"/>
            <a:ext cx="7833894" cy="589318"/>
          </a:xfrm>
        </p:spPr>
        <p:txBody>
          <a:bodyPr/>
          <a:lstStyle/>
          <a:p>
            <a:r>
              <a:rPr lang="de-DE" sz="2400">
                <a:latin typeface="Georgia"/>
              </a:rPr>
              <a:t>Die DRK-Engagementplattform: Kurz und knapp.</a:t>
            </a:r>
            <a:endParaRPr lang="de-DE" sz="240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6CE662-2969-A166-1490-3920660CC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4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215069-26F2-16A1-FF44-F3FDBE99891B}"/>
              </a:ext>
            </a:extLst>
          </p:cNvPr>
          <p:cNvSpPr txBox="1"/>
          <p:nvPr/>
        </p:nvSpPr>
        <p:spPr>
          <a:xfrm>
            <a:off x="306823" y="1093540"/>
            <a:ext cx="84051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>
                <a:ea typeface="+mn-lt"/>
                <a:cs typeface="+mn-lt"/>
              </a:rPr>
              <a:t>Die </a:t>
            </a:r>
            <a:r>
              <a:rPr lang="de-DE" sz="1600" b="1">
                <a:solidFill>
                  <a:srgbClr val="E60005"/>
                </a:solidFill>
              </a:rPr>
              <a:t>DRK-Engagementplattform</a:t>
            </a:r>
            <a:r>
              <a:rPr lang="de-DE" sz="1600"/>
              <a:t> unterstützt DRK-Gliederungen und -Einrichtungen dabei, über das Internet Engagementinteressierte zu finden.</a:t>
            </a:r>
            <a:endParaRPr lang="de-DE" sz="1600">
              <a:cs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F42336-F52D-6235-F96E-CCA33892828E}"/>
              </a:ext>
            </a:extLst>
          </p:cNvPr>
          <p:cNvSpPr txBox="1"/>
          <p:nvPr/>
        </p:nvSpPr>
        <p:spPr>
          <a:xfrm>
            <a:off x="306823" y="3810485"/>
            <a:ext cx="27595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>
                <a:cs typeface="Arial"/>
              </a:rPr>
              <a:t>DRK-Gliederung oder -Einrichtung erstellt unkompliziert </a:t>
            </a:r>
            <a:r>
              <a:rPr lang="de-DE" sz="1200" b="1">
                <a:cs typeface="Arial"/>
              </a:rPr>
              <a:t>digitale </a:t>
            </a:r>
            <a:r>
              <a:rPr lang="de-DE" sz="1200" b="1" err="1">
                <a:cs typeface="Arial"/>
              </a:rPr>
              <a:t>Engagementangebote</a:t>
            </a:r>
            <a:r>
              <a:rPr lang="de-DE" sz="1200" b="1">
                <a:cs typeface="Arial"/>
              </a:rPr>
              <a:t> </a:t>
            </a:r>
            <a:r>
              <a:rPr lang="de-DE" sz="1200">
                <a:cs typeface="Arial"/>
              </a:rPr>
              <a:t>über die DLDB.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91B112-29F8-4FE4-195D-D5D8EFD91FD3}"/>
              </a:ext>
            </a:extLst>
          </p:cNvPr>
          <p:cNvSpPr txBox="1"/>
          <p:nvPr/>
        </p:nvSpPr>
        <p:spPr>
          <a:xfrm>
            <a:off x="3225317" y="3010909"/>
            <a:ext cx="251825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b="1" dirty="0">
                <a:cs typeface="Arial"/>
              </a:rPr>
              <a:t>Reichweitenstarke Ausspielung </a:t>
            </a:r>
            <a:r>
              <a:rPr lang="de-DE" sz="1200" dirty="0">
                <a:cs typeface="Arial"/>
              </a:rPr>
              <a:t>auf DRK.de, der </a:t>
            </a:r>
            <a:r>
              <a:rPr lang="de-DE" sz="1200" dirty="0" err="1">
                <a:cs typeface="Arial"/>
              </a:rPr>
              <a:t>Engagementplattform</a:t>
            </a:r>
            <a:r>
              <a:rPr lang="de-DE" sz="1200" dirty="0">
                <a:cs typeface="Arial"/>
              </a:rPr>
              <a:t> der Aktion Mensch, weiteren 350 Seiten.</a:t>
            </a:r>
          </a:p>
          <a:p>
            <a:endParaRPr lang="de-DE" sz="1200">
              <a:cs typeface="Arial"/>
            </a:endParaRPr>
          </a:p>
          <a:p>
            <a:r>
              <a:rPr lang="de-DE" sz="1200" dirty="0">
                <a:cs typeface="Arial"/>
              </a:rPr>
              <a:t>Die Plattform kann auch auf den </a:t>
            </a:r>
            <a:r>
              <a:rPr lang="de-DE" sz="1200" b="1" dirty="0">
                <a:cs typeface="Arial"/>
              </a:rPr>
              <a:t>Gliederungs-Webseiten</a:t>
            </a:r>
            <a:r>
              <a:rPr lang="de-DE" sz="1200" dirty="0">
                <a:cs typeface="Arial"/>
              </a:rPr>
              <a:t> eingebunden werden.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84C5F65-CC8F-150E-A913-4B5A18320C4C}"/>
              </a:ext>
            </a:extLst>
          </p:cNvPr>
          <p:cNvSpPr txBox="1"/>
          <p:nvPr/>
        </p:nvSpPr>
        <p:spPr>
          <a:xfrm>
            <a:off x="5902564" y="3304614"/>
            <a:ext cx="27595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>
                <a:cs typeface="Arial"/>
              </a:rPr>
              <a:t>Engagementinteressierte erhalten auf dem jeweiligen </a:t>
            </a:r>
            <a:r>
              <a:rPr lang="de-DE" sz="1200" err="1">
                <a:cs typeface="Arial"/>
              </a:rPr>
              <a:t>Engagementprofil</a:t>
            </a:r>
            <a:r>
              <a:rPr lang="de-DE" sz="1200">
                <a:cs typeface="Arial"/>
              </a:rPr>
              <a:t> </a:t>
            </a:r>
            <a:r>
              <a:rPr lang="de-DE" sz="1200" b="1">
                <a:cs typeface="Arial"/>
              </a:rPr>
              <a:t>detaillierte Informationen zur Tätigkeit </a:t>
            </a:r>
            <a:r>
              <a:rPr lang="de-DE" sz="1200">
                <a:cs typeface="Arial"/>
              </a:rPr>
              <a:t>und nehmen mit wenigen Klicks </a:t>
            </a:r>
            <a:r>
              <a:rPr lang="de-DE" sz="1200" b="1">
                <a:cs typeface="Arial"/>
              </a:rPr>
              <a:t>Kontakt</a:t>
            </a:r>
            <a:r>
              <a:rPr lang="de-DE" sz="1200">
                <a:cs typeface="Arial"/>
              </a:rPr>
              <a:t> mit der jeweiligen Ansprechperson auf.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38D55D4-1F0A-0DA1-8C58-AA7A206067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576"/>
          <a:stretch/>
        </p:blipFill>
        <p:spPr>
          <a:xfrm>
            <a:off x="404492" y="1944109"/>
            <a:ext cx="2458073" cy="174786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56BFED3-05DC-44F0-99AD-694A78BB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DRK-Engagementplattform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3EA6238-7592-23B4-38B8-09AD98D43491}"/>
              </a:ext>
            </a:extLst>
          </p:cNvPr>
          <p:cNvGrpSpPr/>
          <p:nvPr/>
        </p:nvGrpSpPr>
        <p:grpSpPr>
          <a:xfrm>
            <a:off x="3241557" y="1742995"/>
            <a:ext cx="2070112" cy="1423804"/>
            <a:chOff x="3241557" y="1742995"/>
            <a:chExt cx="2070112" cy="1423804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411FE1F4-7B0A-91B7-5AA5-A86790CD4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41557" y="1742995"/>
              <a:ext cx="1423804" cy="1423804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14778DC-0F01-AB19-2ED8-F5F5DC8D9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19053" y="1815464"/>
              <a:ext cx="1292616" cy="1292616"/>
            </a:xfrm>
            <a:prstGeom prst="rect">
              <a:avLst/>
            </a:prstGeom>
          </p:spPr>
        </p:pic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E4BC021F-F816-7150-5FA6-6BCE0D250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1068" y="1813486"/>
            <a:ext cx="1543523" cy="15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DB61C-D261-A2E9-6A8B-F1149E97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87882"/>
            <a:ext cx="7370565" cy="589318"/>
          </a:xfrm>
        </p:spPr>
        <p:txBody>
          <a:bodyPr/>
          <a:lstStyle/>
          <a:p>
            <a:r>
              <a:rPr lang="de-DE" sz="2400">
                <a:latin typeface="Georgia"/>
              </a:rPr>
              <a:t>Mehrwerte der DRK-Engagementplattform</a:t>
            </a:r>
            <a:endParaRPr lang="de-DE" sz="240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CFFA4-706B-1C7A-5A55-4702E13F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t>5</a:t>
            </a:fld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2716BE3-6F14-C01F-E564-63A4DDD66B2F}"/>
              </a:ext>
            </a:extLst>
          </p:cNvPr>
          <p:cNvSpPr txBox="1"/>
          <p:nvPr/>
        </p:nvSpPr>
        <p:spPr>
          <a:xfrm>
            <a:off x="1561450" y="1801922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>
                <a:solidFill>
                  <a:srgbClr val="E60005"/>
                </a:solidFill>
                <a:ea typeface="+mn-lt"/>
                <a:cs typeface="+mn-lt"/>
              </a:rPr>
              <a:t>Passgenaue Suche</a:t>
            </a:r>
            <a:r>
              <a:rPr lang="de-DE" sz="1400">
                <a:ea typeface="+mn-lt"/>
                <a:cs typeface="+mn-lt"/>
              </a:rPr>
              <a:t> für Interessierte: Angebote können geografisch und interessensbezogen gefiltert werden.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911F0C-0DB5-9565-95DA-A8D3E52745F1}"/>
              </a:ext>
            </a:extLst>
          </p:cNvPr>
          <p:cNvSpPr txBox="1"/>
          <p:nvPr/>
        </p:nvSpPr>
        <p:spPr>
          <a:xfrm>
            <a:off x="1905212" y="2525787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>
                <a:solidFill>
                  <a:srgbClr val="E60005"/>
                </a:solidFill>
                <a:ea typeface="+mn-lt"/>
                <a:cs typeface="+mn-lt"/>
              </a:rPr>
              <a:t>Große Reichweite</a:t>
            </a:r>
            <a:r>
              <a:rPr lang="de-DE" sz="1400">
                <a:solidFill>
                  <a:srgbClr val="E60005"/>
                </a:solidFill>
                <a:ea typeface="+mn-lt"/>
                <a:cs typeface="+mn-lt"/>
              </a:rPr>
              <a:t>:</a:t>
            </a:r>
            <a:r>
              <a:rPr lang="de-DE" sz="1400">
                <a:ea typeface="+mn-lt"/>
                <a:cs typeface="+mn-lt"/>
              </a:rPr>
              <a:t> DRK-</a:t>
            </a:r>
            <a:r>
              <a:rPr lang="de-DE" sz="1400" err="1">
                <a:ea typeface="+mn-lt"/>
                <a:cs typeface="+mn-lt"/>
              </a:rPr>
              <a:t>Engagementangebote</a:t>
            </a:r>
            <a:r>
              <a:rPr lang="de-DE" sz="1400">
                <a:ea typeface="+mn-lt"/>
                <a:cs typeface="+mn-lt"/>
              </a:rPr>
              <a:t> werden einmal erstellt und daraufhin automatisiert auf verschiedenen Webseiten ausgespielt.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FACF5A3-9C00-9842-614A-CF3B924C0DA3}"/>
              </a:ext>
            </a:extLst>
          </p:cNvPr>
          <p:cNvSpPr txBox="1"/>
          <p:nvPr/>
        </p:nvSpPr>
        <p:spPr>
          <a:xfrm>
            <a:off x="1877709" y="1095151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>
                <a:ea typeface="+mn-lt"/>
                <a:cs typeface="+mn-lt"/>
              </a:rPr>
              <a:t>Engagementplattform als </a:t>
            </a:r>
            <a:r>
              <a:rPr lang="de-DE" sz="1400" b="1">
                <a:solidFill>
                  <a:srgbClr val="E60005"/>
                </a:solidFill>
                <a:ea typeface="+mn-lt"/>
                <a:cs typeface="+mn-lt"/>
              </a:rPr>
              <a:t>Brückenbauerin</a:t>
            </a:r>
            <a:r>
              <a:rPr lang="de-DE" sz="1400">
                <a:ea typeface="+mn-lt"/>
                <a:cs typeface="+mn-lt"/>
              </a:rPr>
              <a:t>: Bringt Engagierte niedrigschwellig und unbürokratisch mit wichtigen DRK-Projekten zusammen.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AEFD3461-0BB4-A7AB-F65F-E944307C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7DD59C4-AED0-96AD-4E4D-EC18768DB72A}"/>
              </a:ext>
            </a:extLst>
          </p:cNvPr>
          <p:cNvSpPr txBox="1"/>
          <p:nvPr/>
        </p:nvSpPr>
        <p:spPr>
          <a:xfrm>
            <a:off x="1552904" y="3258198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>
                <a:solidFill>
                  <a:srgbClr val="E60005"/>
                </a:solidFill>
                <a:ea typeface="+mn-lt"/>
                <a:cs typeface="+mn-lt"/>
              </a:rPr>
              <a:t>Barrierefreiheit</a:t>
            </a:r>
            <a:r>
              <a:rPr lang="de-DE" sz="1400">
                <a:solidFill>
                  <a:srgbClr val="E60005"/>
                </a:solidFill>
                <a:ea typeface="+mn-lt"/>
                <a:cs typeface="+mn-lt"/>
              </a:rPr>
              <a:t>:</a:t>
            </a:r>
            <a:r>
              <a:rPr lang="de-DE" sz="1400">
                <a:ea typeface="+mn-lt"/>
                <a:cs typeface="+mn-lt"/>
              </a:rPr>
              <a:t> Die Engagementplattform wurde von der Aktion Mensch gemeinsam mit Menschen mit Behinderung entwickelt.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B930057-7ACF-F14E-D90B-D5862D98DF12}"/>
              </a:ext>
            </a:extLst>
          </p:cNvPr>
          <p:cNvSpPr txBox="1"/>
          <p:nvPr/>
        </p:nvSpPr>
        <p:spPr>
          <a:xfrm>
            <a:off x="1932708" y="4016244"/>
            <a:ext cx="71494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>
                <a:solidFill>
                  <a:srgbClr val="E60005"/>
                </a:solidFill>
                <a:ea typeface="+mn-lt"/>
                <a:cs typeface="+mn-lt"/>
              </a:rPr>
              <a:t>Sichtbarkeit des Ehrenamts: </a:t>
            </a:r>
            <a:r>
              <a:rPr lang="de-DE" sz="1400">
                <a:ea typeface="+mn-lt"/>
                <a:cs typeface="+mn-lt"/>
              </a:rPr>
              <a:t>Auch auf den DRK-Webseiten kann das Ehrenamt durch die Einbindung der Engagementplattform mehr Sichtbarkeit erhalten.</a:t>
            </a:r>
            <a:endParaRPr lang="de-DE">
              <a:ea typeface="+mn-lt"/>
              <a:cs typeface="+mn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44E2335-0187-428D-7FE9-20EA76346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680" y="3225976"/>
            <a:ext cx="1193593" cy="52321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29FCA06-B620-82C5-F9B0-04669F6C7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278" y="951310"/>
            <a:ext cx="776006" cy="77600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D27DD01-9162-1F32-1AFE-51E463150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511" y="1563984"/>
            <a:ext cx="957023" cy="95702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940CA7F-8D17-4D28-45EE-ADE8BB801B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4499" y="2309766"/>
            <a:ext cx="874571" cy="874571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97D6F77-7DC3-6DD7-94EB-071198929C39}"/>
              </a:ext>
            </a:extLst>
          </p:cNvPr>
          <p:cNvGrpSpPr/>
          <p:nvPr/>
        </p:nvGrpSpPr>
        <p:grpSpPr>
          <a:xfrm>
            <a:off x="788951" y="3889925"/>
            <a:ext cx="1096596" cy="766007"/>
            <a:chOff x="788951" y="3633548"/>
            <a:chExt cx="1096596" cy="766007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9815C43D-BF4C-2B00-A586-96D5ADC1A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8951" y="3633548"/>
              <a:ext cx="766007" cy="766007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93663D3-55A3-6287-C53F-3599156D4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90119" y="3670231"/>
              <a:ext cx="695428" cy="695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00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C6460-029B-9F4A-915D-C8034305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eorgia"/>
              </a:rPr>
              <a:t>Anleitungen &amp; Unterstützungsmaterialien...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13CFE4-6255-1045-AF4C-F9AE04A0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6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B3847E-F0EA-374D-ABA6-5075435BBBA4}"/>
              </a:ext>
            </a:extLst>
          </p:cNvPr>
          <p:cNvSpPr/>
          <p:nvPr/>
        </p:nvSpPr>
        <p:spPr>
          <a:xfrm>
            <a:off x="431992" y="1247785"/>
            <a:ext cx="3768472" cy="26563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D92CF04-987C-5244-B0E1-E40CCB296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684" y="1223977"/>
            <a:ext cx="4275165" cy="348532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>
                <a:solidFill>
                  <a:srgbClr val="E60005"/>
                </a:solidFill>
                <a:ea typeface="+mn-lt"/>
                <a:cs typeface="+mn-lt"/>
              </a:rPr>
              <a:t>… finden sich auf </a:t>
            </a:r>
            <a:br>
              <a:rPr lang="de-DE">
                <a:ea typeface="+mn-lt"/>
                <a:cs typeface="+mn-lt"/>
              </a:rPr>
            </a:br>
            <a:r>
              <a:rPr lang="de-DE">
                <a:solidFill>
                  <a:srgbClr val="E60005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drk-wohlfahrt.de/drk-engagementplattform</a:t>
            </a:r>
            <a:endParaRPr lang="de-DE">
              <a:solidFill>
                <a:srgbClr val="E60005"/>
              </a:solidFill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de-DE">
              <a:cs typeface="Arial"/>
            </a:endParaRPr>
          </a:p>
          <a:p>
            <a:pPr marL="171450" lvl="2" indent="-171450">
              <a:buChar char="•"/>
            </a:pPr>
            <a:r>
              <a:rPr lang="de-DE" sz="1200" b="1">
                <a:solidFill>
                  <a:srgbClr val="E60005"/>
                </a:solidFill>
              </a:rPr>
              <a:t>Detaillierte Handreichung</a:t>
            </a:r>
            <a:r>
              <a:rPr lang="de-DE" sz="1200"/>
              <a:t> für Nutzende mit </a:t>
            </a:r>
            <a:r>
              <a:rPr lang="de-DE" sz="1200">
                <a:cs typeface="Arial"/>
              </a:rPr>
              <a:t>technischer Schritt-für-Schritt-Anleitung,</a:t>
            </a:r>
          </a:p>
          <a:p>
            <a:pPr marL="171450" lvl="2" indent="-171450">
              <a:buChar char="•"/>
            </a:pPr>
            <a:endParaRPr lang="de-DE" sz="1200">
              <a:cs typeface="Arial"/>
            </a:endParaRPr>
          </a:p>
          <a:p>
            <a:pPr marL="143800" lvl="3" indent="-143510"/>
            <a:r>
              <a:rPr lang="de-DE" sz="1200" b="1">
                <a:solidFill>
                  <a:srgbClr val="E60005"/>
                </a:solidFill>
                <a:cs typeface="Arial"/>
              </a:rPr>
              <a:t>Checkliste</a:t>
            </a:r>
            <a:r>
              <a:rPr lang="de-DE" sz="1200">
                <a:cs typeface="Arial"/>
              </a:rPr>
              <a:t> und </a:t>
            </a:r>
            <a:r>
              <a:rPr lang="de-DE" sz="1200" b="1">
                <a:solidFill>
                  <a:srgbClr val="E60005"/>
                </a:solidFill>
                <a:cs typeface="Arial"/>
              </a:rPr>
              <a:t>Formular</a:t>
            </a:r>
            <a:r>
              <a:rPr lang="de-DE" sz="1200">
                <a:cs typeface="Arial"/>
              </a:rPr>
              <a:t> zum Vorbereiten der Engagementangebote</a:t>
            </a:r>
          </a:p>
          <a:p>
            <a:pPr marL="143800" lvl="3" indent="-143510"/>
            <a:endParaRPr lang="de-DE" sz="1200">
              <a:cs typeface="Arial"/>
            </a:endParaRPr>
          </a:p>
          <a:p>
            <a:pPr marL="143800" lvl="3" indent="-143510"/>
            <a:r>
              <a:rPr lang="de-DE" sz="1200" b="1">
                <a:solidFill>
                  <a:srgbClr val="E60005"/>
                </a:solidFill>
                <a:cs typeface="Arial"/>
              </a:rPr>
              <a:t>Vorlagen</a:t>
            </a:r>
            <a:r>
              <a:rPr lang="de-DE" sz="1200">
                <a:cs typeface="Arial"/>
              </a:rPr>
              <a:t> für typische DRK-Engagementangebote und eine </a:t>
            </a:r>
            <a:r>
              <a:rPr lang="de-DE" sz="1200" b="1">
                <a:solidFill>
                  <a:srgbClr val="E60005"/>
                </a:solidFill>
                <a:cs typeface="Arial"/>
              </a:rPr>
              <a:t>Sammlung guter Beispiele </a:t>
            </a:r>
            <a:r>
              <a:rPr lang="de-DE" sz="1200">
                <a:cs typeface="Arial"/>
              </a:rPr>
              <a:t>aus dem Verband</a:t>
            </a:r>
          </a:p>
          <a:p>
            <a:pPr marL="143800" lvl="3" indent="-143510"/>
            <a:endParaRPr lang="de-DE" sz="1200">
              <a:cs typeface="Arial"/>
            </a:endParaRPr>
          </a:p>
          <a:p>
            <a:pPr marL="143800" lvl="3" indent="-143510"/>
            <a:r>
              <a:rPr lang="de-DE" sz="1200" b="1">
                <a:solidFill>
                  <a:srgbClr val="E60005"/>
                </a:solidFill>
                <a:cs typeface="Arial"/>
              </a:rPr>
              <a:t>Poster</a:t>
            </a:r>
            <a:r>
              <a:rPr lang="de-DE" sz="1200">
                <a:cs typeface="Arial"/>
              </a:rPr>
              <a:t> und </a:t>
            </a:r>
            <a:r>
              <a:rPr lang="de-DE" sz="1200" b="1">
                <a:solidFill>
                  <a:srgbClr val="E60005"/>
                </a:solidFill>
                <a:cs typeface="Arial"/>
              </a:rPr>
              <a:t>Sticker</a:t>
            </a:r>
            <a:r>
              <a:rPr lang="de-DE" sz="1200">
                <a:cs typeface="Arial"/>
              </a:rPr>
              <a:t> für die Öffentlichkeitsarbeit</a:t>
            </a:r>
          </a:p>
          <a:p>
            <a:pPr marL="143800" lvl="3" indent="-143510"/>
            <a:endParaRPr lang="de-DE" sz="1200">
              <a:cs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10E9C7B-95DC-824A-9223-D8CAEA1E2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245" t="9994" r="33012" b="6450"/>
          <a:stretch/>
        </p:blipFill>
        <p:spPr>
          <a:xfrm>
            <a:off x="486639" y="1662887"/>
            <a:ext cx="1855109" cy="20814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CD86DDD-89B3-A146-BBCA-D472DA6AE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415" t="23072" b="5647"/>
          <a:stretch/>
        </p:blipFill>
        <p:spPr>
          <a:xfrm>
            <a:off x="2064387" y="1904839"/>
            <a:ext cx="2066218" cy="1999307"/>
          </a:xfrm>
          <a:prstGeom prst="rect">
            <a:avLst/>
          </a:prstGeom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A6B45A0-A781-46B9-95F7-BCAC5D79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333112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5027B-87AD-DE40-B063-B054FD680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3" y="3939491"/>
            <a:ext cx="8419563" cy="603428"/>
          </a:xfrm>
        </p:spPr>
        <p:txBody>
          <a:bodyPr/>
          <a:lstStyle/>
          <a:p>
            <a:r>
              <a:rPr lang="de-DE">
                <a:latin typeface="Georgia"/>
              </a:rPr>
              <a:t>Design, Funktionalitäten &amp; Verortung</a:t>
            </a:r>
            <a:endParaRPr lang="de-DE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CA6F823B-55DE-3645-9CE1-C71E84444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Die DRK-Engagementplattform</a:t>
            </a:r>
            <a:endParaRPr lang="de-DE" err="1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70B495-D634-5841-BE54-97BB78CA4B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DB90F9-9C8B-4738-A50E-8F04301A8C1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3F35C0F-3396-FAD4-0CE7-2714FE497EF8}"/>
              </a:ext>
            </a:extLst>
          </p:cNvPr>
          <p:cNvSpPr/>
          <p:nvPr/>
        </p:nvSpPr>
        <p:spPr>
          <a:xfrm>
            <a:off x="431568" y="728037"/>
            <a:ext cx="8280000" cy="27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 descr="Ein Bild, das Grafiken, Symbol, Screenshot, Design enthält.&#10;&#10;Beschreibung automatisch generiert.">
            <a:extLst>
              <a:ext uri="{FF2B5EF4-FFF2-40B4-BE49-F238E27FC236}">
                <a16:creationId xmlns:a16="http://schemas.microsoft.com/office/drawing/2014/main" id="{44659973-9665-B64C-C0C5-B94DA4B1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84" y="86690"/>
            <a:ext cx="3264229" cy="3264229"/>
          </a:xfrm>
          <a:prstGeom prst="rect">
            <a:avLst/>
          </a:prstGeom>
        </p:spPr>
      </p:pic>
      <p:pic>
        <p:nvPicPr>
          <p:cNvPr id="27" name="Grafik 26" descr="Ein Bild, das Screenshot, Grafiken, Design enthält.&#10;&#10;Beschreibung automatisch generiert.">
            <a:extLst>
              <a:ext uri="{FF2B5EF4-FFF2-40B4-BE49-F238E27FC236}">
                <a16:creationId xmlns:a16="http://schemas.microsoft.com/office/drawing/2014/main" id="{3F8C1FA6-619F-266A-8641-20F18AC9D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462" y="1068349"/>
            <a:ext cx="3004457" cy="3004457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5761C1D-E408-F54A-576E-2701A34B83EA}"/>
              </a:ext>
            </a:extLst>
          </p:cNvPr>
          <p:cNvGrpSpPr/>
          <p:nvPr/>
        </p:nvGrpSpPr>
        <p:grpSpPr>
          <a:xfrm>
            <a:off x="-103929" y="49580"/>
            <a:ext cx="8867452" cy="3986116"/>
            <a:chOff x="-155884" y="86690"/>
            <a:chExt cx="8867452" cy="398611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D1D3CE0-BDAD-22DA-3A30-5C587977EDB1}"/>
                </a:ext>
              </a:extLst>
            </p:cNvPr>
            <p:cNvSpPr/>
            <p:nvPr/>
          </p:nvSpPr>
          <p:spPr>
            <a:xfrm>
              <a:off x="431568" y="728037"/>
              <a:ext cx="8280000" cy="273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Ein Bild, das Grafiken, Kreis, Symbol, Grafikdesign enthält.&#10;&#10;Beschreibung automatisch generiert.">
              <a:extLst>
                <a:ext uri="{FF2B5EF4-FFF2-40B4-BE49-F238E27FC236}">
                  <a16:creationId xmlns:a16="http://schemas.microsoft.com/office/drawing/2014/main" id="{842C91AD-3669-BD5D-50BD-5CA99774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519438" y="456289"/>
              <a:ext cx="2292474" cy="2393416"/>
            </a:xfrm>
            <a:prstGeom prst="rect">
              <a:avLst/>
            </a:prstGeom>
          </p:spPr>
        </p:pic>
        <p:pic>
          <p:nvPicPr>
            <p:cNvPr id="9" name="Grafik 8" descr="Ein Bild, das Grafiken, Symbol, Screenshot, Design enthält.&#10;&#10;Beschreibung automatisch generiert.">
              <a:extLst>
                <a:ext uri="{FF2B5EF4-FFF2-40B4-BE49-F238E27FC236}">
                  <a16:creationId xmlns:a16="http://schemas.microsoft.com/office/drawing/2014/main" id="{5D45E49D-8E92-AD52-9ED6-27198722A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5884" y="86690"/>
              <a:ext cx="3086100" cy="3086100"/>
            </a:xfrm>
            <a:prstGeom prst="rect">
              <a:avLst/>
            </a:prstGeom>
          </p:spPr>
        </p:pic>
        <p:pic>
          <p:nvPicPr>
            <p:cNvPr id="11" name="Grafik 10" descr="Ein Bild, das Screenshot, Grafiken, Design enthält.&#10;&#10;Beschreibung automatisch generiert.">
              <a:extLst>
                <a:ext uri="{FF2B5EF4-FFF2-40B4-BE49-F238E27FC236}">
                  <a16:creationId xmlns:a16="http://schemas.microsoft.com/office/drawing/2014/main" id="{6DE741A3-493F-4083-29B8-00797B6BD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3462" y="1068349"/>
              <a:ext cx="3004457" cy="3004457"/>
            </a:xfrm>
            <a:prstGeom prst="rect">
              <a:avLst/>
            </a:prstGeom>
          </p:spPr>
        </p:pic>
      </p:grpSp>
      <p:pic>
        <p:nvPicPr>
          <p:cNvPr id="14" name="Grafik 13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4F196586-A881-D432-C529-6EA5DD1A5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793" y="979406"/>
            <a:ext cx="2606882" cy="2605768"/>
          </a:xfrm>
          <a:prstGeom prst="rect">
            <a:avLst/>
          </a:prstGeom>
          <a:ln>
            <a:noFill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1A5F08-7DF7-0BF0-C3E7-63CDE8DC9C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0675" y="4724321"/>
            <a:ext cx="8280000" cy="82323"/>
          </a:xfrm>
        </p:spPr>
        <p:txBody>
          <a:bodyPr/>
          <a:lstStyle/>
          <a:p>
            <a:r>
              <a:rPr lang="de-DE"/>
              <a:t>Die DRK-Engagementplattform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386605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210AA-A531-2952-B431-80B2DF5BB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9BE533-4BB3-D224-DEEF-9D3E89DF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B90F9-9C8B-4738-A50E-8F04301A8C13}" type="slidenum">
              <a:rPr lang="de-DE" dirty="0" smtClean="0"/>
              <a:t>8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1949493-B6B8-6FD6-6E7D-09BC833AB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534348"/>
            <a:ext cx="8409746" cy="697204"/>
          </a:xfrm>
        </p:spPr>
        <p:txBody>
          <a:bodyPr/>
          <a:lstStyle/>
          <a:p>
            <a:r>
              <a:rPr lang="de-DE" sz="1800">
                <a:latin typeface="Georgia"/>
              </a:rPr>
              <a:t>Aus Sicht der Engagementinteressierten: Wo werden die </a:t>
            </a:r>
            <a:br>
              <a:rPr lang="de-DE" sz="1800">
                <a:latin typeface="Georgia"/>
              </a:rPr>
            </a:br>
            <a:r>
              <a:rPr lang="de-DE" sz="1800">
                <a:latin typeface="Georgia"/>
              </a:rPr>
              <a:t>DRK-Angebote ausgespielt? </a:t>
            </a:r>
            <a:endParaRPr lang="de-DE" sz="1800"/>
          </a:p>
        </p:txBody>
      </p:sp>
      <p:pic>
        <p:nvPicPr>
          <p:cNvPr id="8" name="Grafik 7" descr="Ein Bild, das Text, Kleidung, Screenshot, Person enthält.&#10;&#10;Beschreibung automatisch generiert.">
            <a:extLst>
              <a:ext uri="{FF2B5EF4-FFF2-40B4-BE49-F238E27FC236}">
                <a16:creationId xmlns:a16="http://schemas.microsoft.com/office/drawing/2014/main" id="{4857B65D-98C9-06C9-F1CB-A8CE0288B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650" y="1075223"/>
            <a:ext cx="3312649" cy="204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8">
            <a:extLst>
              <a:ext uri="{FF2B5EF4-FFF2-40B4-BE49-F238E27FC236}">
                <a16:creationId xmlns:a16="http://schemas.microsoft.com/office/drawing/2014/main" id="{AC91D9C0-C27D-03EE-B9E0-7E39D20C98B9}"/>
              </a:ext>
            </a:extLst>
          </p:cNvPr>
          <p:cNvSpPr txBox="1"/>
          <p:nvPr/>
        </p:nvSpPr>
        <p:spPr>
          <a:xfrm>
            <a:off x="174583" y="1412237"/>
            <a:ext cx="4831361" cy="30008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rgbClr val="E60005"/>
                </a:solidFill>
              </a:rPr>
              <a:t>Die DRK-</a:t>
            </a:r>
            <a:r>
              <a:rPr lang="de-DE" b="1" dirty="0" err="1">
                <a:solidFill>
                  <a:srgbClr val="E60005"/>
                </a:solidFill>
              </a:rPr>
              <a:t>Engagementplattform</a:t>
            </a:r>
            <a:endParaRPr lang="de-DE" b="1" dirty="0" err="1">
              <a:solidFill>
                <a:srgbClr val="E60005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3"/>
              </a:rPr>
              <a:t>www.drk.de/engagementplattform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Einbindbar</a:t>
            </a:r>
            <a:r>
              <a:rPr lang="de-DE" dirty="0"/>
              <a:t> auf allen Gliederungsseiten über die DRK-Musterseiten</a:t>
            </a:r>
            <a:endParaRPr lang="de-DE" dirty="0">
              <a:cs typeface="Arial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de-DE"/>
          </a:p>
          <a:p>
            <a:r>
              <a:rPr lang="de-DE" b="1" dirty="0">
                <a:solidFill>
                  <a:srgbClr val="E60005"/>
                </a:solidFill>
              </a:rPr>
              <a:t>Mehr Reichweite durch Schnittstellen</a:t>
            </a:r>
            <a:endParaRPr lang="de-DE" b="1" dirty="0">
              <a:solidFill>
                <a:srgbClr val="E60005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Alle Angebote erscheinen automatisch auch auf der </a:t>
            </a:r>
            <a:r>
              <a:rPr lang="de-DE" b="1" dirty="0"/>
              <a:t>Aktion Mensch-Plattform</a:t>
            </a:r>
            <a:r>
              <a:rPr lang="de-DE" dirty="0"/>
              <a:t>, Deutschlands größter </a:t>
            </a:r>
            <a:r>
              <a:rPr lang="de-DE" dirty="0" err="1"/>
              <a:t>Engagementplattform</a:t>
            </a:r>
            <a:r>
              <a:rPr lang="de-DE" dirty="0"/>
              <a:t> mit rund </a:t>
            </a:r>
            <a:r>
              <a:rPr lang="de-DE" b="1" dirty="0"/>
              <a:t>28.000 Angeboten</a:t>
            </a:r>
            <a:r>
              <a:rPr lang="de-DE" dirty="0"/>
              <a:t>.</a:t>
            </a:r>
            <a:endParaRPr lang="de-DE" dirty="0">
              <a:cs typeface="Arial"/>
            </a:endParaRPr>
          </a:p>
          <a:p>
            <a:endParaRPr lang="de-DE" b="1"/>
          </a:p>
          <a:p>
            <a:r>
              <a:rPr lang="de-DE" b="1" dirty="0">
                <a:solidFill>
                  <a:srgbClr val="E60005"/>
                </a:solidFill>
              </a:rPr>
              <a:t>Zusätzliche Sichtbarkeit</a:t>
            </a:r>
            <a:endParaRPr lang="de-DE" b="1" dirty="0">
              <a:solidFill>
                <a:srgbClr val="E60005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Angebote werden zusätzlich auf </a:t>
            </a:r>
            <a:r>
              <a:rPr lang="de-DE" b="1" dirty="0"/>
              <a:t>350 Partnerseiten</a:t>
            </a:r>
            <a:r>
              <a:rPr lang="de-DE" dirty="0"/>
              <a:t> ausgespielt – z. B. bei Kommunen und Freiwilligenagenturen.</a:t>
            </a:r>
            <a:endParaRPr lang="de-DE" dirty="0">
              <a:cs typeface="Arial"/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D66360D-C1F5-D41B-80B1-66D34634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4709302"/>
            <a:ext cx="8280000" cy="82323"/>
          </a:xfrm>
        </p:spPr>
        <p:txBody>
          <a:bodyPr/>
          <a:lstStyle/>
          <a:p>
            <a:r>
              <a:rPr lang="de-DE"/>
              <a:t>Die DRK-</a:t>
            </a:r>
            <a:r>
              <a:rPr lang="de-DE" err="1"/>
              <a:t>Engagementplattform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24D4B61-2A45-2658-9DE3-CDC1059F9426}"/>
              </a:ext>
            </a:extLst>
          </p:cNvPr>
          <p:cNvGrpSpPr/>
          <p:nvPr/>
        </p:nvGrpSpPr>
        <p:grpSpPr>
          <a:xfrm>
            <a:off x="6553114" y="2450161"/>
            <a:ext cx="2158886" cy="2341464"/>
            <a:chOff x="4029947" y="-583574"/>
            <a:chExt cx="5115327" cy="5473723"/>
          </a:xfrm>
        </p:grpSpPr>
        <p:pic>
          <p:nvPicPr>
            <p:cNvPr id="9" name="Grafik 8" descr="Ein Bild, das Text, Menschliches Gesicht, Screenshot, Website enthält.&#10;&#10;Beschreibung automatisch generiert.">
              <a:extLst>
                <a:ext uri="{FF2B5EF4-FFF2-40B4-BE49-F238E27FC236}">
                  <a16:creationId xmlns:a16="http://schemas.microsoft.com/office/drawing/2014/main" id="{D4AADBCE-89E8-9A34-5666-B47BA15E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284" r="108" b="-209"/>
            <a:stretch/>
          </p:blipFill>
          <p:spPr>
            <a:xfrm>
              <a:off x="4029947" y="-583574"/>
              <a:ext cx="5111263" cy="32425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Grafik 9" descr="Ein Bild, das Text, Kleidung, Computer, Frau enthält.&#10;&#10;Beschreibung automatisch generiert.">
              <a:extLst>
                <a:ext uri="{FF2B5EF4-FFF2-40B4-BE49-F238E27FC236}">
                  <a16:creationId xmlns:a16="http://schemas.microsoft.com/office/drawing/2014/main" id="{E84892A3-3EA0-76BD-8210-54E3ED31B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1422" y="2225429"/>
              <a:ext cx="5113852" cy="2664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84147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703668-C217-8F45-4330-FE6F8525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697" y="4853106"/>
            <a:ext cx="2057400" cy="108000"/>
          </a:xfrm>
        </p:spPr>
        <p:txBody>
          <a:bodyPr/>
          <a:lstStyle/>
          <a:p>
            <a:fld id="{EADB90F9-9C8B-4738-A50E-8F04301A8C13}" type="slidenum">
              <a:rPr lang="de-DE" dirty="0" smtClean="0"/>
              <a:t>9</a:t>
            </a:fld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FD456AC-21D5-1F9C-AA54-000D2D6DE1D1}"/>
              </a:ext>
            </a:extLst>
          </p:cNvPr>
          <p:cNvCxnSpPr>
            <a:cxnSpLocks/>
          </p:cNvCxnSpPr>
          <p:nvPr/>
        </p:nvCxnSpPr>
        <p:spPr>
          <a:xfrm>
            <a:off x="1860116" y="2669077"/>
            <a:ext cx="398640" cy="1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C170D9B3-9315-F848-82BA-72082BF8D37F}"/>
              </a:ext>
            </a:extLst>
          </p:cNvPr>
          <p:cNvSpPr/>
          <p:nvPr/>
        </p:nvSpPr>
        <p:spPr>
          <a:xfrm>
            <a:off x="329870" y="1973859"/>
            <a:ext cx="1366188" cy="1276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DRK- Einrichtungen oder Gliederung identifizieren Engagement-bedarfe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7127CF2-904F-1C50-DDAE-59B0F8A65AD7}"/>
              </a:ext>
            </a:extLst>
          </p:cNvPr>
          <p:cNvCxnSpPr>
            <a:cxnSpLocks/>
          </p:cNvCxnSpPr>
          <p:nvPr/>
        </p:nvCxnSpPr>
        <p:spPr>
          <a:xfrm flipV="1">
            <a:off x="4517218" y="2602279"/>
            <a:ext cx="509971" cy="7421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A18AE442-E016-EE2F-1421-F3B251F4CF1A}"/>
              </a:ext>
            </a:extLst>
          </p:cNvPr>
          <p:cNvSpPr/>
          <p:nvPr/>
        </p:nvSpPr>
        <p:spPr>
          <a:xfrm>
            <a:off x="5281619" y="504797"/>
            <a:ext cx="1514019" cy="956853"/>
          </a:xfrm>
          <a:prstGeom prst="rect">
            <a:avLst/>
          </a:prstGeom>
          <a:solidFill>
            <a:srgbClr val="D7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Ausspielung auf der DRK-Engagement-</a:t>
            </a:r>
            <a:r>
              <a:rPr lang="de-DE" sz="1200" err="1">
                <a:solidFill>
                  <a:schemeClr val="tx1"/>
                </a:solidFill>
                <a:cs typeface="Arial"/>
              </a:rPr>
              <a:t>plattform</a:t>
            </a:r>
            <a:r>
              <a:rPr lang="de-DE" sz="1200">
                <a:solidFill>
                  <a:schemeClr val="tx1"/>
                </a:solidFill>
                <a:cs typeface="Arial"/>
              </a:rPr>
              <a:t> auf DRK.de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09A415E-B304-8776-6C04-9204B93EB895}"/>
              </a:ext>
            </a:extLst>
          </p:cNvPr>
          <p:cNvSpPr/>
          <p:nvPr/>
        </p:nvSpPr>
        <p:spPr>
          <a:xfrm>
            <a:off x="5281619" y="2637677"/>
            <a:ext cx="1521847" cy="941197"/>
          </a:xfrm>
          <a:prstGeom prst="rect">
            <a:avLst/>
          </a:prstGeom>
          <a:solidFill>
            <a:srgbClr val="D7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Ausspielung auf der Aktion Mensch-Engagement-Plattform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74D8805-A635-5E78-816E-AB2A0F7F9668}"/>
              </a:ext>
            </a:extLst>
          </p:cNvPr>
          <p:cNvSpPr/>
          <p:nvPr/>
        </p:nvSpPr>
        <p:spPr>
          <a:xfrm>
            <a:off x="5281619" y="3674125"/>
            <a:ext cx="1521847" cy="956853"/>
          </a:xfrm>
          <a:prstGeom prst="rect">
            <a:avLst/>
          </a:prstGeom>
          <a:solidFill>
            <a:srgbClr val="D7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>
                <a:solidFill>
                  <a:schemeClr val="tx1"/>
                </a:solidFill>
                <a:cs typeface="Arial"/>
              </a:rPr>
              <a:t>Ausspielung auf 350 Partnerseiten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07D24C7-9EFE-0AD5-2963-081FCCA74C66}"/>
              </a:ext>
            </a:extLst>
          </p:cNvPr>
          <p:cNvSpPr/>
          <p:nvPr/>
        </p:nvSpPr>
        <p:spPr>
          <a:xfrm>
            <a:off x="7525730" y="1258899"/>
            <a:ext cx="1240013" cy="26942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ea typeface="+mn-lt"/>
                <a:cs typeface="+mn-lt"/>
              </a:rPr>
              <a:t>Engagement-interessierte sehen die DRK-Angebote und nehmen Kontakt mit der Einrichtung / der Ehrenamts-koordination auf</a:t>
            </a:r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C87ADC21-0FF6-D2E9-9566-A12AE063550B}"/>
              </a:ext>
            </a:extLst>
          </p:cNvPr>
          <p:cNvCxnSpPr>
            <a:cxnSpLocks/>
          </p:cNvCxnSpPr>
          <p:nvPr/>
        </p:nvCxnSpPr>
        <p:spPr>
          <a:xfrm flipV="1">
            <a:off x="995180" y="4085809"/>
            <a:ext cx="7196303" cy="704379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735BA88-7F34-6392-3EA8-5DAF23A7A1B9}"/>
              </a:ext>
            </a:extLst>
          </p:cNvPr>
          <p:cNvCxnSpPr>
            <a:cxnSpLocks/>
          </p:cNvCxnSpPr>
          <p:nvPr/>
        </p:nvCxnSpPr>
        <p:spPr>
          <a:xfrm flipH="1" flipV="1">
            <a:off x="992776" y="3297516"/>
            <a:ext cx="0" cy="1488408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030A711-A5A6-5BEA-CEB0-269EBBE4A07D}"/>
              </a:ext>
            </a:extLst>
          </p:cNvPr>
          <p:cNvCxnSpPr>
            <a:cxnSpLocks/>
          </p:cNvCxnSpPr>
          <p:nvPr/>
        </p:nvCxnSpPr>
        <p:spPr>
          <a:xfrm flipV="1">
            <a:off x="4524640" y="2097577"/>
            <a:ext cx="324420" cy="400791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92B92B8C-AED7-93DC-7159-0DFAD9159D6F}"/>
              </a:ext>
            </a:extLst>
          </p:cNvPr>
          <p:cNvCxnSpPr>
            <a:cxnSpLocks/>
          </p:cNvCxnSpPr>
          <p:nvPr/>
        </p:nvCxnSpPr>
        <p:spPr>
          <a:xfrm>
            <a:off x="4524640" y="2713985"/>
            <a:ext cx="391218" cy="363682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10CF849F-8563-4154-3EB2-9D0A40E8DE16}"/>
              </a:ext>
            </a:extLst>
          </p:cNvPr>
          <p:cNvSpPr/>
          <p:nvPr/>
        </p:nvSpPr>
        <p:spPr>
          <a:xfrm>
            <a:off x="2370940" y="1988704"/>
            <a:ext cx="1366189" cy="12840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Engagement-angebot </a:t>
            </a:r>
            <a:endParaRPr lang="de-DE">
              <a:solidFill>
                <a:schemeClr val="tx1"/>
              </a:solidFill>
              <a:cs typeface="Arial"/>
            </a:endParaRPr>
          </a:p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wird erstellt</a:t>
            </a:r>
            <a:endParaRPr lang="de-DE">
              <a:solidFill>
                <a:schemeClr val="tx1"/>
              </a:solidFill>
              <a:cs typeface="Arial"/>
            </a:endParaRP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285A478C-0833-C4C1-9718-D4B85A3046C9}"/>
              </a:ext>
            </a:extLst>
          </p:cNvPr>
          <p:cNvCxnSpPr>
            <a:cxnSpLocks/>
          </p:cNvCxnSpPr>
          <p:nvPr/>
        </p:nvCxnSpPr>
        <p:spPr>
          <a:xfrm>
            <a:off x="6976163" y="2572590"/>
            <a:ext cx="398640" cy="1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24CD19E0-5A28-ED42-A0E1-E861AD2B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2" y="719988"/>
            <a:ext cx="3871107" cy="565832"/>
          </a:xfrm>
        </p:spPr>
        <p:txBody>
          <a:bodyPr/>
          <a:lstStyle/>
          <a:p>
            <a:r>
              <a:rPr lang="de-DE">
                <a:latin typeface="Georgia"/>
              </a:rPr>
              <a:t>Ein </a:t>
            </a:r>
            <a:r>
              <a:rPr lang="de-DE" err="1">
                <a:latin typeface="Georgia"/>
              </a:rPr>
              <a:t>Engagementangebot</a:t>
            </a:r>
            <a:r>
              <a:rPr lang="de-DE">
                <a:latin typeface="Georgia"/>
              </a:rPr>
              <a:t>, </a:t>
            </a:r>
            <a:br>
              <a:rPr lang="de-DE">
                <a:latin typeface="Georgia"/>
              </a:rPr>
            </a:br>
            <a:r>
              <a:rPr lang="de-DE">
                <a:latin typeface="Georgia"/>
              </a:rPr>
              <a:t>viele Ausspielkanäle.</a:t>
            </a:r>
            <a:endParaRPr lang="de-DE"/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8917E89C-C6B4-CDCE-B2A2-61968FE91755}"/>
              </a:ext>
            </a:extLst>
          </p:cNvPr>
          <p:cNvSpPr/>
          <p:nvPr/>
        </p:nvSpPr>
        <p:spPr>
          <a:xfrm rot="5400000">
            <a:off x="3436627" y="2335381"/>
            <a:ext cx="1288195" cy="595073"/>
          </a:xfrm>
          <a:prstGeom prst="triangle">
            <a:avLst/>
          </a:prstGeom>
          <a:solidFill>
            <a:srgbClr val="FADC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54093E0-BA86-9F2C-0DD1-BAA9880995C2}"/>
              </a:ext>
            </a:extLst>
          </p:cNvPr>
          <p:cNvSpPr/>
          <p:nvPr/>
        </p:nvSpPr>
        <p:spPr>
          <a:xfrm>
            <a:off x="5281618" y="1569508"/>
            <a:ext cx="1521847" cy="949025"/>
          </a:xfrm>
          <a:prstGeom prst="rect">
            <a:avLst/>
          </a:prstGeom>
          <a:solidFill>
            <a:srgbClr val="D7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>
                <a:solidFill>
                  <a:schemeClr val="tx1"/>
                </a:solidFill>
                <a:cs typeface="Arial"/>
              </a:rPr>
              <a:t>Ausspielung auf der DRK-Engagement-</a:t>
            </a:r>
            <a:r>
              <a:rPr lang="de-DE" sz="1200" err="1">
                <a:solidFill>
                  <a:schemeClr val="tx1"/>
                </a:solidFill>
                <a:cs typeface="Arial"/>
              </a:rPr>
              <a:t>plattform</a:t>
            </a:r>
            <a:r>
              <a:rPr lang="de-DE" sz="1200">
                <a:solidFill>
                  <a:schemeClr val="tx1"/>
                </a:solidFill>
                <a:cs typeface="Arial"/>
              </a:rPr>
              <a:t> auf den Seiten der LV/KV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98EEB2-0574-7BAF-C1CD-970621A8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DRK-Engagementplattform</a:t>
            </a:r>
          </a:p>
        </p:txBody>
      </p:sp>
    </p:spTree>
    <p:extLst>
      <p:ext uri="{BB962C8B-B14F-4D97-AF65-F5344CB8AC3E}">
        <p14:creationId xmlns:p14="http://schemas.microsoft.com/office/powerpoint/2010/main" val="2880205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9">
      <a:dk1>
        <a:srgbClr val="000000"/>
      </a:dk1>
      <a:lt1>
        <a:srgbClr val="FFFFFF"/>
      </a:lt1>
      <a:dk2>
        <a:srgbClr val="E60005"/>
      </a:dk2>
      <a:lt2>
        <a:srgbClr val="EBF5FF"/>
      </a:lt2>
      <a:accent1>
        <a:srgbClr val="E60005"/>
      </a:accent1>
      <a:accent2>
        <a:srgbClr val="EB8264"/>
      </a:accent2>
      <a:accent3>
        <a:srgbClr val="B3C3D7"/>
      </a:accent3>
      <a:accent4>
        <a:srgbClr val="FAC3AF"/>
      </a:accent4>
      <a:accent5>
        <a:srgbClr val="D7E6FA"/>
      </a:accent5>
      <a:accent6>
        <a:srgbClr val="FADCD2"/>
      </a:accent6>
      <a:hlink>
        <a:srgbClr val="E60005"/>
      </a:hlink>
      <a:folHlink>
        <a:srgbClr val="002D55"/>
      </a:folHlink>
    </a:clrScheme>
    <a:fontScheme name="DRK">
      <a:majorFont>
        <a:latin typeface="Merriweather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K_Praesentation_16zu9.potx" id="{ECE789FE-1535-46D4-B61E-9EE5279B2F04}" vid="{F63484E8-8117-47E9-B3B0-F153AC2FE3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8d7a9c6-e82d-4466-9e7a-badf8676663c">UPW7SVMUV64P-1210661889-1234545</_dlc_DocId>
    <_dlc_DocIdUrl xmlns="e8d7a9c6-e82d-4466-9e7a-badf8676663c">
      <Url>https://drkgsberlin.sharepoint.com/sites/Bereich_4/_layouts/15/DocIdRedir.aspx?ID=UPW7SVMUV64P-1210661889-1234545</Url>
      <Description>UPW7SVMUV64P-1210661889-1234545</Description>
    </_dlc_DocIdUrl>
    <lcf76f155ced4ddcb4097134ff3c332f xmlns="d02bc21f-b422-453a-9fda-7f6baffa8462">
      <Terms xmlns="http://schemas.microsoft.com/office/infopath/2007/PartnerControls"/>
    </lcf76f155ced4ddcb4097134ff3c332f>
    <TaxCatchAll xmlns="e8d7a9c6-e82d-4466-9e7a-badf8676663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3050C74D0DF746890CF64B245C9CD6" ma:contentTypeVersion="4731" ma:contentTypeDescription="Ein neues Dokument erstellen." ma:contentTypeScope="" ma:versionID="958a366b591b0ed7db39e3c3c7ff2fb5">
  <xsd:schema xmlns:xsd="http://www.w3.org/2001/XMLSchema" xmlns:xs="http://www.w3.org/2001/XMLSchema" xmlns:p="http://schemas.microsoft.com/office/2006/metadata/properties" xmlns:ns2="e8d7a9c6-e82d-4466-9e7a-badf8676663c" xmlns:ns3="d02bc21f-b422-453a-9fda-7f6baffa8462" targetNamespace="http://schemas.microsoft.com/office/2006/metadata/properties" ma:root="true" ma:fieldsID="98f6ae97297c956f2eaa9cfeafd74ca1" ns2:_="" ns3:_="">
    <xsd:import namespace="e8d7a9c6-e82d-4466-9e7a-badf8676663c"/>
    <xsd:import namespace="d02bc21f-b422-453a-9fda-7f6baffa846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7a9c6-e82d-4466-9e7a-badf8676663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2dd0001d-4664-4199-a7a2-a316d0d4d5cc}" ma:internalName="TaxCatchAll" ma:showField="CatchAllData" ma:web="e8d7a9c6-e82d-4466-9e7a-badf867666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bc21f-b422-453a-9fda-7f6baffa8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4b42da31-f07d-4bc5-921b-0bfb276d62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D025350-9684-43C1-A028-7DF3B38572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A0D260-5AAB-4B10-83CF-256FDC28950B}">
  <ds:schemaRefs>
    <ds:schemaRef ds:uri="d02bc21f-b422-453a-9fda-7f6baffa8462"/>
    <ds:schemaRef ds:uri="e8d7a9c6-e82d-4466-9e7a-badf867666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8BF096-D0DC-439B-9892-E66E0497BF41}">
  <ds:schemaRefs>
    <ds:schemaRef ds:uri="d02bc21f-b422-453a-9fda-7f6baffa8462"/>
    <ds:schemaRef ds:uri="e8d7a9c6-e82d-4466-9e7a-badf867666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183FC5F-DF89-446A-ACC7-013F4B2ADE4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Application>Microsoft Office PowerPoint</Application>
  <PresentationFormat>On-screen Show (16:9)</PresentationFormat>
  <Slides>24</Slides>
  <Notes>3</Notes>
  <HiddenSlides>7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</vt:lpstr>
      <vt:lpstr>Vorab-Informationen für Multiplikatoren/Multiplikatorinnen</vt:lpstr>
      <vt:lpstr>Die DRK-Engagementplattform</vt:lpstr>
      <vt:lpstr>Einführungsvideo in die DRK-Engagementplattform</vt:lpstr>
      <vt:lpstr>Die DRK-Engagementplattform: Kurz und knapp.</vt:lpstr>
      <vt:lpstr>Mehrwerte der DRK-Engagementplattform</vt:lpstr>
      <vt:lpstr>Anleitungen &amp; Unterstützungsmaterialien...</vt:lpstr>
      <vt:lpstr>Design, Funktionalitäten &amp; Verortung</vt:lpstr>
      <vt:lpstr>Aus Sicht der Engagementinteressierten: Wo werden die  DRK-Angebote ausgespielt? </vt:lpstr>
      <vt:lpstr>Ein Engagementangebot,  viele Ausspielkanäle.</vt:lpstr>
      <vt:lpstr>Aus Sicht der Engagementinteressierten: Wie werden DRK-Engagementangebote gefunden?</vt:lpstr>
      <vt:lpstr>Aus Sicht der Engagementinteressierten: Wie werden DRK-Engagementangebote gefunden?</vt:lpstr>
      <vt:lpstr>Wo und wie werden die Engagementgebote von DRK-Einrichtungen und/oder DRK-Gliederungen erstellt? </vt:lpstr>
      <vt:lpstr>Wo und wie werden die Engagementgebote von DRK-Einrichtungen und/oder DRK-Gliederungen erstellt?  </vt:lpstr>
      <vt:lpstr>Schritt-für-Schritt: Wie erstelle ich ein Engagementangebot?  </vt:lpstr>
      <vt:lpstr>Erklärvideos: Wie trage ich Engagementangebote in der DLDB ein?</vt:lpstr>
      <vt:lpstr>Jetzt neu!</vt:lpstr>
      <vt:lpstr>Haben Sie Fragen?</vt:lpstr>
      <vt:lpstr>Zusätzliches Folienmaterial</vt:lpstr>
      <vt:lpstr>Genese der DRK-Engagementplattform</vt:lpstr>
      <vt:lpstr>Blick in die Praxis: Wer erstellt Engagementangebote?  Wer erhält und beantwortet Engagementanfragen?</vt:lpstr>
      <vt:lpstr>Einbindung der Engagementplattform auf den Gliederungs-Webseiten</vt:lpstr>
      <vt:lpstr>1. Erstellung eines Dienstleistungsdatenbank-Accounts (DLDB) inkl. Rechtevergabe </vt:lpstr>
      <vt:lpstr>2. Login in der Dienstleistungsdatenbank (DLDB) &amp; Navigation zum Engagementformular</vt:lpstr>
      <vt:lpstr>3. Dateneingabe &amp; Veröffentlichung des Engagementangebots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Linda Kearns</dc:creator>
  <cp:revision>9</cp:revision>
  <dcterms:created xsi:type="dcterms:W3CDTF">2021-06-02T10:37:36Z</dcterms:created>
  <dcterms:modified xsi:type="dcterms:W3CDTF">2025-10-02T08:21:23Z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o_HilfslinienVertical">
    <vt:lpwstr>CustomLayout</vt:lpwstr>
  </property>
  <property fmtid="{D5CDD505-2E9C-101B-9397-08002B2CF9AE}" pid="3" name="ho_HilfslinienVertical1">
    <vt:lpwstr>1.2</vt:lpwstr>
  </property>
  <property fmtid="{D5CDD505-2E9C-101B-9397-08002B2CF9AE}" pid="4" name="ho_HilfslinienVertical2">
    <vt:lpwstr>12.4</vt:lpwstr>
  </property>
  <property fmtid="{D5CDD505-2E9C-101B-9397-08002B2CF9AE}" pid="5" name="ho_HilfslinienVertical3">
    <vt:lpwstr>13</vt:lpwstr>
  </property>
  <property fmtid="{D5CDD505-2E9C-101B-9397-08002B2CF9AE}" pid="6" name="ho_HilfslinienVertical4">
    <vt:lpwstr>24.2</vt:lpwstr>
  </property>
  <property fmtid="{D5CDD505-2E9C-101B-9397-08002B2CF9AE}" pid="7" name="ho_HilfslinienVertical5">
    <vt:lpwstr>23.9</vt:lpwstr>
  </property>
  <property fmtid="{D5CDD505-2E9C-101B-9397-08002B2CF9AE}" pid="8" name="ho_HilfslinienVertical6">
    <vt:lpwstr>5.2</vt:lpwstr>
  </property>
  <property fmtid="{D5CDD505-2E9C-101B-9397-08002B2CF9AE}" pid="9" name="ho_HilfslinienVertical7">
    <vt:lpwstr/>
  </property>
  <property fmtid="{D5CDD505-2E9C-101B-9397-08002B2CF9AE}" pid="10" name="ho_HilfslinienVertical8">
    <vt:lpwstr/>
  </property>
  <property fmtid="{D5CDD505-2E9C-101B-9397-08002B2CF9AE}" pid="11" name="ho_HilfslinienVertical9">
    <vt:lpwstr/>
  </property>
  <property fmtid="{D5CDD505-2E9C-101B-9397-08002B2CF9AE}" pid="12" name="ho_HilfslinienVertical10">
    <vt:lpwstr/>
  </property>
  <property fmtid="{D5CDD505-2E9C-101B-9397-08002B2CF9AE}" pid="13" name="ho_HilfslinienVertical11">
    <vt:lpwstr/>
  </property>
  <property fmtid="{D5CDD505-2E9C-101B-9397-08002B2CF9AE}" pid="14" name="ho_HilfslinienVertical12">
    <vt:lpwstr/>
  </property>
  <property fmtid="{D5CDD505-2E9C-101B-9397-08002B2CF9AE}" pid="15" name="ho_HilfslinienVertical13">
    <vt:lpwstr/>
  </property>
  <property fmtid="{D5CDD505-2E9C-101B-9397-08002B2CF9AE}" pid="16" name="ho_HilfslinienVertical14">
    <vt:lpwstr/>
  </property>
  <property fmtid="{D5CDD505-2E9C-101B-9397-08002B2CF9AE}" pid="17" name="ho_HilfslinienVertical15">
    <vt:lpwstr/>
  </property>
  <property fmtid="{D5CDD505-2E9C-101B-9397-08002B2CF9AE}" pid="18" name="ho_HilfslinienVertical16">
    <vt:lpwstr/>
  </property>
  <property fmtid="{D5CDD505-2E9C-101B-9397-08002B2CF9AE}" pid="19" name="ho_HilfslinienVertical17">
    <vt:lpwstr/>
  </property>
  <property fmtid="{D5CDD505-2E9C-101B-9397-08002B2CF9AE}" pid="20" name="ho_HilfslinienVertical18">
    <vt:lpwstr/>
  </property>
  <property fmtid="{D5CDD505-2E9C-101B-9397-08002B2CF9AE}" pid="21" name="ho_HilfslinienVertical19">
    <vt:lpwstr/>
  </property>
  <property fmtid="{D5CDD505-2E9C-101B-9397-08002B2CF9AE}" pid="22" name="ho_HilfslinienVertical20">
    <vt:lpwstr/>
  </property>
  <property fmtid="{D5CDD505-2E9C-101B-9397-08002B2CF9AE}" pid="23" name="ho_HilfslinienHorizontal">
    <vt:lpwstr>CustomLayout</vt:lpwstr>
  </property>
  <property fmtid="{D5CDD505-2E9C-101B-9397-08002B2CF9AE}" pid="24" name="ho_HilfslinienHorizontal1">
    <vt:lpwstr>.6</vt:lpwstr>
  </property>
  <property fmtid="{D5CDD505-2E9C-101B-9397-08002B2CF9AE}" pid="25" name="ho_HilfslinienHorizontal2">
    <vt:lpwstr>1.8</vt:lpwstr>
  </property>
  <property fmtid="{D5CDD505-2E9C-101B-9397-08002B2CF9AE}" pid="26" name="ho_HilfslinienHorizontal3">
    <vt:lpwstr>2.4</vt:lpwstr>
  </property>
  <property fmtid="{D5CDD505-2E9C-101B-9397-08002B2CF9AE}" pid="27" name="ho_HilfslinienHorizontal4">
    <vt:lpwstr>9.6</vt:lpwstr>
  </property>
  <property fmtid="{D5CDD505-2E9C-101B-9397-08002B2CF9AE}" pid="28" name="ho_HilfslinienHorizontal5">
    <vt:lpwstr>10.2</vt:lpwstr>
  </property>
  <property fmtid="{D5CDD505-2E9C-101B-9397-08002B2CF9AE}" pid="29" name="ho_HilfslinienHorizontal6">
    <vt:lpwstr>9.3</vt:lpwstr>
  </property>
  <property fmtid="{D5CDD505-2E9C-101B-9397-08002B2CF9AE}" pid="30" name="ho_HilfslinienHorizontal7">
    <vt:lpwstr>2</vt:lpwstr>
  </property>
  <property fmtid="{D5CDD505-2E9C-101B-9397-08002B2CF9AE}" pid="31" name="ho_HilfslinienHorizontal8">
    <vt:lpwstr>12.588</vt:lpwstr>
  </property>
  <property fmtid="{D5CDD505-2E9C-101B-9397-08002B2CF9AE}" pid="32" name="ho_HilfslinienHorizontal9">
    <vt:lpwstr>5</vt:lpwstr>
  </property>
  <property fmtid="{D5CDD505-2E9C-101B-9397-08002B2CF9AE}" pid="33" name="ho_HilfslinienHorizontal10">
    <vt:lpwstr/>
  </property>
  <property fmtid="{D5CDD505-2E9C-101B-9397-08002B2CF9AE}" pid="34" name="ho_HilfslinienHorizontal11">
    <vt:lpwstr/>
  </property>
  <property fmtid="{D5CDD505-2E9C-101B-9397-08002B2CF9AE}" pid="35" name="ho_HilfslinienHorizontal12">
    <vt:lpwstr/>
  </property>
  <property fmtid="{D5CDD505-2E9C-101B-9397-08002B2CF9AE}" pid="36" name="ho_HilfslinienHorizontal13">
    <vt:lpwstr/>
  </property>
  <property fmtid="{D5CDD505-2E9C-101B-9397-08002B2CF9AE}" pid="37" name="ho_HilfslinienHorizontal14">
    <vt:lpwstr/>
  </property>
  <property fmtid="{D5CDD505-2E9C-101B-9397-08002B2CF9AE}" pid="38" name="ho_HilfslinienHorizontal15">
    <vt:lpwstr/>
  </property>
  <property fmtid="{D5CDD505-2E9C-101B-9397-08002B2CF9AE}" pid="39" name="ho_HilfslinienHorizontal16">
    <vt:lpwstr/>
  </property>
  <property fmtid="{D5CDD505-2E9C-101B-9397-08002B2CF9AE}" pid="40" name="ho_HilfslinienHorizontal17">
    <vt:lpwstr/>
  </property>
  <property fmtid="{D5CDD505-2E9C-101B-9397-08002B2CF9AE}" pid="41" name="ho_HilfslinienHorizontal18">
    <vt:lpwstr/>
  </property>
  <property fmtid="{D5CDD505-2E9C-101B-9397-08002B2CF9AE}" pid="42" name="ho_HilfslinienHorizontal19">
    <vt:lpwstr/>
  </property>
  <property fmtid="{D5CDD505-2E9C-101B-9397-08002B2CF9AE}" pid="43" name="ho_HilfslinienHorizontal20">
    <vt:lpwstr/>
  </property>
  <property fmtid="{D5CDD505-2E9C-101B-9397-08002B2CF9AE}" pid="44" name="ContentTypeId">
    <vt:lpwstr>0x010100293050C74D0DF746890CF64B245C9CD6</vt:lpwstr>
  </property>
  <property fmtid="{D5CDD505-2E9C-101B-9397-08002B2CF9AE}" pid="45" name="MediaServiceImageTags">
    <vt:lpwstr/>
  </property>
  <property fmtid="{D5CDD505-2E9C-101B-9397-08002B2CF9AE}" pid="46" name="_dlc_DocIdItemGuid">
    <vt:lpwstr>7349efc2-41b8-4879-8adc-cc7b7d36e95e</vt:lpwstr>
  </property>
</Properties>
</file>