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9"/>
  </p:notesMasterIdLst>
  <p:sldIdLst>
    <p:sldId id="1497" r:id="rId6"/>
    <p:sldId id="281" r:id="rId7"/>
    <p:sldId id="325" r:id="rId8"/>
    <p:sldId id="322" r:id="rId9"/>
    <p:sldId id="285" r:id="rId10"/>
    <p:sldId id="286" r:id="rId11"/>
    <p:sldId id="269" r:id="rId12"/>
    <p:sldId id="1478" r:id="rId13"/>
    <p:sldId id="1481" r:id="rId14"/>
    <p:sldId id="1483" r:id="rId15"/>
    <p:sldId id="1486" r:id="rId16"/>
    <p:sldId id="1484" r:id="rId17"/>
    <p:sldId id="1488" r:id="rId18"/>
    <p:sldId id="1489" r:id="rId19"/>
    <p:sldId id="1496" r:id="rId20"/>
    <p:sldId id="685" r:id="rId21"/>
    <p:sldId id="1498" r:id="rId22"/>
    <p:sldId id="1493" r:id="rId23"/>
    <p:sldId id="1495" r:id="rId24"/>
    <p:sldId id="1494" r:id="rId25"/>
    <p:sldId id="307" r:id="rId26"/>
    <p:sldId id="1490" r:id="rId27"/>
    <p:sldId id="1492" r:id="rId28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59A62B-9739-A053-88A7-F45F58C6887F}" name="Sebastian Ederle" initials="SE" userId="S::s.ederle@drk.de::67f98f5b-99f6-466f-90c1-97ce3b102dd5" providerId="AD"/>
  <p188:author id="{150C2B53-DF4D-A97B-7B05-65B7B8D32377}" name="Linda Bergmann" initials="LB" userId="S::l.bergmann@drk.de::fcc4f7d6-9a2f-4fba-88d0-6aa86bc17958" providerId="AD"/>
  <p188:author id="{1A510170-5BF6-7F8A-5DEA-1D7D1B4077FB}" name="Marion Doßner" initials="MD" userId="S::M.Dossner@drk.de::2bb9ca72-3641-491d-abc2-87a508d04b57" providerId="AD"/>
  <p188:author id="{E6E73085-36A2-D33C-DF8E-3FA9E912D7F2}" name="Valeria Mujaes" initials="VM" userId="S::v.mujaes@drk.de::f7dec06c-3d5a-4012-b0fd-08f184e2b91a" providerId="AD"/>
  <p188:author id="{90569EB5-C382-6017-8AC5-FA62FB7CFA57}" name="Luise Springer" initials="LS" userId="S::l.springer@drk.de::d1c6668b-8838-44ed-8952-6972405f15a5" providerId="AD"/>
  <p188:author id="{AC1106EC-0AB3-5A6E-0699-FD7B5FABA5D7}" name="Marion Doßner" initials="MD" userId="S::m.dossner@drk.de::2bb9ca72-3641-491d-abc2-87a508d04b5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5"/>
    <a:srgbClr val="FADCD2"/>
    <a:srgbClr val="D7E6FA"/>
    <a:srgbClr val="F5BCA9"/>
    <a:srgbClr val="FCDCD1"/>
    <a:srgbClr val="EBF5FF"/>
    <a:srgbClr val="C8DCF0"/>
    <a:srgbClr val="F7DCD1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7A6519-101E-8836-358D-2D75498F5A58}" v="22" dt="2025-03-05T14:29:32.6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829D6-B62E-41F5-B944-4575583B3587}" type="datetimeFigureOut">
              <a:rPr lang="de-DE" smtClean="0"/>
              <a:t>05.03.2025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0E7E1-5400-492B-B5F6-23476130DB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3016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0E7E1-5400-492B-B5F6-23476130DB9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826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0E7E1-5400-492B-B5F6-23476130DB9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007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0E7E1-5400-492B-B5F6-23476130DB9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2271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93" y="3942918"/>
            <a:ext cx="6858000" cy="980976"/>
          </a:xfrm>
        </p:spPr>
        <p:txBody>
          <a:bodyPr anchor="t" anchorCtr="0"/>
          <a:lstStyle>
            <a:lvl1pPr algn="l">
              <a:lnSpc>
                <a:spcPts val="3600"/>
              </a:lnSpc>
              <a:defRPr sz="3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993" y="3671941"/>
            <a:ext cx="6858000" cy="241598"/>
          </a:xfrm>
        </p:spPr>
        <p:txBody>
          <a:bodyPr anchor="t" anchorCtr="0"/>
          <a:lstStyle>
            <a:lvl1pPr marL="0" indent="0" algn="l">
              <a:lnSpc>
                <a:spcPts val="1600"/>
              </a:lnSpc>
              <a:buNone/>
              <a:defRPr sz="1400" b="0">
                <a:latin typeface="HelveticaNeueLT Std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86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31993" y="863986"/>
            <a:ext cx="8280000" cy="259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7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8409567" y="863986"/>
            <a:ext cx="194295" cy="2484000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CCBF47D-4697-FB4B-8F5B-FFD723F704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909" y="215997"/>
            <a:ext cx="136395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33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schmal mi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2" y="719988"/>
            <a:ext cx="8280000" cy="58931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8400" y="1394938"/>
            <a:ext cx="2613600" cy="31667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32000" y="1394938"/>
            <a:ext cx="5446800" cy="3141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5576400" y="1394938"/>
            <a:ext cx="194471" cy="3033049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</p:spTree>
    <p:extLst>
      <p:ext uri="{BB962C8B-B14F-4D97-AF65-F5344CB8AC3E}">
        <p14:creationId xmlns:p14="http://schemas.microsoft.com/office/powerpoint/2010/main" val="2877501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2" y="719988"/>
            <a:ext cx="8280000" cy="58931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92" y="1394938"/>
            <a:ext cx="2617200" cy="31667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3265200" y="1394938"/>
            <a:ext cx="2617200" cy="31667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6098400" y="1394938"/>
            <a:ext cx="2617200" cy="31667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12952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32000" y="719988"/>
            <a:ext cx="8279992" cy="38177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‹Nr.›</a:t>
            </a:fld>
            <a:endParaRPr lang="de-DE"/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8409600" y="719988"/>
            <a:ext cx="194471" cy="3711600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</p:spTree>
    <p:extLst>
      <p:ext uri="{BB962C8B-B14F-4D97-AF65-F5344CB8AC3E}">
        <p14:creationId xmlns:p14="http://schemas.microsoft.com/office/powerpoint/2010/main" val="2205374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31993" y="1394938"/>
            <a:ext cx="8280000" cy="31428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8409567" y="1394938"/>
            <a:ext cx="194295" cy="3033050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992" y="719988"/>
            <a:ext cx="8280001" cy="589318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31185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-zeili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31993" y="1756800"/>
            <a:ext cx="8280000" cy="27828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8409567" y="1756800"/>
            <a:ext cx="194295" cy="2674800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1992" y="719988"/>
            <a:ext cx="8280001" cy="9504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2268934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als Gegenübe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238772-2B76-46AE-88C9-DF2557D40C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20827" y="1394938"/>
            <a:ext cx="3185851" cy="3142800"/>
          </a:xfrm>
          <a:prstGeom prst="rect">
            <a:avLst/>
          </a:prstGeom>
          <a:solidFill>
            <a:schemeClr val="accent6"/>
          </a:solidFill>
        </p:spPr>
        <p:txBody>
          <a:bodyPr wrap="square" lIns="216000" tIns="155448" rIns="180000">
            <a:noAutofit/>
          </a:bodyPr>
          <a:lstStyle>
            <a:lvl1pPr>
              <a:spcBef>
                <a:spcPts val="0"/>
              </a:spcBef>
              <a:defRPr/>
            </a:lvl1pPr>
            <a:lvl2pPr marL="146304" indent="-146304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lvl3pPr>
            <a:lvl4pPr marL="514350" indent="-171450">
              <a:spcBef>
                <a:spcPts val="0"/>
              </a:spcBef>
              <a:defRPr/>
            </a:lvl4pPr>
            <a:lvl5pPr marL="685800" indent="-142875"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7019B0-9525-4997-B37B-49D5B812BE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92" y="719988"/>
            <a:ext cx="7370565" cy="589318"/>
          </a:xfrm>
        </p:spPr>
        <p:txBody>
          <a:bodyPr/>
          <a:lstStyle/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C5930-1AA5-40E9-BDA2-FCBE3A06AB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622F8-57B8-45E3-AF84-1AEDE41500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380CE-6B45-447D-BF09-1119ABC167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992" y="1394938"/>
            <a:ext cx="4986020" cy="3142800"/>
          </a:xfrm>
          <a:custGeom>
            <a:avLst/>
            <a:gdLst>
              <a:gd name="connsiteX0" fmla="*/ 3305121 w 4986020"/>
              <a:gd name="connsiteY0" fmla="*/ 2 h 3142800"/>
              <a:gd name="connsiteX1" fmla="*/ 4986020 w 4986020"/>
              <a:gd name="connsiteY1" fmla="*/ 1571401 h 3142800"/>
              <a:gd name="connsiteX2" fmla="*/ 3305121 w 4986020"/>
              <a:gd name="connsiteY2" fmla="*/ 3142800 h 3142800"/>
              <a:gd name="connsiteX3" fmla="*/ 0 w 4986020"/>
              <a:gd name="connsiteY3" fmla="*/ 0 h 3142800"/>
              <a:gd name="connsiteX4" fmla="*/ 3185851 w 4986020"/>
              <a:gd name="connsiteY4" fmla="*/ 0 h 3142800"/>
              <a:gd name="connsiteX5" fmla="*/ 3185851 w 4986020"/>
              <a:gd name="connsiteY5" fmla="*/ 3142800 h 3142800"/>
              <a:gd name="connsiteX6" fmla="*/ 0 w 4986020"/>
              <a:gd name="connsiteY6" fmla="*/ 3142800 h 314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6020" h="3142800">
                <a:moveTo>
                  <a:pt x="3305121" y="2"/>
                </a:moveTo>
                <a:lnTo>
                  <a:pt x="4986020" y="1571401"/>
                </a:lnTo>
                <a:lnTo>
                  <a:pt x="3305121" y="3142800"/>
                </a:lnTo>
                <a:close/>
                <a:moveTo>
                  <a:pt x="0" y="0"/>
                </a:moveTo>
                <a:lnTo>
                  <a:pt x="3185851" y="0"/>
                </a:lnTo>
                <a:lnTo>
                  <a:pt x="3185851" y="3142800"/>
                </a:lnTo>
                <a:lnTo>
                  <a:pt x="0" y="31428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216000" tIns="155448" rIns="1920240">
            <a:noAutofit/>
          </a:bodyPr>
          <a:lstStyle>
            <a:lvl1pPr>
              <a:spcBef>
                <a:spcPts val="0"/>
              </a:spcBef>
              <a:defRPr/>
            </a:lvl1pPr>
            <a:lvl2pPr marL="146304" indent="-146304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lvl3pPr>
            <a:lvl4pPr marL="514350" indent="-171450">
              <a:spcBef>
                <a:spcPts val="0"/>
              </a:spcBef>
              <a:defRPr/>
            </a:lvl4pPr>
            <a:lvl5pPr marL="685800" indent="-142875"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148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Diagrammen links mit Inhal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46F550F4-64AD-4FE3-BB65-FEB19EA967B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285275" y="1347725"/>
            <a:ext cx="2584925" cy="3318491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Chart Placeholder 8">
            <a:extLst>
              <a:ext uri="{FF2B5EF4-FFF2-40B4-BE49-F238E27FC236}">
                <a16:creationId xmlns:a16="http://schemas.microsoft.com/office/drawing/2014/main" id="{32DF0A0B-A3C4-4CDF-9C79-268036634A2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990787" y="1347725"/>
            <a:ext cx="2584925" cy="331849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EBB9E6-9477-4D29-9217-E07B821527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CFDD95-603E-48D4-90D1-A599D781B1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CDE4C-E17D-47EA-900B-9BD215FD2F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7B59B31-462C-4C56-AAC5-B8BAFA1BED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1455" y="1436689"/>
            <a:ext cx="2613025" cy="32295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3100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alkendiagramm mit Inhal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8">
            <a:extLst>
              <a:ext uri="{FF2B5EF4-FFF2-40B4-BE49-F238E27FC236}">
                <a16:creationId xmlns:a16="http://schemas.microsoft.com/office/drawing/2014/main" id="{E397AB93-D313-4F92-B5FF-387FC5CAEC06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72517" y="1347725"/>
            <a:ext cx="5725883" cy="331849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57B78-D02B-476E-B718-0721302CBD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8DDA0-0C00-4E46-A6D0-119D0AD37F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F350B-EB97-4B85-B148-E633F05B57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AD450A6C-8457-4225-B53E-E7A7C654DE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1455" y="1436689"/>
            <a:ext cx="2613025" cy="32295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6287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688" y="1799971"/>
            <a:ext cx="5412842" cy="111316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defRPr lang="en-US" dirty="0"/>
            </a:lvl1pPr>
          </a:lstStyle>
          <a:p>
            <a:pPr marL="0" lvl="0"/>
            <a:r>
              <a:rPr lang="de-DE"/>
              <a:t>Vielen Dank für </a:t>
            </a:r>
            <a:br>
              <a:rPr lang="de-DE"/>
            </a:br>
            <a:r>
              <a:rPr lang="de-DE"/>
              <a:t>Ihre Aufmerksamkeit!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64048DF-EE65-5246-B6C7-C8316F7B31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909" y="215997"/>
            <a:ext cx="1363951" cy="432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DF97E-75A0-6843-A8F6-834D8DCD80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100" y="3068638"/>
            <a:ext cx="2630488" cy="1365339"/>
          </a:xfrm>
        </p:spPr>
        <p:txBody>
          <a:bodyPr/>
          <a:lstStyle/>
          <a:p>
            <a:pPr lvl="1"/>
            <a:r>
              <a:rPr lang="nl-NL" err="1">
                <a:solidFill>
                  <a:schemeClr val="tx2"/>
                </a:solidFill>
              </a:rPr>
              <a:t>Vorname</a:t>
            </a:r>
            <a:r>
              <a:rPr lang="nl-NL">
                <a:solidFill>
                  <a:schemeClr val="tx2"/>
                </a:solidFill>
              </a:rPr>
              <a:t> Name</a:t>
            </a:r>
          </a:p>
          <a:p>
            <a:pPr lvl="4"/>
            <a:endParaRPr lang="en-VN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6748EAE-A00E-564A-BE7E-033BA8261A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28030" y="3068638"/>
            <a:ext cx="2630488" cy="1365339"/>
          </a:xfrm>
        </p:spPr>
        <p:txBody>
          <a:bodyPr/>
          <a:lstStyle/>
          <a:p>
            <a:pPr lvl="1"/>
            <a:r>
              <a:rPr lang="nl-NL" err="1">
                <a:solidFill>
                  <a:schemeClr val="tx2"/>
                </a:solidFill>
              </a:rPr>
              <a:t>Vorname</a:t>
            </a:r>
            <a:r>
              <a:rPr lang="nl-NL">
                <a:solidFill>
                  <a:schemeClr val="tx2"/>
                </a:solidFill>
              </a:rPr>
              <a:t> Name</a:t>
            </a:r>
          </a:p>
          <a:p>
            <a:pPr lvl="4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97776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1_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 bwMode="auto">
          <a:xfrm>
            <a:off x="1142999" y="841773"/>
            <a:ext cx="6858000" cy="17906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142999" y="2701528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78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93" y="3942000"/>
            <a:ext cx="6858000" cy="579281"/>
          </a:xfrm>
        </p:spPr>
        <p:txBody>
          <a:bodyPr anchor="t" anchorCtr="0"/>
          <a:lstStyle>
            <a:lvl1pPr algn="l">
              <a:lnSpc>
                <a:spcPts val="3000"/>
              </a:lnSpc>
              <a:defRPr sz="25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993" y="3672000"/>
            <a:ext cx="6858000" cy="241598"/>
          </a:xfrm>
        </p:spPr>
        <p:txBody>
          <a:bodyPr anchor="t" anchorCtr="0"/>
          <a:lstStyle>
            <a:lvl1pPr marL="0" indent="0" algn="l">
              <a:lnSpc>
                <a:spcPts val="1600"/>
              </a:lnSpc>
              <a:buNone/>
              <a:defRPr sz="1400" b="0">
                <a:latin typeface="HelveticaNeueLT Std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86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31993" y="719988"/>
            <a:ext cx="8280000" cy="2736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7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8409567" y="719988"/>
            <a:ext cx="194295" cy="2628000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0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29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Aufzähl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3pPr>
              <a:defRPr/>
            </a:lvl3pPr>
            <a:lvl4pPr marL="216000" indent="-216000">
              <a:buNone/>
              <a:defRPr/>
            </a:lvl4pPr>
            <a:lvl5pPr marL="576000" indent="-360000">
              <a:buNone/>
              <a:defRPr/>
            </a:lvl5pPr>
            <a:lvl6pPr marL="1080000" indent="-504000">
              <a:buNone/>
              <a:defRPr/>
            </a:lvl6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6174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links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2" y="719988"/>
            <a:ext cx="8280000" cy="58931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93" y="1394938"/>
            <a:ext cx="4031935" cy="31667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679924" y="1394938"/>
            <a:ext cx="4032000" cy="3141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8408893" y="1394938"/>
            <a:ext cx="194471" cy="3033049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</p:spTree>
    <p:extLst>
      <p:ext uri="{BB962C8B-B14F-4D97-AF65-F5344CB8AC3E}">
        <p14:creationId xmlns:p14="http://schemas.microsoft.com/office/powerpoint/2010/main" val="4145556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 links mit Inhal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2" y="719988"/>
            <a:ext cx="8280000" cy="58931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0" y="1394938"/>
            <a:ext cx="4031935" cy="31667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32000" y="1394938"/>
            <a:ext cx="4032000" cy="3141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4161600" y="1394938"/>
            <a:ext cx="194471" cy="3033049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</p:spTree>
    <p:extLst>
      <p:ext uri="{BB962C8B-B14F-4D97-AF65-F5344CB8AC3E}">
        <p14:creationId xmlns:p14="http://schemas.microsoft.com/office/powerpoint/2010/main" val="210267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2" y="719988"/>
            <a:ext cx="8280000" cy="58931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993" y="2419696"/>
            <a:ext cx="4031935" cy="214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679924" y="2419696"/>
            <a:ext cx="4032000" cy="214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8408893" y="2419696"/>
            <a:ext cx="194471" cy="2034000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31992" y="1394938"/>
            <a:ext cx="8279931" cy="896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6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mi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2" y="719988"/>
            <a:ext cx="8280000" cy="58931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0000" y="2419696"/>
            <a:ext cx="4031935" cy="214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32000" y="2419696"/>
            <a:ext cx="4032000" cy="214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4161600" y="2419696"/>
            <a:ext cx="194471" cy="2034000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31992" y="1394938"/>
            <a:ext cx="8279931" cy="896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04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schmal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2" y="719988"/>
            <a:ext cx="8280000" cy="58931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92" y="1394938"/>
            <a:ext cx="2613600" cy="31667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3265200" y="1394938"/>
            <a:ext cx="5446800" cy="3141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8409600" y="1394938"/>
            <a:ext cx="194471" cy="3033049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</p:spTree>
    <p:extLst>
      <p:ext uri="{BB962C8B-B14F-4D97-AF65-F5344CB8AC3E}">
        <p14:creationId xmlns:p14="http://schemas.microsoft.com/office/powerpoint/2010/main" val="283483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92" y="719988"/>
            <a:ext cx="7370565" cy="589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92" y="1394938"/>
            <a:ext cx="7370565" cy="31593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1993" y="4737278"/>
            <a:ext cx="8280000" cy="8232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700" b="1"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275" y="4845309"/>
            <a:ext cx="2057400" cy="108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700">
                <a:solidFill>
                  <a:schemeClr val="tx1"/>
                </a:solidFill>
              </a:defRPr>
            </a:lvl1pPr>
          </a:lstStyle>
          <a:p>
            <a:fld id="{EADB90F9-9C8B-4738-A50E-8F04301A8C1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7" name="Textfeld 46"/>
          <p:cNvSpPr txBox="1"/>
          <p:nvPr userDrawn="1"/>
        </p:nvSpPr>
        <p:spPr>
          <a:xfrm>
            <a:off x="431993" y="4837893"/>
            <a:ext cx="275129" cy="11541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900"/>
              </a:lnSpc>
            </a:pPr>
            <a:r>
              <a:rPr lang="de-DE" sz="700"/>
              <a:t>Folie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C612651-E7AE-114F-9924-4278A5EFF4F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57" y="215997"/>
            <a:ext cx="90930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5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62" r:id="rId3"/>
    <p:sldLayoutId id="2147483672" r:id="rId4"/>
    <p:sldLayoutId id="2147483674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75" r:id="rId13"/>
    <p:sldLayoutId id="2147483684" r:id="rId14"/>
    <p:sldLayoutId id="2147483690" r:id="rId15"/>
    <p:sldLayoutId id="2147483691" r:id="rId16"/>
    <p:sldLayoutId id="2147483692" r:id="rId17"/>
    <p:sldLayoutId id="2147483689" r:id="rId18"/>
    <p:sldLayoutId id="2147483693" r:id="rId19"/>
  </p:sldLayoutIdLst>
  <p:hf hdr="0" dt="0"/>
  <p:txStyles>
    <p:titleStyle>
      <a:lvl1pPr algn="l" defTabSz="685800" rtl="0" eaLnBrk="1" latinLnBrk="0" hangingPunct="1">
        <a:lnSpc>
          <a:spcPts val="2400"/>
        </a:lnSpc>
        <a:spcBef>
          <a:spcPct val="0"/>
        </a:spcBef>
        <a:buNone/>
        <a:defRPr sz="2000" b="1" i="0" kern="1200">
          <a:solidFill>
            <a:schemeClr val="tx2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800"/>
        </a:lnSpc>
        <a:spcBef>
          <a:spcPts val="0"/>
        </a:spcBef>
        <a:buFont typeface="Arial" panose="020B0604020202020204" pitchFamily="34" charset="0"/>
        <a:buNone/>
        <a:defRPr sz="14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ts val="1800"/>
        </a:lnSpc>
        <a:spcBef>
          <a:spcPts val="1800"/>
        </a:spcBef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lnSpc>
          <a:spcPts val="18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" indent="-144000" algn="l" defTabSz="685800" rtl="0" eaLnBrk="1" latinLnBrk="0" hangingPunct="1">
        <a:lnSpc>
          <a:spcPts val="18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00" indent="-144000" algn="l" defTabSz="685800" rtl="0" eaLnBrk="1" latinLnBrk="0" hangingPunct="1">
        <a:lnSpc>
          <a:spcPts val="18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144000" algn="l" defTabSz="685800" rtl="0" eaLnBrk="1" latinLnBrk="0" hangingPunct="1">
        <a:lnSpc>
          <a:spcPts val="1800"/>
        </a:lnSpc>
        <a:spcBef>
          <a:spcPts val="0"/>
        </a:spcBef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asi@drk.de" TargetMode="External"/><Relationship Id="rId2" Type="http://schemas.openxmlformats.org/officeDocument/2006/relationships/hyperlink" Target="https://drk-wohlfahrt.de/drk-engagementplattform" TargetMode="Externa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aktion-mensch.de/was-du-tun-kannst/ehrenamt/engagement-plattform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rk-wohlfahrt.de/drk-engagementplattform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drk-wohlfahrt.de/drk-engagementplattform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9.jpe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rk-wohlfahrt.de/drk-engagementplattform.html" TargetMode="External"/><Relationship Id="rId2" Type="http://schemas.openxmlformats.org/officeDocument/2006/relationships/hyperlink" Target="https://freiwilligendatenbank.aktion-mensch.de/admin/login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support@drkservice.d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benutzerverwaltung.drk-db.de" TargetMode="Externa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drk-wohlfahrt.de/drk-engagementplattform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k.de/engagementplattform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DB61C-D261-A2E9-6A8B-F1149E97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2" y="719988"/>
            <a:ext cx="8132067" cy="564471"/>
          </a:xfrm>
        </p:spPr>
        <p:txBody>
          <a:bodyPr/>
          <a:lstStyle/>
          <a:p>
            <a:r>
              <a:rPr lang="de-DE" dirty="0">
                <a:latin typeface="Georgia"/>
              </a:rPr>
              <a:t>Vorab-Informationen für Multiplikatoren/Multiplikatorinnen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7CFFA4-706B-1C7A-5A55-4702E13F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1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449009B-3F53-8A98-6807-733B11BB35F8}"/>
              </a:ext>
            </a:extLst>
          </p:cNvPr>
          <p:cNvSpPr txBox="1"/>
          <p:nvPr/>
        </p:nvSpPr>
        <p:spPr>
          <a:xfrm>
            <a:off x="364700" y="1414297"/>
            <a:ext cx="840516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600">
                <a:ea typeface="+mn-lt"/>
                <a:cs typeface="+mn-lt"/>
              </a:rPr>
              <a:t>Vielen Dank, dass Sie die </a:t>
            </a:r>
            <a:r>
              <a:rPr lang="de-DE" sz="1600" b="1">
                <a:solidFill>
                  <a:srgbClr val="E60005"/>
                </a:solidFill>
              </a:rPr>
              <a:t>DRK-</a:t>
            </a:r>
            <a:r>
              <a:rPr lang="de-DE" sz="1600" b="1" err="1">
                <a:solidFill>
                  <a:srgbClr val="E60005"/>
                </a:solidFill>
              </a:rPr>
              <a:t>Engagementplattform</a:t>
            </a:r>
            <a:r>
              <a:rPr lang="de-DE" sz="1600"/>
              <a:t> in Ihrem Landes- oder Kreisverband verbreiten. Zentrale Informationen für die Kommunikation gegenüber Kreisverbänden und/oder DRK-Einrichtungen finden Sie auf den folgenden Folien.</a:t>
            </a:r>
            <a:endParaRPr lang="de-DE" sz="1600">
              <a:cs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079EE3F-9835-B70C-698A-65E1D5AD063B}"/>
              </a:ext>
            </a:extLst>
          </p:cNvPr>
          <p:cNvSpPr txBox="1"/>
          <p:nvPr/>
        </p:nvSpPr>
        <p:spPr>
          <a:xfrm>
            <a:off x="364700" y="2573601"/>
            <a:ext cx="819962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de-DE" sz="1200">
                <a:cs typeface="Arial"/>
              </a:rPr>
              <a:t>Die vorliegende Präsentation bietet lediglich einen Überblick. Eine detaillierte(</a:t>
            </a:r>
            <a:r>
              <a:rPr lang="de-DE" sz="1200" err="1">
                <a:cs typeface="Arial"/>
              </a:rPr>
              <a:t>re</a:t>
            </a:r>
            <a:r>
              <a:rPr lang="de-DE" sz="1200">
                <a:cs typeface="Arial"/>
              </a:rPr>
              <a:t>) Anleitung, wie die DRK-</a:t>
            </a:r>
            <a:r>
              <a:rPr lang="de-DE" sz="1200" err="1">
                <a:cs typeface="Arial"/>
              </a:rPr>
              <a:t>Engagementplattform</a:t>
            </a:r>
            <a:r>
              <a:rPr lang="de-DE" sz="1200">
                <a:cs typeface="Arial"/>
              </a:rPr>
              <a:t> von DRK-Gliederungen verwendet werden kann, finden Sie </a:t>
            </a:r>
            <a:r>
              <a:rPr lang="de-DE" sz="1200">
                <a:cs typeface="Arial"/>
                <a:hlinkClick r:id="rId2"/>
              </a:rPr>
              <a:t>in unserem Handbuch</a:t>
            </a:r>
            <a:r>
              <a:rPr lang="de-DE" sz="1200">
                <a:cs typeface="Arial"/>
              </a:rPr>
              <a:t>.</a:t>
            </a:r>
          </a:p>
          <a:p>
            <a:pPr marL="171450" indent="-171450">
              <a:buFont typeface="Arial"/>
              <a:buChar char="•"/>
            </a:pPr>
            <a:endParaRPr lang="de-DE" sz="1200"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de-DE" sz="1200">
                <a:cs typeface="Arial"/>
              </a:rPr>
              <a:t>Passen Sie die Präsentation für die Weiterverbreitung gerne nach Ihren Bedarfen an. Die ausgeblendeten Folien können Sie ebenfalls verwenden.</a:t>
            </a:r>
          </a:p>
          <a:p>
            <a:pPr marL="171450" indent="-171450">
              <a:buFont typeface="Arial"/>
              <a:buChar char="•"/>
            </a:pPr>
            <a:endParaRPr lang="de-DE" sz="1200"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de-DE" sz="1200">
                <a:cs typeface="Arial"/>
              </a:rPr>
              <a:t>Falls Sie Fragen haben, können Sie sich an </a:t>
            </a:r>
            <a:r>
              <a:rPr lang="de-DE" sz="1200">
                <a:cs typeface="Arial"/>
                <a:hlinkClick r:id="rId3"/>
              </a:rPr>
              <a:t>easi@drk.de</a:t>
            </a:r>
            <a:r>
              <a:rPr lang="de-DE" sz="1200">
                <a:cs typeface="Arial"/>
              </a:rPr>
              <a:t> wenden. Wir denken gerne gemeinsam mit Ihnen an, wie wir Sie bei der Verbreitung der DRK-</a:t>
            </a:r>
            <a:r>
              <a:rPr lang="de-DE" sz="1200" err="1">
                <a:cs typeface="Arial"/>
              </a:rPr>
              <a:t>Engagementplattform</a:t>
            </a:r>
            <a:r>
              <a:rPr lang="de-DE" sz="1200">
                <a:cs typeface="Arial"/>
              </a:rPr>
              <a:t> in Ihrer Gliederung unterstützen können.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13B5286D-66ED-527A-3306-96ED62A7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1421729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10</a:t>
            </a:fld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BDC0A83-18D8-1A25-4057-C13535DEFA11}"/>
              </a:ext>
            </a:extLst>
          </p:cNvPr>
          <p:cNvGrpSpPr/>
          <p:nvPr/>
        </p:nvGrpSpPr>
        <p:grpSpPr>
          <a:xfrm>
            <a:off x="5205145" y="1372404"/>
            <a:ext cx="3272039" cy="3437252"/>
            <a:chOff x="4029947" y="-583574"/>
            <a:chExt cx="5115327" cy="5473723"/>
          </a:xfrm>
        </p:grpSpPr>
        <p:pic>
          <p:nvPicPr>
            <p:cNvPr id="5" name="Grafik 4" descr="Ein Bild, das Text, Menschliches Gesicht, Screenshot, Website enthält.&#10;&#10;Beschreibung automatisch generiert.">
              <a:extLst>
                <a:ext uri="{FF2B5EF4-FFF2-40B4-BE49-F238E27FC236}">
                  <a16:creationId xmlns:a16="http://schemas.microsoft.com/office/drawing/2014/main" id="{AFFA5FB0-DE80-81FF-CA6A-61238EB69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6284" r="108" b="-209"/>
            <a:stretch/>
          </p:blipFill>
          <p:spPr>
            <a:xfrm>
              <a:off x="4029947" y="-583574"/>
              <a:ext cx="5111263" cy="32425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Grafik 3" descr="Ein Bild, das Text, Kleidung, Computer, Frau enthält.&#10;&#10;Beschreibung automatisch generiert.">
              <a:extLst>
                <a:ext uri="{FF2B5EF4-FFF2-40B4-BE49-F238E27FC236}">
                  <a16:creationId xmlns:a16="http://schemas.microsoft.com/office/drawing/2014/main" id="{9DE7A3B5-BA49-5444-AC19-4519256F6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1422" y="2225429"/>
              <a:ext cx="5113852" cy="26647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Titel 5">
            <a:extLst>
              <a:ext uri="{FF2B5EF4-FFF2-40B4-BE49-F238E27FC236}">
                <a16:creationId xmlns:a16="http://schemas.microsoft.com/office/drawing/2014/main" id="{E8DDC230-44FE-9418-1D55-296A1B5F2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2" y="719988"/>
            <a:ext cx="8547195" cy="950400"/>
          </a:xfrm>
        </p:spPr>
        <p:txBody>
          <a:bodyPr/>
          <a:lstStyle/>
          <a:p>
            <a:r>
              <a:rPr lang="de-DE" sz="1800">
                <a:latin typeface="Georgia"/>
              </a:rPr>
              <a:t>Mehr Sichtbarkeit der DRK-Angebote durch Ausspielung auf zusätzlichen Plattformen</a:t>
            </a:r>
            <a:endParaRPr lang="de-DE"/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407D6AF1-974C-8BA8-9CBC-4938D2831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  <p:sp>
        <p:nvSpPr>
          <p:cNvPr id="6" name="Textfeld 18">
            <a:extLst>
              <a:ext uri="{FF2B5EF4-FFF2-40B4-BE49-F238E27FC236}">
                <a16:creationId xmlns:a16="http://schemas.microsoft.com/office/drawing/2014/main" id="{BF23ADFF-0D8D-C53B-EEF0-6509A9D4A312}"/>
              </a:ext>
            </a:extLst>
          </p:cNvPr>
          <p:cNvSpPr txBox="1"/>
          <p:nvPr/>
        </p:nvSpPr>
        <p:spPr>
          <a:xfrm>
            <a:off x="247163" y="1542229"/>
            <a:ext cx="4566217" cy="32316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200" b="1" dirty="0">
                <a:solidFill>
                  <a:srgbClr val="E60005"/>
                </a:solidFill>
                <a:ea typeface="+mn-lt"/>
                <a:cs typeface="+mn-lt"/>
              </a:rPr>
              <a:t>Mehr Reichweite durch Schnittstellen </a:t>
            </a:r>
            <a:endParaRPr lang="de-DE" b="1" dirty="0"/>
          </a:p>
          <a:p>
            <a:pPr marL="429260" lvl="3" indent="-285750">
              <a:buFont typeface="Arial,Sans-Serif" panose="020B0604020202020204" pitchFamily="34" charset="0"/>
              <a:buChar char="•"/>
            </a:pPr>
            <a:r>
              <a:rPr lang="de-DE" sz="1200" dirty="0">
                <a:ea typeface="+mn-lt"/>
                <a:cs typeface="+mn-lt"/>
              </a:rPr>
              <a:t>alle </a:t>
            </a:r>
            <a:r>
              <a:rPr lang="de-DE" sz="1200" dirty="0" err="1">
                <a:ea typeface="+mn-lt"/>
                <a:cs typeface="+mn-lt"/>
              </a:rPr>
              <a:t>Engagementangebote</a:t>
            </a:r>
            <a:r>
              <a:rPr lang="de-DE" sz="1200" dirty="0">
                <a:ea typeface="+mn-lt"/>
                <a:cs typeface="+mn-lt"/>
              </a:rPr>
              <a:t>, die auf der DRK-</a:t>
            </a:r>
            <a:r>
              <a:rPr lang="de-DE" sz="1200" dirty="0" err="1">
                <a:ea typeface="+mn-lt"/>
                <a:cs typeface="+mn-lt"/>
              </a:rPr>
              <a:t>Engagementplattform</a:t>
            </a:r>
            <a:r>
              <a:rPr lang="de-DE" sz="1200" dirty="0">
                <a:ea typeface="+mn-lt"/>
                <a:cs typeface="+mn-lt"/>
              </a:rPr>
              <a:t> eingetragen werden, werden automatisiert auf der </a:t>
            </a:r>
            <a:r>
              <a:rPr lang="de-DE" sz="1200" dirty="0">
                <a:ea typeface="+mn-lt"/>
                <a:cs typeface="+mn-lt"/>
                <a:hlinkClick r:id="rId4"/>
              </a:rPr>
              <a:t>Engagementplattform der Aktion Mensch</a:t>
            </a:r>
            <a:r>
              <a:rPr lang="de-DE" sz="1200" dirty="0">
                <a:ea typeface="+mn-lt"/>
                <a:cs typeface="+mn-lt"/>
              </a:rPr>
              <a:t> ausgespielt</a:t>
            </a:r>
            <a:endParaRPr lang="en-US" sz="1200" dirty="0">
              <a:ea typeface="+mn-lt"/>
              <a:cs typeface="+mn-lt"/>
            </a:endParaRPr>
          </a:p>
          <a:p>
            <a:pPr marL="429260" lvl="3" indent="-285750">
              <a:buFont typeface="Arial,Sans-Serif" panose="020B0604020202020204" pitchFamily="34" charset="0"/>
              <a:buChar char="•"/>
            </a:pPr>
            <a:r>
              <a:rPr lang="de-DE" sz="1200" dirty="0">
                <a:ea typeface="+mn-lt"/>
                <a:cs typeface="+mn-lt"/>
              </a:rPr>
              <a:t>mit ~ 20.000 </a:t>
            </a:r>
            <a:r>
              <a:rPr lang="de-DE" sz="1200" dirty="0" err="1">
                <a:ea typeface="+mn-lt"/>
                <a:cs typeface="+mn-lt"/>
              </a:rPr>
              <a:t>Engagementangeboten</a:t>
            </a:r>
            <a:r>
              <a:rPr lang="de-DE" sz="1200" dirty="0">
                <a:ea typeface="+mn-lt"/>
                <a:cs typeface="+mn-lt"/>
              </a:rPr>
              <a:t> ist dies die größte Engagement-</a:t>
            </a:r>
            <a:r>
              <a:rPr lang="de-DE" sz="1200" dirty="0" err="1">
                <a:ea typeface="+mn-lt"/>
                <a:cs typeface="+mn-lt"/>
              </a:rPr>
              <a:t>Matching</a:t>
            </a:r>
            <a:r>
              <a:rPr lang="de-DE" sz="1200" dirty="0">
                <a:ea typeface="+mn-lt"/>
                <a:cs typeface="+mn-lt"/>
              </a:rPr>
              <a:t>-Plattform in Deutschland (bündelt Angebote verschiedener </a:t>
            </a:r>
            <a:r>
              <a:rPr lang="de-DE" sz="1200" dirty="0" err="1">
                <a:ea typeface="+mn-lt"/>
                <a:cs typeface="+mn-lt"/>
              </a:rPr>
              <a:t>Engagementträger</a:t>
            </a:r>
            <a:r>
              <a:rPr lang="de-DE" sz="1200" dirty="0">
                <a:ea typeface="+mn-lt"/>
                <a:cs typeface="+mn-lt"/>
              </a:rPr>
              <a:t>)</a:t>
            </a:r>
            <a:endParaRPr lang="en-US" sz="1200" dirty="0">
              <a:latin typeface="Arial"/>
              <a:cs typeface="Arial"/>
            </a:endParaRPr>
          </a:p>
          <a:p>
            <a:pPr marL="143510" lvl="3"/>
            <a:endParaRPr lang="de-DE" sz="1200">
              <a:latin typeface="Arial"/>
              <a:cs typeface="Arial"/>
            </a:endParaRPr>
          </a:p>
          <a:p>
            <a:pPr marL="143510" lvl="3"/>
            <a:endParaRPr lang="de-DE" sz="1200" b="1">
              <a:solidFill>
                <a:srgbClr val="FF0000"/>
              </a:solidFill>
              <a:latin typeface="Arial"/>
              <a:cs typeface="Arial"/>
            </a:endParaRPr>
          </a:p>
          <a:p>
            <a:pPr marL="143510" lvl="3"/>
            <a:r>
              <a:rPr lang="de-DE" sz="1200" b="1" dirty="0">
                <a:solidFill>
                  <a:srgbClr val="E60005"/>
                </a:solidFill>
                <a:latin typeface="Arial"/>
                <a:cs typeface="Arial"/>
              </a:rPr>
              <a:t>Zusätzliche Sichtbarkeit auf externen Websites</a:t>
            </a:r>
            <a:endParaRPr lang="de-DE" dirty="0"/>
          </a:p>
          <a:p>
            <a:pPr marL="429260" lvl="3" indent="-285750">
              <a:buFont typeface="Arial,Sans-Serif" panose="020B0604020202020204" pitchFamily="34" charset="0"/>
              <a:buChar char="•"/>
            </a:pPr>
            <a:r>
              <a:rPr lang="de-DE" sz="1200" dirty="0">
                <a:latin typeface="Arial"/>
                <a:cs typeface="Arial"/>
              </a:rPr>
              <a:t>die Aktion Mensch-Plattform ist auf 80+ Partnerseiten eingebunden – auch dort werden alle DRK-Angebote ausgespielt</a:t>
            </a:r>
          </a:p>
          <a:p>
            <a:pPr marL="772160" lvl="4" indent="-285750">
              <a:buFont typeface="Courier New" panose="020B0604020202020204" pitchFamily="34" charset="0"/>
              <a:buChar char="o"/>
            </a:pPr>
            <a:r>
              <a:rPr lang="de-DE" sz="1200" dirty="0">
                <a:latin typeface="Arial"/>
                <a:cs typeface="Arial"/>
              </a:rPr>
              <a:t>z.B. Seiten der Kommunen, Freiwilligenagenturen, Unternehmen, Caritas, usw.</a:t>
            </a:r>
            <a:endParaRPr lang="de-DE" dirty="0"/>
          </a:p>
          <a:p>
            <a:pPr marL="772160" lvl="4" indent="-285750">
              <a:buFont typeface="Courier New" panose="020B0604020202020204" pitchFamily="34" charset="0"/>
              <a:buChar char="o"/>
            </a:pPr>
            <a:endParaRPr lang="de-DE" sz="12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7025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703668-C217-8F45-4330-FE6F85251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697" y="4853106"/>
            <a:ext cx="2057400" cy="108000"/>
          </a:xfrm>
        </p:spPr>
        <p:txBody>
          <a:bodyPr/>
          <a:lstStyle/>
          <a:p>
            <a:fld id="{EADB90F9-9C8B-4738-A50E-8F04301A8C13}" type="slidenum">
              <a:rPr lang="de-DE" dirty="0" smtClean="0"/>
              <a:t>11</a:t>
            </a:fld>
            <a:endParaRPr lang="de-DE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2FD456AC-21D5-1F9C-AA54-000D2D6DE1D1}"/>
              </a:ext>
            </a:extLst>
          </p:cNvPr>
          <p:cNvCxnSpPr>
            <a:cxnSpLocks/>
          </p:cNvCxnSpPr>
          <p:nvPr/>
        </p:nvCxnSpPr>
        <p:spPr>
          <a:xfrm>
            <a:off x="1860116" y="2669077"/>
            <a:ext cx="398640" cy="1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C170D9B3-9315-F848-82BA-72082BF8D37F}"/>
              </a:ext>
            </a:extLst>
          </p:cNvPr>
          <p:cNvSpPr/>
          <p:nvPr/>
        </p:nvSpPr>
        <p:spPr>
          <a:xfrm>
            <a:off x="329870" y="1973859"/>
            <a:ext cx="1366188" cy="12766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>
                <a:solidFill>
                  <a:schemeClr val="tx1"/>
                </a:solidFill>
                <a:cs typeface="Arial"/>
              </a:rPr>
              <a:t>DRK- Einrichtungen oder KV identifizieren Engagement-bedarfe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7127CF2-904F-1C50-DDAE-59B0F8A65AD7}"/>
              </a:ext>
            </a:extLst>
          </p:cNvPr>
          <p:cNvCxnSpPr>
            <a:cxnSpLocks/>
          </p:cNvCxnSpPr>
          <p:nvPr/>
        </p:nvCxnSpPr>
        <p:spPr>
          <a:xfrm flipV="1">
            <a:off x="4517218" y="2602279"/>
            <a:ext cx="509971" cy="7421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hteck 15">
            <a:extLst>
              <a:ext uri="{FF2B5EF4-FFF2-40B4-BE49-F238E27FC236}">
                <a16:creationId xmlns:a16="http://schemas.microsoft.com/office/drawing/2014/main" id="{A18AE442-E016-EE2F-1421-F3B251F4CF1A}"/>
              </a:ext>
            </a:extLst>
          </p:cNvPr>
          <p:cNvSpPr/>
          <p:nvPr/>
        </p:nvSpPr>
        <p:spPr>
          <a:xfrm>
            <a:off x="5281619" y="504797"/>
            <a:ext cx="1514019" cy="956853"/>
          </a:xfrm>
          <a:prstGeom prst="rect">
            <a:avLst/>
          </a:prstGeom>
          <a:solidFill>
            <a:srgbClr val="D7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>
                <a:solidFill>
                  <a:schemeClr val="tx1"/>
                </a:solidFill>
                <a:cs typeface="Arial"/>
              </a:rPr>
              <a:t>Ausspielung auf der DRK-Engagement-</a:t>
            </a:r>
            <a:r>
              <a:rPr lang="de-DE" sz="1200" err="1">
                <a:solidFill>
                  <a:schemeClr val="tx1"/>
                </a:solidFill>
                <a:cs typeface="Arial"/>
              </a:rPr>
              <a:t>plattform</a:t>
            </a:r>
            <a:r>
              <a:rPr lang="de-DE" sz="1200">
                <a:solidFill>
                  <a:schemeClr val="tx1"/>
                </a:solidFill>
                <a:cs typeface="Arial"/>
              </a:rPr>
              <a:t> auf DRK.de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09A415E-B304-8776-6C04-9204B93EB895}"/>
              </a:ext>
            </a:extLst>
          </p:cNvPr>
          <p:cNvSpPr/>
          <p:nvPr/>
        </p:nvSpPr>
        <p:spPr>
          <a:xfrm>
            <a:off x="5281619" y="2637677"/>
            <a:ext cx="1521847" cy="941197"/>
          </a:xfrm>
          <a:prstGeom prst="rect">
            <a:avLst/>
          </a:prstGeom>
          <a:solidFill>
            <a:srgbClr val="D7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>
                <a:solidFill>
                  <a:schemeClr val="tx1"/>
                </a:solidFill>
                <a:cs typeface="Arial"/>
              </a:rPr>
              <a:t>Ausspielung auf der Aktion Mensch-Engagement-Plattform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74D8805-A635-5E78-816E-AB2A0F7F9668}"/>
              </a:ext>
            </a:extLst>
          </p:cNvPr>
          <p:cNvSpPr/>
          <p:nvPr/>
        </p:nvSpPr>
        <p:spPr>
          <a:xfrm>
            <a:off x="5281619" y="3674125"/>
            <a:ext cx="1521847" cy="956853"/>
          </a:xfrm>
          <a:prstGeom prst="rect">
            <a:avLst/>
          </a:prstGeom>
          <a:solidFill>
            <a:srgbClr val="D7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>
                <a:solidFill>
                  <a:schemeClr val="tx1"/>
                </a:solidFill>
                <a:cs typeface="Arial"/>
              </a:rPr>
              <a:t>Ausspielung auf 80+ Partnerseiten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B07D24C7-9EFE-0AD5-2963-081FCCA74C66}"/>
              </a:ext>
            </a:extLst>
          </p:cNvPr>
          <p:cNvSpPr/>
          <p:nvPr/>
        </p:nvSpPr>
        <p:spPr>
          <a:xfrm>
            <a:off x="7525730" y="1258899"/>
            <a:ext cx="1240013" cy="26942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>
                <a:solidFill>
                  <a:schemeClr val="tx1"/>
                </a:solidFill>
                <a:ea typeface="+mn-lt"/>
                <a:cs typeface="+mn-lt"/>
              </a:rPr>
              <a:t>Engagement-interessierte sehen die DRK-Angebote und nehmen Kontakt mit der Einrichtung / der Ehrenamts-koordination auf KV-Ebene auf </a:t>
            </a:r>
            <a:endParaRPr lang="de-DE">
              <a:solidFill>
                <a:schemeClr val="tx1"/>
              </a:solidFill>
            </a:endParaRPr>
          </a:p>
        </p:txBody>
      </p:sp>
      <p:cxnSp>
        <p:nvCxnSpPr>
          <p:cNvPr id="29" name="Verbinder: gewinkelt 28">
            <a:extLst>
              <a:ext uri="{FF2B5EF4-FFF2-40B4-BE49-F238E27FC236}">
                <a16:creationId xmlns:a16="http://schemas.microsoft.com/office/drawing/2014/main" id="{C87ADC21-0FF6-D2E9-9566-A12AE063550B}"/>
              </a:ext>
            </a:extLst>
          </p:cNvPr>
          <p:cNvCxnSpPr>
            <a:cxnSpLocks/>
          </p:cNvCxnSpPr>
          <p:nvPr/>
        </p:nvCxnSpPr>
        <p:spPr>
          <a:xfrm flipV="1">
            <a:off x="995180" y="4085809"/>
            <a:ext cx="7196303" cy="704379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D735BA88-7F34-6392-3EA8-5DAF23A7A1B9}"/>
              </a:ext>
            </a:extLst>
          </p:cNvPr>
          <p:cNvCxnSpPr>
            <a:cxnSpLocks/>
          </p:cNvCxnSpPr>
          <p:nvPr/>
        </p:nvCxnSpPr>
        <p:spPr>
          <a:xfrm flipH="1" flipV="1">
            <a:off x="992776" y="3297516"/>
            <a:ext cx="0" cy="1488408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C030A711-A5A6-5BEA-CEB0-269EBBE4A07D}"/>
              </a:ext>
            </a:extLst>
          </p:cNvPr>
          <p:cNvCxnSpPr>
            <a:cxnSpLocks/>
          </p:cNvCxnSpPr>
          <p:nvPr/>
        </p:nvCxnSpPr>
        <p:spPr>
          <a:xfrm flipV="1">
            <a:off x="4524640" y="2097577"/>
            <a:ext cx="324420" cy="400791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92B92B8C-AED7-93DC-7159-0DFAD9159D6F}"/>
              </a:ext>
            </a:extLst>
          </p:cNvPr>
          <p:cNvCxnSpPr>
            <a:cxnSpLocks/>
          </p:cNvCxnSpPr>
          <p:nvPr/>
        </p:nvCxnSpPr>
        <p:spPr>
          <a:xfrm>
            <a:off x="4524640" y="2713985"/>
            <a:ext cx="391218" cy="363682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hteck 34">
            <a:extLst>
              <a:ext uri="{FF2B5EF4-FFF2-40B4-BE49-F238E27FC236}">
                <a16:creationId xmlns:a16="http://schemas.microsoft.com/office/drawing/2014/main" id="{10CF849F-8563-4154-3EB2-9D0A40E8DE16}"/>
              </a:ext>
            </a:extLst>
          </p:cNvPr>
          <p:cNvSpPr/>
          <p:nvPr/>
        </p:nvSpPr>
        <p:spPr>
          <a:xfrm>
            <a:off x="2370940" y="1988704"/>
            <a:ext cx="1366189" cy="12840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>
                <a:solidFill>
                  <a:schemeClr val="tx1"/>
                </a:solidFill>
                <a:cs typeface="Arial"/>
              </a:rPr>
              <a:t>Engagement-angebot </a:t>
            </a:r>
            <a:endParaRPr lang="de-DE">
              <a:solidFill>
                <a:schemeClr val="tx1"/>
              </a:solidFill>
              <a:cs typeface="Arial"/>
            </a:endParaRPr>
          </a:p>
          <a:p>
            <a:pPr algn="ctr"/>
            <a:r>
              <a:rPr lang="de-DE" sz="1200">
                <a:solidFill>
                  <a:schemeClr val="tx1"/>
                </a:solidFill>
                <a:cs typeface="Arial"/>
              </a:rPr>
              <a:t>wird erstellt</a:t>
            </a:r>
            <a:endParaRPr lang="de-DE">
              <a:solidFill>
                <a:schemeClr val="tx1"/>
              </a:solidFill>
              <a:cs typeface="Arial"/>
            </a:endParaRP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285A478C-0833-C4C1-9718-D4B85A3046C9}"/>
              </a:ext>
            </a:extLst>
          </p:cNvPr>
          <p:cNvCxnSpPr>
            <a:cxnSpLocks/>
          </p:cNvCxnSpPr>
          <p:nvPr/>
        </p:nvCxnSpPr>
        <p:spPr>
          <a:xfrm>
            <a:off x="6976163" y="2572590"/>
            <a:ext cx="398640" cy="1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el 5">
            <a:extLst>
              <a:ext uri="{FF2B5EF4-FFF2-40B4-BE49-F238E27FC236}">
                <a16:creationId xmlns:a16="http://schemas.microsoft.com/office/drawing/2014/main" id="{24CD19E0-5A28-ED42-A0E1-E861AD2BB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2" y="719988"/>
            <a:ext cx="3871107" cy="565832"/>
          </a:xfrm>
        </p:spPr>
        <p:txBody>
          <a:bodyPr/>
          <a:lstStyle/>
          <a:p>
            <a:r>
              <a:rPr lang="de-DE">
                <a:latin typeface="Georgia"/>
              </a:rPr>
              <a:t>Ein </a:t>
            </a:r>
            <a:r>
              <a:rPr lang="de-DE" err="1">
                <a:latin typeface="Georgia"/>
              </a:rPr>
              <a:t>Engagementangebot</a:t>
            </a:r>
            <a:r>
              <a:rPr lang="de-DE">
                <a:latin typeface="Georgia"/>
              </a:rPr>
              <a:t>, </a:t>
            </a:r>
            <a:br>
              <a:rPr lang="de-DE">
                <a:latin typeface="Georgia"/>
              </a:rPr>
            </a:br>
            <a:r>
              <a:rPr lang="de-DE">
                <a:latin typeface="Georgia"/>
              </a:rPr>
              <a:t>viele Ausspielkanäle.</a:t>
            </a:r>
            <a:endParaRPr lang="de-DE"/>
          </a:p>
        </p:txBody>
      </p: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8917E89C-C6B4-CDCE-B2A2-61968FE91755}"/>
              </a:ext>
            </a:extLst>
          </p:cNvPr>
          <p:cNvSpPr/>
          <p:nvPr/>
        </p:nvSpPr>
        <p:spPr>
          <a:xfrm rot="5400000">
            <a:off x="3436627" y="2335381"/>
            <a:ext cx="1288195" cy="595073"/>
          </a:xfrm>
          <a:prstGeom prst="triangle">
            <a:avLst/>
          </a:prstGeom>
          <a:solidFill>
            <a:srgbClr val="FADC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54093E0-BA86-9F2C-0DD1-BAA9880995C2}"/>
              </a:ext>
            </a:extLst>
          </p:cNvPr>
          <p:cNvSpPr/>
          <p:nvPr/>
        </p:nvSpPr>
        <p:spPr>
          <a:xfrm>
            <a:off x="5281618" y="1569508"/>
            <a:ext cx="1521847" cy="949025"/>
          </a:xfrm>
          <a:prstGeom prst="rect">
            <a:avLst/>
          </a:prstGeom>
          <a:solidFill>
            <a:srgbClr val="D7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>
                <a:solidFill>
                  <a:schemeClr val="tx1"/>
                </a:solidFill>
                <a:cs typeface="Arial"/>
              </a:rPr>
              <a:t>Ausspielung auf der DRK-Engagement-</a:t>
            </a:r>
            <a:r>
              <a:rPr lang="de-DE" sz="1200" err="1">
                <a:solidFill>
                  <a:schemeClr val="tx1"/>
                </a:solidFill>
                <a:cs typeface="Arial"/>
              </a:rPr>
              <a:t>plattform</a:t>
            </a:r>
            <a:r>
              <a:rPr lang="de-DE" sz="1200">
                <a:solidFill>
                  <a:schemeClr val="tx1"/>
                </a:solidFill>
                <a:cs typeface="Arial"/>
              </a:rPr>
              <a:t> auf den Seiten der LV/KV</a:t>
            </a:r>
          </a:p>
        </p:txBody>
      </p:sp>
    </p:spTree>
    <p:extLst>
      <p:ext uri="{BB962C8B-B14F-4D97-AF65-F5344CB8AC3E}">
        <p14:creationId xmlns:p14="http://schemas.microsoft.com/office/powerpoint/2010/main" val="2880205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55027B-87AD-DE40-B063-B054FD680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948" y="3850426"/>
            <a:ext cx="8419563" cy="603428"/>
          </a:xfrm>
        </p:spPr>
        <p:txBody>
          <a:bodyPr/>
          <a:lstStyle/>
          <a:p>
            <a:r>
              <a:rPr lang="de-DE" sz="2000">
                <a:latin typeface="Georgia"/>
              </a:rPr>
              <a:t>Wo und wie werden die </a:t>
            </a:r>
            <a:r>
              <a:rPr lang="de-DE" sz="2000" err="1">
                <a:latin typeface="Georgia"/>
              </a:rPr>
              <a:t>Engagementgebote</a:t>
            </a:r>
            <a:r>
              <a:rPr lang="de-DE" sz="2000">
                <a:latin typeface="Georgia"/>
              </a:rPr>
              <a:t> von Einrichtungen und/oder Kreisverbänden erstellt?</a:t>
            </a:r>
            <a:endParaRPr lang="de-DE" sz="2000" b="0">
              <a:solidFill>
                <a:srgbClr val="000000"/>
              </a:solidFill>
              <a:latin typeface="Georgia"/>
            </a:endParaRPr>
          </a:p>
          <a:p>
            <a:endParaRPr lang="de-DE"/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CA6F823B-55DE-3645-9CE1-C71E84444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948" y="3582935"/>
            <a:ext cx="6858000" cy="241598"/>
          </a:xfrm>
        </p:spPr>
        <p:txBody>
          <a:bodyPr/>
          <a:lstStyle/>
          <a:p>
            <a:r>
              <a:rPr lang="de-DE">
                <a:latin typeface="+mn-lt"/>
              </a:rPr>
              <a:t>Die DRK-</a:t>
            </a:r>
            <a:r>
              <a:rPr lang="de-DE" err="1">
                <a:latin typeface="+mn-lt"/>
              </a:rPr>
              <a:t>Engagementplattform</a:t>
            </a:r>
            <a:endParaRPr lang="de-DE" err="1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270B495-D634-5841-BE54-97BB78CA4B3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pPr/>
              <a:t>12</a:t>
            </a:fld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B688559-8741-436F-503D-FF0D253B4EA4}"/>
              </a:ext>
            </a:extLst>
          </p:cNvPr>
          <p:cNvGrpSpPr/>
          <p:nvPr/>
        </p:nvGrpSpPr>
        <p:grpSpPr>
          <a:xfrm>
            <a:off x="-103929" y="49580"/>
            <a:ext cx="8867452" cy="3986116"/>
            <a:chOff x="-155884" y="86690"/>
            <a:chExt cx="8867452" cy="3986116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3F35C0F-3396-FAD4-0CE7-2714FE497EF8}"/>
                </a:ext>
              </a:extLst>
            </p:cNvPr>
            <p:cNvSpPr/>
            <p:nvPr/>
          </p:nvSpPr>
          <p:spPr>
            <a:xfrm>
              <a:off x="431568" y="728037"/>
              <a:ext cx="8280000" cy="2736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 descr="Ein Bild, das Grafiken, Kreis, Symbol, Grafikdesign enthält.&#10;&#10;Beschreibung automatisch generiert.">
              <a:extLst>
                <a:ext uri="{FF2B5EF4-FFF2-40B4-BE49-F238E27FC236}">
                  <a16:creationId xmlns:a16="http://schemas.microsoft.com/office/drawing/2014/main" id="{105F6ABF-8127-4818-763B-5492DB0B8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519438" y="456289"/>
              <a:ext cx="2292474" cy="2393416"/>
            </a:xfrm>
            <a:prstGeom prst="rect">
              <a:avLst/>
            </a:prstGeom>
          </p:spPr>
        </p:pic>
        <p:pic>
          <p:nvPicPr>
            <p:cNvPr id="26" name="Grafik 25" descr="Ein Bild, das Grafiken, Symbol, Screenshot, Design enthält.&#10;&#10;Beschreibung automatisch generiert.">
              <a:extLst>
                <a:ext uri="{FF2B5EF4-FFF2-40B4-BE49-F238E27FC236}">
                  <a16:creationId xmlns:a16="http://schemas.microsoft.com/office/drawing/2014/main" id="{44659973-9665-B64C-C0C5-B94DA4B19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55884" y="86690"/>
              <a:ext cx="3086100" cy="3086100"/>
            </a:xfrm>
            <a:prstGeom prst="rect">
              <a:avLst/>
            </a:prstGeom>
          </p:spPr>
        </p:pic>
        <p:pic>
          <p:nvPicPr>
            <p:cNvPr id="27" name="Grafik 26" descr="Ein Bild, das Screenshot, Grafiken, Design enthält.&#10;&#10;Beschreibung automatisch generiert.">
              <a:extLst>
                <a:ext uri="{FF2B5EF4-FFF2-40B4-BE49-F238E27FC236}">
                  <a16:creationId xmlns:a16="http://schemas.microsoft.com/office/drawing/2014/main" id="{3F8C1FA6-619F-266A-8641-20F18AC9D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3462" y="1068349"/>
              <a:ext cx="3004457" cy="3004457"/>
            </a:xfrm>
            <a:prstGeom prst="rect">
              <a:avLst/>
            </a:prstGeom>
          </p:spPr>
        </p:pic>
      </p:grpSp>
      <p:pic>
        <p:nvPicPr>
          <p:cNvPr id="4" name="Grafik 3" descr="Ein Bild, das Grafiken, Schrift, Symbol, Logo enthält.&#10;&#10;Automatisch generierte Beschreibung">
            <a:extLst>
              <a:ext uri="{FF2B5EF4-FFF2-40B4-BE49-F238E27FC236}">
                <a16:creationId xmlns:a16="http://schemas.microsoft.com/office/drawing/2014/main" id="{7A299729-FF0A-7C27-1A87-BBF0CAB19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793" y="979406"/>
            <a:ext cx="2606882" cy="2605768"/>
          </a:xfrm>
          <a:prstGeom prst="rect">
            <a:avLst/>
          </a:prstGeom>
        </p:spPr>
      </p:pic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FFFAEE0E-3D5A-0629-59E2-FA08B773B110}"/>
              </a:ext>
            </a:extLst>
          </p:cNvPr>
          <p:cNvSpPr txBox="1">
            <a:spLocks/>
          </p:cNvSpPr>
          <p:nvPr/>
        </p:nvSpPr>
        <p:spPr>
          <a:xfrm>
            <a:off x="345884" y="4685816"/>
            <a:ext cx="8280000" cy="82323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700"/>
              <a:t>Die DRK-</a:t>
            </a:r>
            <a:r>
              <a:rPr lang="de-DE" sz="700" err="1"/>
              <a:t>Engagementplattform</a:t>
            </a:r>
            <a:endParaRPr lang="de-DE" sz="7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245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13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31992" y="719988"/>
            <a:ext cx="8547195" cy="950400"/>
          </a:xfrm>
        </p:spPr>
        <p:txBody>
          <a:bodyPr/>
          <a:lstStyle/>
          <a:p>
            <a:r>
              <a:rPr lang="de-DE">
                <a:latin typeface="Georgia"/>
              </a:rPr>
              <a:t>Wo und wie werden die </a:t>
            </a:r>
            <a:r>
              <a:rPr lang="de-DE" err="1">
                <a:latin typeface="Georgia"/>
              </a:rPr>
              <a:t>Engagementgebote</a:t>
            </a:r>
            <a:r>
              <a:rPr lang="de-DE">
                <a:latin typeface="Georgia"/>
              </a:rPr>
              <a:t> von Einrichtungen und/oder Kreisverbänden erstellt?</a:t>
            </a:r>
            <a:endParaRPr lang="de-DE" b="0">
              <a:solidFill>
                <a:srgbClr val="000000"/>
              </a:solidFill>
              <a:latin typeface="Georgia"/>
            </a:endParaRPr>
          </a:p>
          <a:p>
            <a:endParaRPr lang="de-DE">
              <a:solidFill>
                <a:srgbClr val="E60005"/>
              </a:solidFill>
              <a:latin typeface="Georgia"/>
            </a:endParaRPr>
          </a:p>
          <a:p>
            <a:endParaRPr lang="de-DE" sz="1800"/>
          </a:p>
        </p:txBody>
      </p:sp>
      <p:pic>
        <p:nvPicPr>
          <p:cNvPr id="5" name="Grafik 4" descr="Ein Bild, das Text, Screenshot, Software, Webseite enthält.&#10;&#10;Beschreibung automatisch generiert.">
            <a:extLst>
              <a:ext uri="{FF2B5EF4-FFF2-40B4-BE49-F238E27FC236}">
                <a16:creationId xmlns:a16="http://schemas.microsoft.com/office/drawing/2014/main" id="{D553551C-45F6-1D36-64A0-C24B22961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998" y="2210755"/>
            <a:ext cx="4636517" cy="2220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4">
            <a:extLst>
              <a:ext uri="{FF2B5EF4-FFF2-40B4-BE49-F238E27FC236}">
                <a16:creationId xmlns:a16="http://schemas.microsoft.com/office/drawing/2014/main" id="{524AABDB-E718-D531-E427-1770BF8F4961}"/>
              </a:ext>
            </a:extLst>
          </p:cNvPr>
          <p:cNvSpPr txBox="1"/>
          <p:nvPr/>
        </p:nvSpPr>
        <p:spPr>
          <a:xfrm>
            <a:off x="217727" y="1556287"/>
            <a:ext cx="828528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800">
                <a:cs typeface="Arial"/>
              </a:rPr>
              <a:t>Eintragung via </a:t>
            </a:r>
            <a:r>
              <a:rPr lang="de-DE" sz="1800" b="1">
                <a:solidFill>
                  <a:srgbClr val="E60005"/>
                </a:solidFill>
                <a:cs typeface="Arial"/>
              </a:rPr>
              <a:t>Dienstleistungsdatenbank (DLDB) </a:t>
            </a:r>
            <a:r>
              <a:rPr lang="de-DE" sz="1800">
                <a:cs typeface="Arial"/>
              </a:rPr>
              <a:t>der DRK Service GmbH</a:t>
            </a:r>
            <a:endParaRPr lang="de-DE" sz="1600">
              <a:cs typeface="Arial"/>
            </a:endParaRPr>
          </a:p>
        </p:txBody>
      </p:sp>
      <p:sp>
        <p:nvSpPr>
          <p:cNvPr id="7" name="Textfeld 2">
            <a:extLst>
              <a:ext uri="{FF2B5EF4-FFF2-40B4-BE49-F238E27FC236}">
                <a16:creationId xmlns:a16="http://schemas.microsoft.com/office/drawing/2014/main" id="{A115C5E0-038F-07C9-69CD-B5F4A6D973CF}"/>
              </a:ext>
            </a:extLst>
          </p:cNvPr>
          <p:cNvSpPr txBox="1"/>
          <p:nvPr/>
        </p:nvSpPr>
        <p:spPr>
          <a:xfrm>
            <a:off x="252102" y="2208805"/>
            <a:ext cx="3647545" cy="212365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9260" lvl="3" indent="-285750">
              <a:buFont typeface="Wingdings"/>
              <a:buChar char="§"/>
            </a:pPr>
            <a:r>
              <a:rPr lang="de-DE" sz="1200">
                <a:cs typeface="Arial"/>
              </a:rPr>
              <a:t>Zentrale Datenbank für Dienstleistungen und Einrichtungen im DRK</a:t>
            </a:r>
            <a:br>
              <a:rPr lang="de-DE" sz="1200" b="1">
                <a:cs typeface="Arial"/>
              </a:rPr>
            </a:br>
            <a:r>
              <a:rPr lang="de-DE" sz="1200">
                <a:cs typeface="Arial"/>
              </a:rPr>
              <a:t>(~ 95% der Kreisverbände und alle Landesverbände haben Zugang)</a:t>
            </a:r>
            <a:endParaRPr lang="de-DE"/>
          </a:p>
          <a:p>
            <a:pPr marL="429260" lvl="3" indent="-285750">
              <a:buFont typeface="Wingdings"/>
              <a:buChar char="§"/>
            </a:pPr>
            <a:r>
              <a:rPr lang="de-DE" sz="1200">
                <a:cs typeface="Arial"/>
              </a:rPr>
              <a:t>Eintragungsrechte können durch KV und LV an Einrichtungen verteilt werden</a:t>
            </a:r>
          </a:p>
          <a:p>
            <a:pPr marL="429260" lvl="3" indent="-285750">
              <a:buFont typeface="Wingdings"/>
              <a:buChar char="§"/>
            </a:pPr>
            <a:r>
              <a:rPr lang="de-DE" sz="1200">
                <a:cs typeface="Arial"/>
              </a:rPr>
              <a:t>detaillierte Skizzierung des Engagements durch verschiedene Felder und Kategorien möglich</a:t>
            </a:r>
          </a:p>
          <a:p>
            <a:pPr marL="429260" lvl="3" indent="-285750">
              <a:buFont typeface="Wingdings"/>
              <a:buChar char="§"/>
            </a:pPr>
            <a:r>
              <a:rPr lang="de-DE" sz="1200">
                <a:cs typeface="Arial"/>
              </a:rPr>
              <a:t>vorgefertigte Mustertexte können genutzt werden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A0B7957C-94ED-5BEF-5AAB-F41EECF61095}"/>
              </a:ext>
            </a:extLst>
          </p:cNvPr>
          <p:cNvSpPr txBox="1">
            <a:spLocks/>
          </p:cNvSpPr>
          <p:nvPr/>
        </p:nvSpPr>
        <p:spPr>
          <a:xfrm>
            <a:off x="432000" y="4732789"/>
            <a:ext cx="8280000" cy="8232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685800" rtl="0" eaLnBrk="1" latinLnBrk="0" hangingPunct="1">
              <a:lnSpc>
                <a:spcPts val="900"/>
              </a:lnSpc>
              <a:defRPr sz="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1493557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14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0928" y="719988"/>
            <a:ext cx="8518259" cy="378900"/>
          </a:xfrm>
        </p:spPr>
        <p:txBody>
          <a:bodyPr/>
          <a:lstStyle/>
          <a:p>
            <a:r>
              <a:rPr lang="de-DE">
                <a:latin typeface="Georgia"/>
              </a:rPr>
              <a:t>Schritt-für-Schritt: Wie erstelle ich ein </a:t>
            </a:r>
            <a:r>
              <a:rPr lang="de-DE" err="1">
                <a:latin typeface="Georgia"/>
              </a:rPr>
              <a:t>Engagementangebot</a:t>
            </a:r>
            <a:r>
              <a:rPr lang="de-DE">
                <a:latin typeface="Georgia"/>
              </a:rPr>
              <a:t>?</a:t>
            </a:r>
            <a:endParaRPr lang="de-DE"/>
          </a:p>
          <a:p>
            <a:endParaRPr lang="de-DE">
              <a:solidFill>
                <a:srgbClr val="E60005"/>
              </a:solidFill>
              <a:latin typeface="Georgia"/>
            </a:endParaRPr>
          </a:p>
          <a:p>
            <a:endParaRPr lang="de-DE" sz="1800"/>
          </a:p>
        </p:txBody>
      </p:sp>
      <p:sp>
        <p:nvSpPr>
          <p:cNvPr id="7" name="Textfeld 2">
            <a:extLst>
              <a:ext uri="{FF2B5EF4-FFF2-40B4-BE49-F238E27FC236}">
                <a16:creationId xmlns:a16="http://schemas.microsoft.com/office/drawing/2014/main" id="{A115C5E0-038F-07C9-69CD-B5F4A6D973CF}"/>
              </a:ext>
            </a:extLst>
          </p:cNvPr>
          <p:cNvSpPr txBox="1"/>
          <p:nvPr/>
        </p:nvSpPr>
        <p:spPr>
          <a:xfrm>
            <a:off x="3587058" y="1593900"/>
            <a:ext cx="5390980" cy="280076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400" err="1">
                <a:cs typeface="Arial"/>
              </a:rPr>
              <a:t>Engagementangebote</a:t>
            </a:r>
            <a:r>
              <a:rPr lang="de-DE" sz="1400">
                <a:cs typeface="Arial"/>
              </a:rPr>
              <a:t> können sowohl von z.B. </a:t>
            </a:r>
            <a:r>
              <a:rPr lang="de-DE" sz="1400" b="1">
                <a:solidFill>
                  <a:srgbClr val="E60005"/>
                </a:solidFill>
                <a:cs typeface="Arial"/>
              </a:rPr>
              <a:t>Ehrenamts-koordinationen auf KV-Ebene, Personen im Ortsverein</a:t>
            </a:r>
            <a:r>
              <a:rPr lang="de-DE" sz="1400">
                <a:cs typeface="Arial"/>
              </a:rPr>
              <a:t> als auch von </a:t>
            </a:r>
            <a:r>
              <a:rPr lang="de-DE" sz="1400" b="1">
                <a:solidFill>
                  <a:srgbClr val="E60005"/>
                </a:solidFill>
                <a:cs typeface="Arial"/>
              </a:rPr>
              <a:t>Verantwortlichen aus DRK-Einrichtungen</a:t>
            </a:r>
            <a:r>
              <a:rPr lang="de-DE" sz="1400">
                <a:cs typeface="Arial"/>
              </a:rPr>
              <a:t> erstellt und veröffentlicht werden.</a:t>
            </a:r>
          </a:p>
          <a:p>
            <a:pPr marL="143510" lvl="3"/>
            <a:endParaRPr lang="de-DE" sz="1200">
              <a:cs typeface="Arial"/>
            </a:endParaRPr>
          </a:p>
          <a:p>
            <a:pPr marL="715010" lvl="4" indent="-228600">
              <a:buAutoNum type="arabicPeriod"/>
            </a:pPr>
            <a:r>
              <a:rPr lang="de-DE" sz="1200" b="1">
                <a:cs typeface="Arial"/>
              </a:rPr>
              <a:t>Erstellung eines Dienstleistungsdatenbank-Accounts (DLDB) inkl. Rechtevergabe</a:t>
            </a:r>
          </a:p>
          <a:p>
            <a:pPr marL="715010" lvl="4" indent="-228600">
              <a:buAutoNum type="arabicPeriod"/>
            </a:pPr>
            <a:endParaRPr lang="de-DE" sz="1200">
              <a:cs typeface="Arial"/>
            </a:endParaRPr>
          </a:p>
          <a:p>
            <a:pPr marL="715010" lvl="4" indent="-228600">
              <a:buAutoNum type="arabicPeriod"/>
            </a:pPr>
            <a:r>
              <a:rPr lang="de-DE" sz="1200" b="1">
                <a:cs typeface="Arial"/>
              </a:rPr>
              <a:t>Login in die DLDB und Navigation zum </a:t>
            </a:r>
            <a:r>
              <a:rPr lang="de-DE" sz="1200" b="1" err="1">
                <a:cs typeface="Arial"/>
              </a:rPr>
              <a:t>Engagementformular</a:t>
            </a:r>
            <a:endParaRPr lang="de-DE" sz="1200" b="1">
              <a:cs typeface="Arial"/>
            </a:endParaRPr>
          </a:p>
          <a:p>
            <a:pPr marL="715010" lvl="4" indent="-228600">
              <a:buAutoNum type="arabicPeriod"/>
            </a:pPr>
            <a:endParaRPr lang="de-DE" sz="1200">
              <a:cs typeface="Arial"/>
            </a:endParaRPr>
          </a:p>
          <a:p>
            <a:pPr marL="715010" lvl="4" indent="-228600">
              <a:buAutoNum type="arabicPeriod"/>
            </a:pPr>
            <a:r>
              <a:rPr lang="de-DE" sz="1200" b="1">
                <a:cs typeface="Arial"/>
              </a:rPr>
              <a:t>Dateneingabe &amp; Veröffentlichung des </a:t>
            </a:r>
            <a:r>
              <a:rPr lang="de-DE" sz="1200" b="1" err="1">
                <a:cs typeface="Arial"/>
              </a:rPr>
              <a:t>Engagementangebots</a:t>
            </a:r>
            <a:endParaRPr lang="de-DE" sz="1200" b="1">
              <a:cs typeface="Arial"/>
            </a:endParaRPr>
          </a:p>
          <a:p>
            <a:pPr marL="1057910" lvl="5" indent="-228600">
              <a:buFont typeface="Wingdings"/>
              <a:buChar char="§"/>
            </a:pPr>
            <a:r>
              <a:rPr lang="de-DE" sz="1200">
                <a:cs typeface="Arial"/>
              </a:rPr>
              <a:t>Vermittelnde Gliederung</a:t>
            </a:r>
          </a:p>
          <a:p>
            <a:pPr marL="1057910" lvl="5" indent="-228600">
              <a:buFont typeface="Wingdings"/>
              <a:buChar char="§"/>
            </a:pPr>
            <a:r>
              <a:rPr lang="de-DE" sz="1200">
                <a:cs typeface="Arial"/>
              </a:rPr>
              <a:t>Durchführende Organisation</a:t>
            </a:r>
          </a:p>
          <a:p>
            <a:pPr marL="1057910" lvl="5" indent="-228600">
              <a:buFont typeface="Wingdings"/>
              <a:buChar char="§"/>
            </a:pPr>
            <a:r>
              <a:rPr lang="de-DE" sz="1200">
                <a:cs typeface="Arial"/>
              </a:rPr>
              <a:t>Erstellung und Bearbeitung des </a:t>
            </a:r>
            <a:r>
              <a:rPr lang="de-DE" sz="1200" err="1">
                <a:cs typeface="Arial"/>
              </a:rPr>
              <a:t>Engagementangebots</a:t>
            </a:r>
            <a:endParaRPr lang="de-DE" sz="1200">
              <a:cs typeface="Arial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774D82B-1F2B-4D97-6052-7A2D27619110}"/>
              </a:ext>
            </a:extLst>
          </p:cNvPr>
          <p:cNvSpPr/>
          <p:nvPr/>
        </p:nvSpPr>
        <p:spPr>
          <a:xfrm>
            <a:off x="461820" y="1595199"/>
            <a:ext cx="3027988" cy="27215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 descr="Ein Bild, das Grafiken, Schrift, Symbol, Logo enthält.&#10;&#10;Automatisch generierte Beschreibung">
            <a:extLst>
              <a:ext uri="{FF2B5EF4-FFF2-40B4-BE49-F238E27FC236}">
                <a16:creationId xmlns:a16="http://schemas.microsoft.com/office/drawing/2014/main" id="{9C31D609-0E13-1D06-1C0D-84ED80D7E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17" y="1449628"/>
            <a:ext cx="2773266" cy="2772153"/>
          </a:xfrm>
          <a:prstGeom prst="rect">
            <a:avLst/>
          </a:prstGeom>
        </p:spPr>
      </p:pic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06C99994-B1F8-6347-A066-9BCFD3131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4FE98E2-79D5-1DA3-9377-12BDC8A961C3}"/>
              </a:ext>
            </a:extLst>
          </p:cNvPr>
          <p:cNvSpPr txBox="1"/>
          <p:nvPr/>
        </p:nvSpPr>
        <p:spPr>
          <a:xfrm>
            <a:off x="2957709" y="4644808"/>
            <a:ext cx="610174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050" i="1"/>
              <a:t>Eine detaillierte Beschreibung des Prozesses findet sich im </a:t>
            </a:r>
            <a:r>
              <a:rPr lang="de-DE" sz="1050" i="1">
                <a:hlinkClick r:id="rId3"/>
              </a:rPr>
              <a:t>DRK-Engagementplattform-Handbuch</a:t>
            </a:r>
            <a:r>
              <a:rPr lang="de-DE" sz="1050" i="1"/>
              <a:t>.</a:t>
            </a:r>
            <a:endParaRPr lang="de-DE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214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15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31992" y="236388"/>
            <a:ext cx="8547195" cy="371666"/>
          </a:xfrm>
        </p:spPr>
        <p:txBody>
          <a:bodyPr/>
          <a:lstStyle/>
          <a:p>
            <a:r>
              <a:rPr lang="de-DE">
                <a:latin typeface="Georgia"/>
              </a:rPr>
              <a:t>Blick in die Praxis: Wer erstellt </a:t>
            </a:r>
            <a:r>
              <a:rPr lang="de-DE" err="1">
                <a:latin typeface="Georgia"/>
              </a:rPr>
              <a:t>Engagementangebote</a:t>
            </a:r>
            <a:r>
              <a:rPr lang="de-DE">
                <a:latin typeface="Georgia"/>
              </a:rPr>
              <a:t>? </a:t>
            </a:r>
            <a:br>
              <a:rPr lang="de-DE">
                <a:latin typeface="Georgia"/>
              </a:rPr>
            </a:br>
            <a:r>
              <a:rPr lang="de-DE">
                <a:latin typeface="Georgia"/>
              </a:rPr>
              <a:t>Wer erhält und beantwortet </a:t>
            </a:r>
            <a:r>
              <a:rPr lang="de-DE" err="1">
                <a:latin typeface="Georgia"/>
              </a:rPr>
              <a:t>Engagementanfragen</a:t>
            </a:r>
            <a:r>
              <a:rPr lang="de-DE">
                <a:latin typeface="Georgia"/>
              </a:rPr>
              <a:t>?</a:t>
            </a:r>
            <a:endParaRPr lang="de-DE"/>
          </a:p>
        </p:txBody>
      </p:sp>
      <p:sp>
        <p:nvSpPr>
          <p:cNvPr id="4" name="Textfeld 4">
            <a:extLst>
              <a:ext uri="{FF2B5EF4-FFF2-40B4-BE49-F238E27FC236}">
                <a16:creationId xmlns:a16="http://schemas.microsoft.com/office/drawing/2014/main" id="{524AABDB-E718-D531-E427-1770BF8F4961}"/>
              </a:ext>
            </a:extLst>
          </p:cNvPr>
          <p:cNvSpPr txBox="1"/>
          <p:nvPr/>
        </p:nvSpPr>
        <p:spPr>
          <a:xfrm>
            <a:off x="213565" y="940689"/>
            <a:ext cx="8780578" cy="10926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300">
                <a:ea typeface="+mn-lt"/>
                <a:cs typeface="+mn-lt"/>
              </a:rPr>
              <a:t>Für die Umsetzung auf Kreisverbandsebene braucht es einen koordinierten Prozess zwischen der KV-Ehrenamts-koordination und den Verantwortlichen aus DRK-Einrichtungen und -Projekten. Wichtig ist Klarheit &amp; Transparenz für alle Beteiligten – in den Einrichtungen und auf Kreisverbandsebene.</a:t>
            </a:r>
          </a:p>
          <a:p>
            <a:pPr marL="143510" lvl="3"/>
            <a:endParaRPr lang="de-DE" sz="1300">
              <a:ea typeface="+mn-lt"/>
              <a:cs typeface="+mn-lt"/>
            </a:endParaRPr>
          </a:p>
          <a:p>
            <a:pPr marL="143510" lvl="3"/>
            <a:r>
              <a:rPr lang="de-DE" sz="1300">
                <a:ea typeface="+mn-lt"/>
                <a:cs typeface="+mn-lt"/>
              </a:rPr>
              <a:t>Zwei archetypische Modelle der Aufgabenteilung: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A0B7957C-94ED-5BEF-5AAB-F41EECF61095}"/>
              </a:ext>
            </a:extLst>
          </p:cNvPr>
          <p:cNvSpPr txBox="1">
            <a:spLocks/>
          </p:cNvSpPr>
          <p:nvPr/>
        </p:nvSpPr>
        <p:spPr>
          <a:xfrm>
            <a:off x="432000" y="4732789"/>
            <a:ext cx="8280000" cy="8232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685800" rtl="0" eaLnBrk="1" latinLnBrk="0" hangingPunct="1">
              <a:lnSpc>
                <a:spcPts val="900"/>
              </a:lnSpc>
              <a:defRPr sz="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7B247F9-3B47-17F9-AFFA-5D5573D7A62D}"/>
              </a:ext>
            </a:extLst>
          </p:cNvPr>
          <p:cNvSpPr txBox="1"/>
          <p:nvPr/>
        </p:nvSpPr>
        <p:spPr>
          <a:xfrm>
            <a:off x="351423" y="4168641"/>
            <a:ext cx="8364153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900" i="1"/>
              <a:t>Mehr Tipps </a:t>
            </a:r>
            <a:r>
              <a:rPr lang="de-DE" sz="900" i="1">
                <a:solidFill>
                  <a:srgbClr val="000000"/>
                </a:solidFill>
                <a:cs typeface="Arial"/>
              </a:rPr>
              <a:t>&amp; Empfehlungen zur Umsetzung vor Ort finden sich im </a:t>
            </a:r>
            <a:r>
              <a:rPr lang="de-DE" sz="900" i="1">
                <a:solidFill>
                  <a:srgbClr val="000000"/>
                </a:solidFill>
                <a:cs typeface="Arial"/>
                <a:hlinkClick r:id="rId2"/>
              </a:rPr>
              <a:t>DRK-Engagementplattform-Handbuch</a:t>
            </a:r>
            <a:r>
              <a:rPr lang="de-DE" sz="900" i="1">
                <a:solidFill>
                  <a:srgbClr val="000000"/>
                </a:solidFill>
                <a:cs typeface="Arial"/>
              </a:rPr>
              <a:t>. Beleuchtet werden dabei verschiedene Aufteilungen der Verantwortlichkeiten zwischen KV-Ehrenamtskoordination und den lokalen DRK-Einrichtungen – in den Themenfeldern </a:t>
            </a:r>
            <a:r>
              <a:rPr lang="de-DE" sz="900" i="1" err="1">
                <a:solidFill>
                  <a:srgbClr val="000000"/>
                </a:solidFill>
                <a:cs typeface="Arial"/>
              </a:rPr>
              <a:t>Engagementangebot</a:t>
            </a:r>
            <a:r>
              <a:rPr lang="de-DE" sz="900" i="1">
                <a:solidFill>
                  <a:srgbClr val="000000"/>
                </a:solidFill>
                <a:cs typeface="Arial"/>
              </a:rPr>
              <a:t>-Erstellung, Dateneingabe, Ansprechperson und Ehrenamtsvermittlung. </a:t>
            </a:r>
            <a:endParaRPr lang="de-DE" sz="900" i="1">
              <a:cs typeface="Arial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CD5FE84-14F8-7049-8554-BDB459906AB2}"/>
              </a:ext>
            </a:extLst>
          </p:cNvPr>
          <p:cNvSpPr/>
          <p:nvPr/>
        </p:nvSpPr>
        <p:spPr>
          <a:xfrm>
            <a:off x="486792" y="2146527"/>
            <a:ext cx="2006558" cy="8160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r"/>
            <a:r>
              <a:rPr lang="de-DE" sz="1200" b="1">
                <a:solidFill>
                  <a:schemeClr val="tx1"/>
                </a:solidFill>
                <a:cs typeface="Arial"/>
              </a:rPr>
              <a:t>Zentrale</a:t>
            </a:r>
            <a:br>
              <a:rPr lang="de-DE" sz="1200" b="1">
                <a:cs typeface="Arial"/>
              </a:rPr>
            </a:br>
            <a:r>
              <a:rPr lang="de-DE" sz="1200" b="1">
                <a:solidFill>
                  <a:schemeClr val="tx1"/>
                </a:solidFill>
                <a:cs typeface="Arial"/>
              </a:rPr>
              <a:t>Koordination</a:t>
            </a:r>
            <a:endParaRPr lang="de-DE" b="1">
              <a:solidFill>
                <a:schemeClr val="tx1"/>
              </a:solidFill>
              <a:cs typeface="Arial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5758543-D8DB-494C-8B00-DF461977939B}"/>
              </a:ext>
            </a:extLst>
          </p:cNvPr>
          <p:cNvSpPr/>
          <p:nvPr/>
        </p:nvSpPr>
        <p:spPr>
          <a:xfrm>
            <a:off x="486762" y="3131637"/>
            <a:ext cx="2006558" cy="8239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r"/>
            <a:r>
              <a:rPr lang="de-DE" sz="1200" b="1">
                <a:solidFill>
                  <a:schemeClr val="tx1"/>
                </a:solidFill>
                <a:cs typeface="Arial"/>
              </a:rPr>
              <a:t>Dezentrale</a:t>
            </a:r>
            <a:br>
              <a:rPr lang="de-DE" sz="1200" b="1">
                <a:cs typeface="Arial"/>
              </a:rPr>
            </a:br>
            <a:r>
              <a:rPr lang="de-DE" sz="1200" b="1">
                <a:solidFill>
                  <a:schemeClr val="tx1"/>
                </a:solidFill>
                <a:cs typeface="Arial"/>
              </a:rPr>
              <a:t>Koordination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58511BA-F0D4-2640-AC63-DD4092C25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477" y="3161882"/>
            <a:ext cx="721233" cy="734529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7CD5FE84-14F8-7049-8554-BDB459906AB2}"/>
              </a:ext>
            </a:extLst>
          </p:cNvPr>
          <p:cNvSpPr/>
          <p:nvPr/>
        </p:nvSpPr>
        <p:spPr>
          <a:xfrm>
            <a:off x="2600559" y="2146527"/>
            <a:ext cx="6382836" cy="816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>
                <a:solidFill>
                  <a:schemeClr val="tx1"/>
                </a:solidFill>
                <a:cs typeface="Arial"/>
              </a:rPr>
              <a:t>Die Ehrenamtskoordination im Kreisverband</a:t>
            </a:r>
          </a:p>
          <a:p>
            <a:pPr marL="171450" indent="-171450">
              <a:buFont typeface="Arial"/>
              <a:buChar char="•"/>
            </a:pPr>
            <a:r>
              <a:rPr lang="de-DE" sz="900">
                <a:solidFill>
                  <a:schemeClr val="tx1"/>
                </a:solidFill>
                <a:cs typeface="Arial"/>
              </a:rPr>
              <a:t>holt </a:t>
            </a:r>
            <a:r>
              <a:rPr lang="de-DE" sz="900" err="1">
                <a:solidFill>
                  <a:schemeClr val="tx1"/>
                </a:solidFill>
                <a:cs typeface="Arial"/>
              </a:rPr>
              <a:t>Engagementbedarfe</a:t>
            </a:r>
            <a:r>
              <a:rPr lang="de-DE" sz="900">
                <a:solidFill>
                  <a:schemeClr val="tx1"/>
                </a:solidFill>
                <a:cs typeface="Arial"/>
              </a:rPr>
              <a:t> auf Einrichtungs- und KV-Ebene ein</a:t>
            </a:r>
          </a:p>
          <a:p>
            <a:pPr marL="171450" indent="-171450">
              <a:buFont typeface="Arial"/>
              <a:buChar char="•"/>
            </a:pPr>
            <a:r>
              <a:rPr lang="de-DE" sz="900">
                <a:solidFill>
                  <a:schemeClr val="tx1"/>
                </a:solidFill>
                <a:cs typeface="Arial"/>
              </a:rPr>
              <a:t>formuliert, erstellt und verwaltet die </a:t>
            </a:r>
            <a:r>
              <a:rPr lang="de-DE" sz="900" err="1">
                <a:solidFill>
                  <a:schemeClr val="tx1"/>
                </a:solidFill>
                <a:cs typeface="Arial"/>
              </a:rPr>
              <a:t>Engagementangebote</a:t>
            </a:r>
            <a:r>
              <a:rPr lang="de-DE" sz="900">
                <a:solidFill>
                  <a:schemeClr val="tx1"/>
                </a:solidFill>
                <a:cs typeface="Arial"/>
              </a:rPr>
              <a:t> in der DLDB</a:t>
            </a:r>
            <a:endParaRPr lang="de-DE" sz="900">
              <a:solidFill>
                <a:schemeClr val="tx1"/>
              </a:solidFill>
              <a:ea typeface="+mn-lt"/>
              <a:cs typeface="+mn-lt"/>
            </a:endParaRPr>
          </a:p>
          <a:p>
            <a:pPr marL="171450" indent="-171450">
              <a:buFont typeface="Arial"/>
              <a:buChar char="•"/>
            </a:pPr>
            <a:r>
              <a:rPr lang="de-DE" sz="900">
                <a:solidFill>
                  <a:schemeClr val="tx1"/>
                </a:solidFill>
                <a:ea typeface="+mn-lt"/>
                <a:cs typeface="+mn-lt"/>
              </a:rPr>
              <a:t>erhält Kontaktanfragen </a:t>
            </a:r>
            <a:r>
              <a:rPr lang="de-DE" sz="900" err="1">
                <a:solidFill>
                  <a:schemeClr val="tx1"/>
                </a:solidFill>
                <a:ea typeface="+mn-lt"/>
                <a:cs typeface="+mn-lt"/>
              </a:rPr>
              <a:t>Engagementinteressierter</a:t>
            </a:r>
            <a:r>
              <a:rPr lang="de-DE" sz="900">
                <a:solidFill>
                  <a:schemeClr val="tx1"/>
                </a:solidFill>
                <a:ea typeface="+mn-lt"/>
                <a:cs typeface="+mn-lt"/>
              </a:rPr>
              <a:t> über die DRK-</a:t>
            </a:r>
            <a:r>
              <a:rPr lang="de-DE" sz="900" err="1">
                <a:solidFill>
                  <a:schemeClr val="tx1"/>
                </a:solidFill>
                <a:ea typeface="+mn-lt"/>
                <a:cs typeface="+mn-lt"/>
              </a:rPr>
              <a:t>Engagementplattform</a:t>
            </a:r>
            <a:r>
              <a:rPr lang="de-DE" sz="900">
                <a:solidFill>
                  <a:schemeClr val="tx1"/>
                </a:solidFill>
                <a:ea typeface="+mn-lt"/>
                <a:cs typeface="+mn-lt"/>
              </a:rPr>
              <a:t> </a:t>
            </a:r>
            <a:endParaRPr lang="de-DE">
              <a:solidFill>
                <a:schemeClr val="tx1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de-DE" sz="900">
                <a:solidFill>
                  <a:schemeClr val="tx1"/>
                </a:solidFill>
                <a:cs typeface="Arial"/>
              </a:rPr>
              <a:t>verantwortet die </a:t>
            </a:r>
            <a:r>
              <a:rPr lang="de-DE" sz="900" err="1">
                <a:solidFill>
                  <a:schemeClr val="tx1"/>
                </a:solidFill>
                <a:cs typeface="Arial"/>
              </a:rPr>
              <a:t>Engagementvermittlung</a:t>
            </a:r>
            <a:r>
              <a:rPr lang="de-DE" sz="900">
                <a:solidFill>
                  <a:schemeClr val="tx1"/>
                </a:solidFill>
                <a:cs typeface="Arial"/>
              </a:rPr>
              <a:t> in die Einrichtungen und Projekte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CCACC85F-FAE9-F962-973C-AED2003D9067}"/>
              </a:ext>
            </a:extLst>
          </p:cNvPr>
          <p:cNvSpPr/>
          <p:nvPr/>
        </p:nvSpPr>
        <p:spPr>
          <a:xfrm>
            <a:off x="2600528" y="3131637"/>
            <a:ext cx="6382837" cy="8239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>
                <a:solidFill>
                  <a:schemeClr val="tx1"/>
                </a:solidFill>
                <a:cs typeface="Arial"/>
              </a:rPr>
              <a:t>DRK-Einrichtungen und -Projekte</a:t>
            </a:r>
          </a:p>
          <a:p>
            <a:pPr marL="171450" indent="-171450">
              <a:buFont typeface="Arial"/>
              <a:buChar char="•"/>
            </a:pPr>
            <a:r>
              <a:rPr lang="de-DE" sz="900" dirty="0">
                <a:solidFill>
                  <a:schemeClr val="tx1"/>
                </a:solidFill>
                <a:cs typeface="Arial"/>
              </a:rPr>
              <a:t>erhalten vom Datenpflegerin/Datenpfleger des jeweiligen Kreisverbands eigene Zugangsdaten für die DLDB</a:t>
            </a:r>
          </a:p>
          <a:p>
            <a:pPr marL="171450" indent="-171450">
              <a:buFont typeface="Arial"/>
              <a:buChar char="•"/>
            </a:pPr>
            <a:r>
              <a:rPr lang="de-DE" sz="900" dirty="0">
                <a:solidFill>
                  <a:schemeClr val="tx1"/>
                </a:solidFill>
                <a:cs typeface="Arial"/>
              </a:rPr>
              <a:t>formulieren, erstellen und verwalten ihre Einrichtungs-/projektspezifischen </a:t>
            </a:r>
            <a:r>
              <a:rPr lang="de-DE" sz="900" dirty="0" err="1">
                <a:solidFill>
                  <a:schemeClr val="tx1"/>
                </a:solidFill>
                <a:cs typeface="Arial"/>
              </a:rPr>
              <a:t>Engagementangebote</a:t>
            </a:r>
            <a:r>
              <a:rPr lang="de-DE" sz="900" dirty="0">
                <a:solidFill>
                  <a:schemeClr val="tx1"/>
                </a:solidFill>
                <a:cs typeface="Arial"/>
              </a:rPr>
              <a:t> in der DLDB</a:t>
            </a:r>
          </a:p>
          <a:p>
            <a:pPr marL="171450" indent="-171450">
              <a:buFont typeface="Arial"/>
              <a:buChar char="•"/>
            </a:pPr>
            <a:r>
              <a:rPr lang="de-DE" sz="900" dirty="0">
                <a:solidFill>
                  <a:schemeClr val="tx1"/>
                </a:solidFill>
                <a:cs typeface="Arial"/>
              </a:rPr>
              <a:t>sind als Ansprechpersonen in der DRK-</a:t>
            </a:r>
            <a:r>
              <a:rPr lang="de-DE" sz="900" dirty="0" err="1">
                <a:solidFill>
                  <a:schemeClr val="tx1"/>
                </a:solidFill>
                <a:cs typeface="Arial"/>
              </a:rPr>
              <a:t>Engagementplattform</a:t>
            </a:r>
            <a:r>
              <a:rPr lang="de-DE" sz="900" dirty="0">
                <a:solidFill>
                  <a:schemeClr val="tx1"/>
                </a:solidFill>
                <a:cs typeface="Arial"/>
              </a:rPr>
              <a:t> vermerkt und erhalten </a:t>
            </a:r>
            <a:r>
              <a:rPr lang="de-DE" sz="900" dirty="0" err="1">
                <a:solidFill>
                  <a:schemeClr val="tx1"/>
                </a:solidFill>
                <a:cs typeface="Arial"/>
              </a:rPr>
              <a:t>Engagementanfragen</a:t>
            </a:r>
            <a:r>
              <a:rPr lang="de-DE" sz="900" dirty="0">
                <a:solidFill>
                  <a:schemeClr val="tx1"/>
                </a:solidFill>
                <a:cs typeface="Arial"/>
              </a:rPr>
              <a:t> von Interessierten (ohne Beteiligung der Ehrenamtskoordination auf KV-Ebene)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19C8501C-63D7-3F46-B558-67DE0A5747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1248" y="2229293"/>
            <a:ext cx="658642" cy="65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58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EA8197A-35A1-4B47-BCB2-362ADC19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94" y="847945"/>
            <a:ext cx="5412842" cy="1113162"/>
          </a:xfrm>
        </p:spPr>
        <p:txBody>
          <a:bodyPr/>
          <a:lstStyle/>
          <a:p>
            <a:r>
              <a:rPr lang="de-DE" sz="2800"/>
              <a:t>Haben Sie Fragen?</a:t>
            </a:r>
            <a:endParaRPr lang="en-VN" sz="280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EE08A18-F474-F9C0-4E85-A4C7418CEFE0}"/>
              </a:ext>
            </a:extLst>
          </p:cNvPr>
          <p:cNvSpPr txBox="1">
            <a:spLocks/>
          </p:cNvSpPr>
          <p:nvPr/>
        </p:nvSpPr>
        <p:spPr>
          <a:xfrm>
            <a:off x="778404" y="1888337"/>
            <a:ext cx="4394359" cy="13653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8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6858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" indent="-144000" algn="l" defTabSz="6858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144000" algn="l" defTabSz="685800" rtl="0" eaLnBrk="1" latinLnBrk="0" hangingPunct="1">
              <a:lnSpc>
                <a:spcPts val="18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l-NL" dirty="0" err="1">
                <a:solidFill>
                  <a:schemeClr val="tx2"/>
                </a:solidFill>
                <a:cs typeface="Arial"/>
              </a:rPr>
              <a:t>Vorname</a:t>
            </a:r>
            <a:r>
              <a:rPr lang="nl-NL" dirty="0">
                <a:solidFill>
                  <a:schemeClr val="tx2"/>
                </a:solidFill>
                <a:cs typeface="Arial"/>
              </a:rPr>
              <a:t> </a:t>
            </a:r>
            <a:r>
              <a:rPr lang="nl-NL" dirty="0" err="1">
                <a:solidFill>
                  <a:schemeClr val="tx2"/>
                </a:solidFill>
                <a:cs typeface="Arial"/>
              </a:rPr>
              <a:t>Nachname</a:t>
            </a:r>
            <a:endParaRPr lang="de-DE" b="0" err="1">
              <a:solidFill>
                <a:schemeClr val="tx2"/>
              </a:solidFill>
              <a:cs typeface="Arial"/>
            </a:endParaRPr>
          </a:p>
          <a:p>
            <a:pPr lvl="2"/>
            <a:r>
              <a:rPr lang="de-DE" dirty="0">
                <a:solidFill>
                  <a:srgbClr val="000000"/>
                </a:solidFill>
                <a:cs typeface="Arial"/>
              </a:rPr>
              <a:t>DRK-Gliederung</a:t>
            </a:r>
            <a:endParaRPr lang="nl-NL">
              <a:cs typeface="Arial"/>
            </a:endParaRPr>
          </a:p>
          <a:p>
            <a:pPr lvl="2"/>
            <a:r>
              <a:rPr lang="de-DE" dirty="0">
                <a:solidFill>
                  <a:srgbClr val="000000"/>
                </a:solidFill>
                <a:cs typeface="Arial"/>
              </a:rPr>
              <a:t>Ihre Rolle</a:t>
            </a:r>
          </a:p>
          <a:p>
            <a:pPr lvl="2"/>
            <a:r>
              <a:rPr lang="de-DE" dirty="0">
                <a:solidFill>
                  <a:srgbClr val="000000"/>
                </a:solidFill>
                <a:cs typeface="Arial"/>
              </a:rPr>
              <a:t>Kontaktdaten</a:t>
            </a:r>
          </a:p>
          <a:p>
            <a:pPr lvl="2"/>
            <a:endParaRPr lang="de-DE">
              <a:solidFill>
                <a:srgbClr val="000000"/>
              </a:solidFill>
              <a:cs typeface="Arial"/>
            </a:endParaRPr>
          </a:p>
          <a:p>
            <a:pPr lvl="2"/>
            <a:endParaRPr lang="de-DE" dirty="0">
              <a:solidFill>
                <a:srgbClr val="000000"/>
              </a:solidFill>
              <a:cs typeface="Arial"/>
            </a:endParaRPr>
          </a:p>
          <a:p>
            <a:pPr lvl="2"/>
            <a:r>
              <a:rPr lang="de-DE" sz="1100" b="1" dirty="0">
                <a:solidFill>
                  <a:srgbClr val="E60005"/>
                </a:solidFill>
                <a:cs typeface="Arial"/>
              </a:rPr>
              <a:t>Für allgemeine Projektanfragen:</a:t>
            </a:r>
            <a:br>
              <a:rPr lang="de-DE" sz="1100" b="1" dirty="0">
                <a:cs typeface="Arial"/>
              </a:rPr>
            </a:br>
            <a:r>
              <a:rPr lang="de-DE" sz="1100" dirty="0">
                <a:solidFill>
                  <a:srgbClr val="000000"/>
                </a:solidFill>
                <a:cs typeface="Arial"/>
              </a:rPr>
              <a:t>easi@drk.de</a:t>
            </a:r>
          </a:p>
          <a:p>
            <a:pPr lvl="2"/>
            <a:r>
              <a:rPr lang="de-DE" sz="1100" b="1" dirty="0">
                <a:solidFill>
                  <a:srgbClr val="E60005"/>
                </a:solidFill>
                <a:cs typeface="Arial"/>
              </a:rPr>
              <a:t>Für technische Fragen: </a:t>
            </a:r>
            <a:br>
              <a:rPr lang="de-DE" sz="1100" dirty="0">
                <a:cs typeface="Arial"/>
              </a:rPr>
            </a:br>
            <a:r>
              <a:rPr lang="de-DE" sz="1100" dirty="0">
                <a:solidFill>
                  <a:srgbClr val="000000"/>
                </a:solidFill>
                <a:cs typeface="Arial"/>
              </a:rPr>
              <a:t>support@drkservice.de</a:t>
            </a:r>
          </a:p>
          <a:p>
            <a:endParaRPr lang="en-VN">
              <a:cs typeface="Arial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2BBE0E2-A97E-12DC-F1F0-963585330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0135" y="1529306"/>
            <a:ext cx="2948086" cy="294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32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EA8197A-35A1-4B47-BCB2-362ADC19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65" y="1752217"/>
            <a:ext cx="3394507" cy="1113162"/>
          </a:xfrm>
        </p:spPr>
        <p:txBody>
          <a:bodyPr/>
          <a:lstStyle/>
          <a:p>
            <a:r>
              <a:rPr lang="de-DE" sz="2800">
                <a:latin typeface="Georgia"/>
              </a:rPr>
              <a:t>Zusätzliches Folienmaterial</a:t>
            </a:r>
            <a:endParaRPr lang="de-DE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2BBE0E2-A97E-12DC-F1F0-963585330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0135" y="1529306"/>
            <a:ext cx="2948086" cy="294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00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DB61C-D261-A2E9-6A8B-F1149E97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58" y="719988"/>
            <a:ext cx="9013064" cy="567616"/>
          </a:xfrm>
        </p:spPr>
        <p:txBody>
          <a:bodyPr/>
          <a:lstStyle/>
          <a:p>
            <a:r>
              <a:rPr lang="de-DE" sz="2200" dirty="0">
                <a:latin typeface="Georgia"/>
              </a:rPr>
              <a:t>Genese der DRK-</a:t>
            </a:r>
            <a:r>
              <a:rPr lang="de-DE" sz="2200" dirty="0" err="1">
                <a:latin typeface="Georgia"/>
              </a:rPr>
              <a:t>Engagementplattform</a:t>
            </a:r>
            <a:endParaRPr lang="de-DE" sz="2200" dirty="0" err="1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67A4C6-D6C3-3C16-0744-C85E3A051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 dirty="0"/>
              <a:t>Die DRK-</a:t>
            </a:r>
            <a:r>
              <a:rPr lang="de-DE" dirty="0" err="1"/>
              <a:t>Engagementplattform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7CFFA4-706B-1C7A-5A55-4702E13F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18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449009B-3F53-8A98-6807-733B11BB35F8}"/>
              </a:ext>
            </a:extLst>
          </p:cNvPr>
          <p:cNvSpPr txBox="1"/>
          <p:nvPr/>
        </p:nvSpPr>
        <p:spPr>
          <a:xfrm>
            <a:off x="369457" y="1230918"/>
            <a:ext cx="860048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600" dirty="0">
                <a:ea typeface="+mn-lt"/>
                <a:cs typeface="+mn-lt"/>
              </a:rPr>
              <a:t>Die DRK-</a:t>
            </a:r>
            <a:r>
              <a:rPr lang="de-DE" sz="1600" dirty="0" err="1">
                <a:ea typeface="+mn-lt"/>
                <a:cs typeface="+mn-lt"/>
              </a:rPr>
              <a:t>Engagementplattform</a:t>
            </a:r>
            <a:r>
              <a:rPr lang="de-DE" sz="1600" dirty="0">
                <a:ea typeface="+mn-lt"/>
                <a:cs typeface="+mn-lt"/>
              </a:rPr>
              <a:t> ist das Ergebnis eines </a:t>
            </a:r>
            <a:r>
              <a:rPr lang="de-DE" sz="1600" b="1" dirty="0">
                <a:solidFill>
                  <a:srgbClr val="E60005"/>
                </a:solidFill>
                <a:ea typeface="+mn-lt"/>
                <a:cs typeface="+mn-lt"/>
              </a:rPr>
              <a:t>mehrjährigen Prozesses</a:t>
            </a:r>
            <a:r>
              <a:rPr lang="de-DE" sz="1600" dirty="0">
                <a:ea typeface="+mn-lt"/>
                <a:cs typeface="+mn-lt"/>
              </a:rPr>
              <a:t>. Die Bedarfe wurden in </a:t>
            </a:r>
            <a:r>
              <a:rPr lang="de-DE" sz="1600" b="1" dirty="0">
                <a:solidFill>
                  <a:srgbClr val="E60005"/>
                </a:solidFill>
                <a:ea typeface="+mn-lt"/>
                <a:cs typeface="+mn-lt"/>
              </a:rPr>
              <a:t>enger Abstimmung mit dem Verband</a:t>
            </a:r>
            <a:r>
              <a:rPr lang="de-DE" sz="1600" dirty="0">
                <a:ea typeface="+mn-lt"/>
                <a:cs typeface="+mn-lt"/>
              </a:rPr>
              <a:t> erhoben, die technische Lösung bettet sich in </a:t>
            </a:r>
            <a:r>
              <a:rPr lang="de-DE" sz="1600" b="1" dirty="0">
                <a:solidFill>
                  <a:srgbClr val="E60005"/>
                </a:solidFill>
                <a:ea typeface="+mn-lt"/>
                <a:cs typeface="+mn-lt"/>
              </a:rPr>
              <a:t>bestehende verbandliche und zivilgesellschaftliche IT-Lösungen</a:t>
            </a:r>
            <a:r>
              <a:rPr lang="de-DE" sz="1600" dirty="0">
                <a:ea typeface="+mn-lt"/>
                <a:cs typeface="+mn-lt"/>
              </a:rPr>
              <a:t> ein.</a:t>
            </a:r>
            <a:endParaRPr lang="de-DE" sz="1600" dirty="0">
              <a:cs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079EE3F-9835-B70C-698A-65E1D5AD063B}"/>
              </a:ext>
            </a:extLst>
          </p:cNvPr>
          <p:cNvSpPr txBox="1"/>
          <p:nvPr/>
        </p:nvSpPr>
        <p:spPr>
          <a:xfrm>
            <a:off x="371935" y="2314010"/>
            <a:ext cx="15948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600" b="1" dirty="0">
                <a:solidFill>
                  <a:srgbClr val="E60005"/>
                </a:solidFill>
                <a:latin typeface="Georgia"/>
                <a:cs typeface="Arial"/>
              </a:rPr>
              <a:t>2022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164009E-692B-C5CD-7962-A2E56C53489D}"/>
              </a:ext>
            </a:extLst>
          </p:cNvPr>
          <p:cNvSpPr txBox="1"/>
          <p:nvPr/>
        </p:nvSpPr>
        <p:spPr>
          <a:xfrm>
            <a:off x="1507602" y="2372088"/>
            <a:ext cx="398024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 dirty="0"/>
              <a:t>Projektentwicklung, Bedarfserhebung in AG </a:t>
            </a:r>
            <a:r>
              <a:rPr lang="de-DE" sz="1200" dirty="0" err="1"/>
              <a:t>WuS</a:t>
            </a:r>
            <a:r>
              <a:rPr lang="de-DE" sz="1200" dirty="0"/>
              <a:t> &amp; Experten-Interviews, Abstimmung mit anderen Gemeinschaften/AED, erste Verschränkung mit DRK-S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27B3BB3-DE71-D65C-78A1-33869211716F}"/>
              </a:ext>
            </a:extLst>
          </p:cNvPr>
          <p:cNvSpPr txBox="1"/>
          <p:nvPr/>
        </p:nvSpPr>
        <p:spPr>
          <a:xfrm>
            <a:off x="386403" y="3066364"/>
            <a:ext cx="15948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600" b="1" dirty="0">
                <a:solidFill>
                  <a:srgbClr val="E60005"/>
                </a:solidFill>
                <a:latin typeface="Georgia"/>
                <a:cs typeface="Arial"/>
              </a:rPr>
              <a:t>2023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0EAAF0E-FCE9-7E83-19AA-38F6C7486613}"/>
              </a:ext>
            </a:extLst>
          </p:cNvPr>
          <p:cNvSpPr txBox="1"/>
          <p:nvPr/>
        </p:nvSpPr>
        <p:spPr>
          <a:xfrm>
            <a:off x="1514836" y="3124442"/>
            <a:ext cx="37559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 dirty="0"/>
              <a:t>Konzeption der technischen Lösung, Kooperation mit Aktion Mensch, laufende Bedarfsabgleichung mit den DRK-Ehrenamtsakteuren &amp; -gremien</a:t>
            </a:r>
          </a:p>
        </p:txBody>
      </p:sp>
      <p:pic>
        <p:nvPicPr>
          <p:cNvPr id="13" name="Grafik 12" descr="Ein Bild, das Text, Kleidung, Klebezettel, Handschrift enthält.&#10;&#10;Beschreibung automatisch generiert.">
            <a:extLst>
              <a:ext uri="{FF2B5EF4-FFF2-40B4-BE49-F238E27FC236}">
                <a16:creationId xmlns:a16="http://schemas.microsoft.com/office/drawing/2014/main" id="{82E4BC19-F7D2-744C-30E8-700272AAF5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0" t="109" r="12625" b="3343"/>
          <a:stretch/>
        </p:blipFill>
        <p:spPr>
          <a:xfrm>
            <a:off x="5783126" y="2371874"/>
            <a:ext cx="3052682" cy="2300203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A7C98998-C073-7B0E-7135-76BE7312415F}"/>
              </a:ext>
            </a:extLst>
          </p:cNvPr>
          <p:cNvSpPr txBox="1"/>
          <p:nvPr/>
        </p:nvSpPr>
        <p:spPr>
          <a:xfrm>
            <a:off x="379168" y="3852511"/>
            <a:ext cx="15948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600" b="1" dirty="0">
                <a:solidFill>
                  <a:srgbClr val="E60005"/>
                </a:solidFill>
                <a:latin typeface="Georgia"/>
                <a:cs typeface="Arial"/>
              </a:rPr>
              <a:t>2024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08F96D1-0B6B-BFBE-4FAF-202F08173BF4}"/>
              </a:ext>
            </a:extLst>
          </p:cNvPr>
          <p:cNvSpPr txBox="1"/>
          <p:nvPr/>
        </p:nvSpPr>
        <p:spPr>
          <a:xfrm>
            <a:off x="1507601" y="3910589"/>
            <a:ext cx="37559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 dirty="0"/>
              <a:t>Technische Umsetzung, Pilotphase mit 17 Gliederungen, Launch und Rollout in den Verband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4854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DB61C-D261-A2E9-6A8B-F1149E97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20" y="438152"/>
            <a:ext cx="8374079" cy="565832"/>
          </a:xfrm>
        </p:spPr>
        <p:txBody>
          <a:bodyPr/>
          <a:lstStyle/>
          <a:p>
            <a:r>
              <a:rPr lang="de-DE" sz="2400">
                <a:latin typeface="Georgia"/>
              </a:rPr>
              <a:t>Projektbeteiligte und Partner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7CFFA4-706B-1C7A-5A55-4702E13F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19</a:t>
            </a:fld>
            <a:endParaRPr lang="de-DE"/>
          </a:p>
        </p:txBody>
      </p:sp>
      <p:pic>
        <p:nvPicPr>
          <p:cNvPr id="9" name="Grafik 8" descr="Ein Bild, das Schrift, Grafiken, Grafikdesign, Text enthält.&#10;&#10;Beschreibung automatisch generiert.">
            <a:extLst>
              <a:ext uri="{FF2B5EF4-FFF2-40B4-BE49-F238E27FC236}">
                <a16:creationId xmlns:a16="http://schemas.microsoft.com/office/drawing/2014/main" id="{F16D1F1E-A82E-A433-24BC-CC2AB4CD1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860" y="3660727"/>
            <a:ext cx="956532" cy="1001720"/>
          </a:xfrm>
          <a:prstGeom prst="rect">
            <a:avLst/>
          </a:prstGeom>
        </p:spPr>
      </p:pic>
      <p:pic>
        <p:nvPicPr>
          <p:cNvPr id="12" name="Grafik 11" descr="Ein Bild, das Text, Schrift, Logo, Grafiken enthält.&#10;&#10;Beschreibung automatisch generiert.">
            <a:extLst>
              <a:ext uri="{FF2B5EF4-FFF2-40B4-BE49-F238E27FC236}">
                <a16:creationId xmlns:a16="http://schemas.microsoft.com/office/drawing/2014/main" id="{9ACB8BF6-76BE-7D35-1EC6-3BDFE45E12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898" b="20152"/>
          <a:stretch/>
        </p:blipFill>
        <p:spPr>
          <a:xfrm>
            <a:off x="4692239" y="3865883"/>
            <a:ext cx="965352" cy="60104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74A9618-4334-E8A6-9806-41CFA6EEDED6}"/>
              </a:ext>
            </a:extLst>
          </p:cNvPr>
          <p:cNvSpPr txBox="1"/>
          <p:nvPr/>
        </p:nvSpPr>
        <p:spPr>
          <a:xfrm>
            <a:off x="413359" y="1207978"/>
            <a:ext cx="41608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/>
              <a:t>DRK Generalsekretariat</a:t>
            </a:r>
            <a:br>
              <a:rPr lang="de-DE" sz="1200">
                <a:cs typeface="Arial"/>
              </a:rPr>
            </a:br>
            <a:r>
              <a:rPr lang="de-DE" sz="1200">
                <a:cs typeface="Arial"/>
              </a:rPr>
              <a:t>Wohlfahrt &amp; Soziales: </a:t>
            </a:r>
            <a:r>
              <a:rPr lang="de-DE" sz="1200"/>
              <a:t>Team Digitalisierung und Nachhaltigkeit / Soziale Hilfen und soziales Ehrenamt</a:t>
            </a:r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6BE7571-FF71-74E8-A882-C4C566394775}"/>
              </a:ext>
            </a:extLst>
          </p:cNvPr>
          <p:cNvSpPr txBox="1"/>
          <p:nvPr/>
        </p:nvSpPr>
        <p:spPr>
          <a:xfrm>
            <a:off x="411079" y="990948"/>
            <a:ext cx="220546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rgbClr val="E60005"/>
                </a:solidFill>
                <a:latin typeface="Georgia"/>
                <a:cs typeface="Arial"/>
              </a:rPr>
              <a:t>Projektteam</a:t>
            </a:r>
          </a:p>
        </p:txBody>
      </p:sp>
      <p:pic>
        <p:nvPicPr>
          <p:cNvPr id="21" name="Grafik 20" descr="Ein Bild, das Menschliches Gesicht, Lächeln, Person, Augenbraue enthält.&#10;&#10;Beschreibung automatisch generiert.">
            <a:extLst>
              <a:ext uri="{FF2B5EF4-FFF2-40B4-BE49-F238E27FC236}">
                <a16:creationId xmlns:a16="http://schemas.microsoft.com/office/drawing/2014/main" id="{223F4C0C-72BD-F612-9DCD-B4BBEADDD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299" y="1087416"/>
            <a:ext cx="599435" cy="713984"/>
          </a:xfrm>
          <a:prstGeom prst="rect">
            <a:avLst/>
          </a:prstGeom>
        </p:spPr>
      </p:pic>
      <p:pic>
        <p:nvPicPr>
          <p:cNvPr id="23" name="Grafik 22" descr="Ein Bild, das Menschliches Gesicht, Person, Lächeln, Porträt enthält.&#10;&#10;Beschreibung automatisch generiert.">
            <a:extLst>
              <a:ext uri="{FF2B5EF4-FFF2-40B4-BE49-F238E27FC236}">
                <a16:creationId xmlns:a16="http://schemas.microsoft.com/office/drawing/2014/main" id="{ACB5B717-E10F-E6E7-9A05-610427D01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490" y="1087416"/>
            <a:ext cx="587102" cy="713984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C3AE6664-AA49-75C2-469D-7D140C272734}"/>
              </a:ext>
            </a:extLst>
          </p:cNvPr>
          <p:cNvSpPr txBox="1"/>
          <p:nvPr/>
        </p:nvSpPr>
        <p:spPr>
          <a:xfrm>
            <a:off x="7138270" y="1262778"/>
            <a:ext cx="19446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900" i="1" dirty="0"/>
              <a:t>Linda Bergmann, Sebastian Ederle, Bettina </a:t>
            </a:r>
            <a:r>
              <a:rPr lang="de-DE" sz="900" i="1" dirty="0" err="1"/>
              <a:t>Strelau</a:t>
            </a:r>
            <a:endParaRPr lang="de-DE" sz="900" i="1" dirty="0" err="1">
              <a:cs typeface="Arial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E24729A-A943-9A88-A384-B3C3E1D7CA96}"/>
              </a:ext>
            </a:extLst>
          </p:cNvPr>
          <p:cNvSpPr txBox="1"/>
          <p:nvPr/>
        </p:nvSpPr>
        <p:spPr>
          <a:xfrm>
            <a:off x="413359" y="2210058"/>
            <a:ext cx="37296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/>
              <a:t>(vorrangig) Ehrenamtsstrukturen auf KV-Ebene</a:t>
            </a:r>
            <a:br>
              <a:rPr lang="de-DE" sz="1200">
                <a:cs typeface="Arial"/>
              </a:rPr>
            </a:br>
            <a:r>
              <a:rPr lang="de-DE" sz="1200">
                <a:cs typeface="Arial"/>
              </a:rPr>
              <a:t>in </a:t>
            </a:r>
            <a:r>
              <a:rPr lang="de-DE" sz="1200" err="1">
                <a:cs typeface="Arial"/>
              </a:rPr>
              <a:t>WuS</a:t>
            </a:r>
            <a:r>
              <a:rPr lang="de-DE" sz="1200">
                <a:cs typeface="Arial"/>
              </a:rPr>
              <a:t> verortet, für alle Gemeinschaften konzipiert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5700931-CF2A-3666-B675-C5F5E821C0C4}"/>
              </a:ext>
            </a:extLst>
          </p:cNvPr>
          <p:cNvSpPr txBox="1"/>
          <p:nvPr/>
        </p:nvSpPr>
        <p:spPr>
          <a:xfrm>
            <a:off x="411079" y="1969542"/>
            <a:ext cx="220546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b="1">
                <a:solidFill>
                  <a:srgbClr val="E60005"/>
                </a:solidFill>
                <a:latin typeface="Georgia"/>
                <a:cs typeface="Arial"/>
              </a:rPr>
              <a:t>Zielgruppe</a:t>
            </a:r>
          </a:p>
        </p:txBody>
      </p:sp>
      <p:pic>
        <p:nvPicPr>
          <p:cNvPr id="30" name="Grafik 29" descr="Ein Bild, das Menschliches Gesicht, Person, Kinn, Porträt enthält.&#10;&#10;Beschreibung automatisch generiert.">
            <a:extLst>
              <a:ext uri="{FF2B5EF4-FFF2-40B4-BE49-F238E27FC236}">
                <a16:creationId xmlns:a16="http://schemas.microsoft.com/office/drawing/2014/main" id="{287CB803-10E2-0ED0-352D-D0F4D6DAE3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27" r="1282" b="14626"/>
          <a:stretch/>
        </p:blipFill>
        <p:spPr>
          <a:xfrm>
            <a:off x="5437494" y="1090157"/>
            <a:ext cx="601996" cy="707093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6935E032-6153-2CBB-12BE-9E6D00CCB824}"/>
              </a:ext>
            </a:extLst>
          </p:cNvPr>
          <p:cNvSpPr txBox="1"/>
          <p:nvPr/>
        </p:nvSpPr>
        <p:spPr>
          <a:xfrm>
            <a:off x="413359" y="3123246"/>
            <a:ext cx="50921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 dirty="0"/>
              <a:t>AG </a:t>
            </a:r>
            <a:r>
              <a:rPr lang="de-DE" sz="1200" dirty="0" err="1"/>
              <a:t>WuS</a:t>
            </a:r>
            <a:r>
              <a:rPr lang="de-DE" sz="1200" dirty="0"/>
              <a:t> (GS- &amp; Landesreferentinnen/-Referenten </a:t>
            </a:r>
            <a:r>
              <a:rPr lang="de-DE" sz="1200" dirty="0" err="1"/>
              <a:t>WuS</a:t>
            </a:r>
            <a:r>
              <a:rPr lang="de-DE" sz="1200" dirty="0"/>
              <a:t>)</a:t>
            </a:r>
            <a:br>
              <a:rPr lang="en-US" dirty="0"/>
            </a:br>
            <a:r>
              <a:rPr lang="de-DE" sz="1200" dirty="0">
                <a:cs typeface="Arial"/>
              </a:rPr>
              <a:t>AED (Ausschuss Ehrenamtlicher Dienste)</a:t>
            </a:r>
            <a:br>
              <a:rPr lang="de-DE" sz="1200" dirty="0">
                <a:cs typeface="Arial"/>
              </a:rPr>
            </a:br>
            <a:r>
              <a:rPr lang="de-DE" sz="1200" dirty="0">
                <a:cs typeface="Arial"/>
              </a:rPr>
              <a:t>Pilotphasen-Gruppe</a:t>
            </a:r>
            <a:endParaRPr lang="de-DE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EC99983E-244C-0E3B-DAC2-A1A151DACC6E}"/>
              </a:ext>
            </a:extLst>
          </p:cNvPr>
          <p:cNvSpPr txBox="1"/>
          <p:nvPr/>
        </p:nvSpPr>
        <p:spPr>
          <a:xfrm>
            <a:off x="411079" y="2817427"/>
            <a:ext cx="330931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b="1">
                <a:solidFill>
                  <a:srgbClr val="E60005"/>
                </a:solidFill>
                <a:latin typeface="Georgia"/>
                <a:cs typeface="Arial"/>
              </a:rPr>
              <a:t>Resonanzraum &amp; Bedarfsanalyse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6318DDB-24D0-6CB8-5F89-3210798D77E7}"/>
              </a:ext>
            </a:extLst>
          </p:cNvPr>
          <p:cNvSpPr txBox="1"/>
          <p:nvPr/>
        </p:nvSpPr>
        <p:spPr>
          <a:xfrm>
            <a:off x="7138269" y="2210058"/>
            <a:ext cx="1944665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900" i="1"/>
              <a:t>Bereitschaften / Bergwacht / Wasserwacht / Jugendrotkreuz / Wohlfahrt &amp; Soziales</a:t>
            </a:r>
            <a:endParaRPr lang="de-DE" i="1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3006483A-E74A-E6B6-5327-436FAE8D1E72}"/>
              </a:ext>
            </a:extLst>
          </p:cNvPr>
          <p:cNvSpPr txBox="1"/>
          <p:nvPr/>
        </p:nvSpPr>
        <p:spPr>
          <a:xfrm>
            <a:off x="436845" y="4049818"/>
            <a:ext cx="31894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/>
              <a:t>DRK Service GmbH</a:t>
            </a:r>
            <a:endParaRPr lang="de-DE"/>
          </a:p>
          <a:p>
            <a:r>
              <a:rPr lang="de-DE" sz="1200"/>
              <a:t>Aktion</a:t>
            </a:r>
            <a:r>
              <a:rPr lang="de-DE" sz="1200">
                <a:cs typeface="Arial"/>
              </a:rPr>
              <a:t> Mensch</a:t>
            </a:r>
            <a:endParaRPr lang="de-DE">
              <a:cs typeface="Arial"/>
            </a:endParaRPr>
          </a:p>
          <a:p>
            <a:r>
              <a:rPr lang="de-DE" sz="1200">
                <a:cs typeface="Arial"/>
              </a:rPr>
              <a:t>DRK.de-Kommunikation (T32)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298E9A77-7B75-6C90-B003-70B13909694B}"/>
              </a:ext>
            </a:extLst>
          </p:cNvPr>
          <p:cNvSpPr txBox="1"/>
          <p:nvPr/>
        </p:nvSpPr>
        <p:spPr>
          <a:xfrm>
            <a:off x="434565" y="3832788"/>
            <a:ext cx="402173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b="1">
                <a:solidFill>
                  <a:srgbClr val="E60005"/>
                </a:solidFill>
                <a:latin typeface="Georgia"/>
                <a:cs typeface="Arial"/>
              </a:rPr>
              <a:t>Partner &amp; Träger der techn. Umsetzung</a:t>
            </a:r>
          </a:p>
        </p:txBody>
      </p:sp>
      <p:pic>
        <p:nvPicPr>
          <p:cNvPr id="37" name="Grafik 36" descr="Ein Bild, das Symbol enthält.&#10;&#10;Beschreibung automatisch generiert.">
            <a:extLst>
              <a:ext uri="{FF2B5EF4-FFF2-40B4-BE49-F238E27FC236}">
                <a16:creationId xmlns:a16="http://schemas.microsoft.com/office/drawing/2014/main" id="{27634438-D3FE-2306-F791-4210AA25B4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0085" y="2967328"/>
            <a:ext cx="649579" cy="640054"/>
          </a:xfrm>
          <a:prstGeom prst="rect">
            <a:avLst/>
          </a:prstGeom>
        </p:spPr>
      </p:pic>
      <p:pic>
        <p:nvPicPr>
          <p:cNvPr id="39" name="Grafik 38" descr="Ein Bild, das Symbol, Kreis, Logo enthält.&#10;&#10;Beschreibung automatisch generiert.">
            <a:extLst>
              <a:ext uri="{FF2B5EF4-FFF2-40B4-BE49-F238E27FC236}">
                <a16:creationId xmlns:a16="http://schemas.microsoft.com/office/drawing/2014/main" id="{B73A8270-2A9B-CD95-66CD-D19FC368D7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0084" y="2076998"/>
            <a:ext cx="649579" cy="640054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880CA3F5-1FE3-5CCB-F730-9EED15C9F7A8}"/>
              </a:ext>
            </a:extLst>
          </p:cNvPr>
          <p:cNvSpPr txBox="1"/>
          <p:nvPr/>
        </p:nvSpPr>
        <p:spPr>
          <a:xfrm>
            <a:off x="7138268" y="3752324"/>
            <a:ext cx="194466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900" b="1" i="1">
                <a:cs typeface="Arial"/>
              </a:rPr>
              <a:t>DRK-S:</a:t>
            </a:r>
            <a:r>
              <a:rPr lang="de-DE" sz="900" i="1">
                <a:cs typeface="Arial"/>
              </a:rPr>
              <a:t> Dienstleistungsdatenbank &amp; Musterwebseiten</a:t>
            </a:r>
            <a:br>
              <a:rPr lang="de-DE" sz="900" i="1">
                <a:cs typeface="Arial"/>
              </a:rPr>
            </a:br>
            <a:r>
              <a:rPr lang="de-DE" sz="900" b="1" i="1">
                <a:cs typeface="Arial"/>
              </a:rPr>
              <a:t>Aktion Mensch:</a:t>
            </a:r>
            <a:r>
              <a:rPr lang="de-DE" sz="900" i="1">
                <a:cs typeface="Arial"/>
              </a:rPr>
              <a:t> DRK-</a:t>
            </a:r>
            <a:r>
              <a:rPr lang="de-DE" sz="900" i="1" err="1">
                <a:cs typeface="Arial"/>
              </a:rPr>
              <a:t>Engagementplattform</a:t>
            </a:r>
            <a:r>
              <a:rPr lang="de-DE" sz="900" i="1">
                <a:cs typeface="Arial"/>
              </a:rPr>
              <a:t> als White Label-Lösung / Ausspielung der DRK-Angebote über die Aktion Mensch-Plattform</a:t>
            </a:r>
            <a:br>
              <a:rPr lang="de-DE" sz="900" i="1">
                <a:cs typeface="Arial"/>
              </a:rPr>
            </a:br>
            <a:r>
              <a:rPr lang="de-DE" sz="900" b="1" i="1">
                <a:cs typeface="Arial"/>
              </a:rPr>
              <a:t>T32:</a:t>
            </a:r>
            <a:r>
              <a:rPr lang="de-DE" sz="900" i="1">
                <a:cs typeface="Arial"/>
              </a:rPr>
              <a:t> Verwaltung DRK.de</a:t>
            </a:r>
          </a:p>
        </p:txBody>
      </p:sp>
      <p:sp>
        <p:nvSpPr>
          <p:cNvPr id="45" name="Fußzeilenplatzhalter 3">
            <a:extLst>
              <a:ext uri="{FF2B5EF4-FFF2-40B4-BE49-F238E27FC236}">
                <a16:creationId xmlns:a16="http://schemas.microsoft.com/office/drawing/2014/main" id="{778E6A2A-BB92-47B4-4A90-665222AD0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2298669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D5D3432-6210-EBF6-69F8-EC8B9B55E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575" y="4274728"/>
            <a:ext cx="8284849" cy="498450"/>
          </a:xfrm>
        </p:spPr>
        <p:txBody>
          <a:bodyPr/>
          <a:lstStyle/>
          <a:p>
            <a:r>
              <a:rPr lang="de-DE" sz="3200">
                <a:solidFill>
                  <a:srgbClr val="E60005"/>
                </a:solidFill>
                <a:latin typeface="Georgia"/>
              </a:rPr>
              <a:t>Die DRK-</a:t>
            </a:r>
            <a:r>
              <a:rPr lang="de-DE" sz="3200" err="1">
                <a:solidFill>
                  <a:srgbClr val="E60005"/>
                </a:solidFill>
                <a:latin typeface="Georgia"/>
              </a:rPr>
              <a:t>Engagementplattform</a:t>
            </a:r>
            <a:endParaRPr lang="de-DE" sz="3200" err="1">
              <a:solidFill>
                <a:srgbClr val="E60005"/>
              </a:solidFill>
            </a:endParaRPr>
          </a:p>
        </p:txBody>
      </p:sp>
      <p:pic>
        <p:nvPicPr>
          <p:cNvPr id="5" name="Picture 2" descr="Ein Bild, das Text, Person, Kleidung, Im Haus enthält.&#10;&#10;Automatisch generierte Beschreibung">
            <a:extLst>
              <a:ext uri="{FF2B5EF4-FFF2-40B4-BE49-F238E27FC236}">
                <a16:creationId xmlns:a16="http://schemas.microsoft.com/office/drawing/2014/main" id="{3EF45B30-998C-BF68-4B07-3E1519B03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6750"/>
          <a:stretch/>
        </p:blipFill>
        <p:spPr bwMode="auto">
          <a:xfrm>
            <a:off x="429576" y="845648"/>
            <a:ext cx="8284848" cy="295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65DBC8C-AFC1-613A-931F-4334CD476319}"/>
              </a:ext>
            </a:extLst>
          </p:cNvPr>
          <p:cNvSpPr txBox="1"/>
          <p:nvPr/>
        </p:nvSpPr>
        <p:spPr>
          <a:xfrm>
            <a:off x="362588" y="3949326"/>
            <a:ext cx="4572000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1400">
                <a:solidFill>
                  <a:srgbClr val="E60005"/>
                </a:solidFill>
                <a:latin typeface="Arial"/>
                <a:cs typeface="Arial"/>
              </a:rPr>
              <a:t>Der digitale Weg ins Ehrenamt</a:t>
            </a:r>
            <a:endParaRPr lang="de-DE" sz="1400">
              <a:solidFill>
                <a:srgbClr val="E60005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753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20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31992" y="719988"/>
            <a:ext cx="8274502" cy="950400"/>
          </a:xfrm>
        </p:spPr>
        <p:txBody>
          <a:bodyPr/>
          <a:lstStyle/>
          <a:p>
            <a:r>
              <a:rPr lang="de-DE" sz="1800">
                <a:latin typeface="Georgia"/>
              </a:rPr>
              <a:t>Einbindung der </a:t>
            </a:r>
            <a:r>
              <a:rPr lang="de-DE" sz="1800" err="1">
                <a:latin typeface="Georgia"/>
              </a:rPr>
              <a:t>Engagementplattform</a:t>
            </a:r>
            <a:r>
              <a:rPr lang="de-DE" sz="1800">
                <a:latin typeface="Georgia"/>
              </a:rPr>
              <a:t> auf den Gliederungs-Webseiten</a:t>
            </a:r>
            <a:endParaRPr lang="de-DE" sz="1800"/>
          </a:p>
        </p:txBody>
      </p:sp>
      <p:sp>
        <p:nvSpPr>
          <p:cNvPr id="11" name="Textfeld 18">
            <a:extLst>
              <a:ext uri="{FF2B5EF4-FFF2-40B4-BE49-F238E27FC236}">
                <a16:creationId xmlns:a16="http://schemas.microsoft.com/office/drawing/2014/main" id="{D724B50A-E179-11E0-9B16-42307A1FF1F2}"/>
              </a:ext>
            </a:extLst>
          </p:cNvPr>
          <p:cNvSpPr txBox="1"/>
          <p:nvPr/>
        </p:nvSpPr>
        <p:spPr>
          <a:xfrm>
            <a:off x="237483" y="2086729"/>
            <a:ext cx="8760611" cy="24468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200" b="1" dirty="0">
                <a:solidFill>
                  <a:srgbClr val="E60005"/>
                </a:solidFill>
                <a:latin typeface="Arial"/>
                <a:cs typeface="Arial"/>
              </a:rPr>
              <a:t>Hierzu müssen (vom Website-Verantwortlichen in Ihrer Gliederung) folgende Schritte durchgeführt werden:</a:t>
            </a:r>
            <a:endParaRPr lang="de-DE" dirty="0">
              <a:cs typeface="Arial"/>
            </a:endParaRPr>
          </a:p>
          <a:p>
            <a:pPr marL="143510" lvl="3"/>
            <a:endParaRPr lang="de-DE" sz="1200">
              <a:latin typeface="Arial"/>
              <a:cs typeface="Arial"/>
            </a:endParaRPr>
          </a:p>
          <a:p>
            <a:pPr marL="372110" lvl="3" indent="-228600">
              <a:buAutoNum type="arabicPeriod"/>
            </a:pPr>
            <a:r>
              <a:rPr lang="de-DE" sz="1200" dirty="0">
                <a:solidFill>
                  <a:srgbClr val="000000"/>
                </a:solidFill>
                <a:latin typeface="Arial"/>
                <a:cs typeface="Arial"/>
              </a:rPr>
              <a:t>Registrierung in der Aktion Mensch-Freiwilligendatenbank: </a:t>
            </a:r>
            <a:r>
              <a:rPr lang="de-DE" sz="1200" dirty="0">
                <a:solidFill>
                  <a:srgbClr val="FF8700"/>
                </a:solidFill>
                <a:latin typeface="Arial"/>
                <a:ea typeface="Source Sans Pro"/>
                <a:cs typeface="Arial"/>
                <a:hlinkClick r:id="rId2"/>
              </a:rPr>
              <a:t>https://freiwilligendatenbank.aktion-mensch.de/admin/login</a:t>
            </a:r>
            <a:br>
              <a:rPr lang="de-DE" sz="1200" dirty="0">
                <a:latin typeface="Arial"/>
                <a:ea typeface="Source Sans Pro"/>
                <a:cs typeface="Arial"/>
              </a:rPr>
            </a:br>
            <a:endParaRPr lang="de-DE" sz="1200">
              <a:solidFill>
                <a:srgbClr val="000000"/>
              </a:solidFill>
              <a:latin typeface="Arial"/>
              <a:cs typeface="Arial"/>
            </a:endParaRPr>
          </a:p>
          <a:p>
            <a:pPr marL="372110" lvl="3" indent="-228600">
              <a:buAutoNum type="arabicPeriod"/>
            </a:pPr>
            <a:r>
              <a:rPr lang="de-DE" sz="1200" dirty="0">
                <a:latin typeface="Arial"/>
                <a:ea typeface="Source Sans Pro"/>
                <a:cs typeface="Arial"/>
              </a:rPr>
              <a:t>Eingabe des (absoluten) Links auf der LV-/KV-Website, unter dem die DRK-</a:t>
            </a:r>
            <a:r>
              <a:rPr lang="de-DE" sz="1200" dirty="0" err="1">
                <a:latin typeface="Arial"/>
                <a:ea typeface="Source Sans Pro"/>
                <a:cs typeface="Arial"/>
              </a:rPr>
              <a:t>Engagementplattform</a:t>
            </a:r>
            <a:r>
              <a:rPr lang="de-DE" sz="1200" dirty="0">
                <a:latin typeface="Arial"/>
                <a:ea typeface="Source Sans Pro"/>
                <a:cs typeface="Arial"/>
              </a:rPr>
              <a:t> ausgespielt werden soll und Erhalt des Integrator-Schlüssels</a:t>
            </a:r>
            <a:br>
              <a:rPr lang="de-DE" sz="1200" dirty="0">
                <a:latin typeface="Arial"/>
                <a:ea typeface="Source Sans Pro"/>
                <a:cs typeface="Arial"/>
              </a:rPr>
            </a:br>
            <a:endParaRPr lang="de-DE" sz="1200">
              <a:latin typeface="Arial"/>
              <a:ea typeface="Source Sans Pro"/>
              <a:cs typeface="Arial"/>
            </a:endParaRPr>
          </a:p>
          <a:p>
            <a:pPr marL="372110" lvl="3" indent="-228600">
              <a:buAutoNum type="arabicPeriod"/>
            </a:pPr>
            <a:r>
              <a:rPr lang="de-DE" sz="1200" dirty="0">
                <a:solidFill>
                  <a:srgbClr val="000000"/>
                </a:solidFill>
                <a:ea typeface="Source Sans Pro"/>
                <a:cs typeface="Arial"/>
              </a:rPr>
              <a:t>Einfügen des Plugins "DRK Service Engagement Suche" im </a:t>
            </a:r>
            <a:r>
              <a:rPr lang="de-DE" sz="1200" dirty="0" err="1">
                <a:solidFill>
                  <a:srgbClr val="000000"/>
                </a:solidFill>
                <a:ea typeface="Source Sans Pro"/>
                <a:cs typeface="Arial"/>
              </a:rPr>
              <a:t>Typo</a:t>
            </a:r>
            <a:r>
              <a:rPr lang="de-DE" sz="1200" dirty="0">
                <a:solidFill>
                  <a:srgbClr val="000000"/>
                </a:solidFill>
                <a:ea typeface="Source Sans Pro"/>
                <a:cs typeface="Arial"/>
              </a:rPr>
              <a:t> 3-Backend der Gliederungswebseite</a:t>
            </a:r>
          </a:p>
          <a:p>
            <a:pPr marL="372110" lvl="3" indent="-228600">
              <a:buAutoNum type="arabicPeriod"/>
            </a:pPr>
            <a:endParaRPr lang="de-DE" sz="1200">
              <a:solidFill>
                <a:srgbClr val="000000"/>
              </a:solidFill>
              <a:ea typeface="Source Sans Pro"/>
              <a:cs typeface="Arial"/>
            </a:endParaRPr>
          </a:p>
          <a:p>
            <a:pPr marL="372110" lvl="3" indent="-228600">
              <a:buAutoNum type="arabicPeriod"/>
            </a:pPr>
            <a:r>
              <a:rPr lang="de-DE" sz="1200" dirty="0">
                <a:solidFill>
                  <a:srgbClr val="000000"/>
                </a:solidFill>
                <a:ea typeface="Source Sans Pro"/>
                <a:cs typeface="Arial"/>
              </a:rPr>
              <a:t>Plugin </a:t>
            </a:r>
            <a:r>
              <a:rPr lang="de-DE" sz="1200" dirty="0">
                <a:solidFill>
                  <a:srgbClr val="000000"/>
                </a:solidFill>
                <a:ea typeface="Source Sans Pro"/>
                <a:cs typeface="+mn-lt"/>
              </a:rPr>
              <a:t>öffnen und u</a:t>
            </a:r>
            <a:r>
              <a:rPr lang="de-DE" sz="1200" dirty="0">
                <a:solidFill>
                  <a:srgbClr val="000000"/>
                </a:solidFill>
                <a:ea typeface="+mn-lt"/>
                <a:cs typeface="+mn-lt"/>
              </a:rPr>
              <a:t>nter "Einstellungen" den zuvor erstellten Integrator-Schlüssel eingeben</a:t>
            </a:r>
            <a:endParaRPr lang="de-DE" sz="1200" dirty="0">
              <a:ea typeface="+mn-lt"/>
              <a:cs typeface="+mn-lt"/>
            </a:endParaRPr>
          </a:p>
          <a:p>
            <a:pPr marL="143510" lvl="3"/>
            <a:endParaRPr lang="de-DE" sz="1200">
              <a:cs typeface="Arial"/>
            </a:endParaRPr>
          </a:p>
          <a:p>
            <a:pPr marL="143510" lvl="3"/>
            <a:r>
              <a:rPr lang="de-DE" sz="1050" i="1" dirty="0">
                <a:solidFill>
                  <a:srgbClr val="000000"/>
                </a:solidFill>
                <a:ea typeface="Source Sans Pro"/>
                <a:cs typeface="Arial"/>
              </a:rPr>
              <a:t>Eine detaillierte Beschreibung des Prozesses findet sich im </a:t>
            </a:r>
            <a:r>
              <a:rPr lang="de-DE" sz="1050" i="1" dirty="0">
                <a:solidFill>
                  <a:srgbClr val="000000"/>
                </a:solidFill>
                <a:ea typeface="Source Sans Pro"/>
                <a:cs typeface="Arial"/>
                <a:hlinkClick r:id="rId3"/>
              </a:rPr>
              <a:t>Handbuch der DRK-Engagementplattform</a:t>
            </a:r>
            <a:r>
              <a:rPr lang="de-DE" sz="1050" i="1" dirty="0">
                <a:solidFill>
                  <a:srgbClr val="000000"/>
                </a:solidFill>
                <a:ea typeface="Source Sans Pro"/>
                <a:cs typeface="Arial"/>
              </a:rPr>
              <a:t>. Bei technischen Fragen zur Einbindung der DRK-</a:t>
            </a:r>
            <a:r>
              <a:rPr lang="de-DE" sz="1050" i="1" dirty="0" err="1">
                <a:solidFill>
                  <a:srgbClr val="000000"/>
                </a:solidFill>
                <a:ea typeface="Source Sans Pro"/>
                <a:cs typeface="Arial"/>
              </a:rPr>
              <a:t>Engagementplattform</a:t>
            </a:r>
            <a:r>
              <a:rPr lang="de-DE" sz="1050" i="1" dirty="0">
                <a:solidFill>
                  <a:srgbClr val="000000"/>
                </a:solidFill>
                <a:ea typeface="Source Sans Pro"/>
                <a:cs typeface="Arial"/>
              </a:rPr>
              <a:t> auf Ihrer Website können Sie sich an </a:t>
            </a:r>
            <a:r>
              <a:rPr lang="de-DE" sz="1050" i="1" dirty="0">
                <a:solidFill>
                  <a:srgbClr val="000000"/>
                </a:solidFill>
                <a:ea typeface="Source Sans Pro"/>
                <a:cs typeface="Arial"/>
                <a:hlinkClick r:id="rId4"/>
              </a:rPr>
              <a:t>support@drkservice.de</a:t>
            </a:r>
            <a:r>
              <a:rPr lang="de-DE" sz="1050" i="1" dirty="0">
                <a:solidFill>
                  <a:srgbClr val="000000"/>
                </a:solidFill>
                <a:ea typeface="Source Sans Pro"/>
                <a:cs typeface="Arial"/>
              </a:rPr>
              <a:t> wenden.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FADD1D0-8750-F64D-16F4-91892C01495D}"/>
              </a:ext>
            </a:extLst>
          </p:cNvPr>
          <p:cNvSpPr txBox="1"/>
          <p:nvPr/>
        </p:nvSpPr>
        <p:spPr>
          <a:xfrm>
            <a:off x="357466" y="1285026"/>
            <a:ext cx="834729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>
                <a:ea typeface="+mn-lt"/>
                <a:cs typeface="+mn-lt"/>
              </a:rPr>
              <a:t>Die DRK-</a:t>
            </a:r>
            <a:r>
              <a:rPr lang="de-DE" sz="1400" err="1">
                <a:ea typeface="+mn-lt"/>
                <a:cs typeface="+mn-lt"/>
              </a:rPr>
              <a:t>Engagementplattform</a:t>
            </a:r>
            <a:r>
              <a:rPr lang="de-DE" sz="1400">
                <a:ea typeface="+mn-lt"/>
                <a:cs typeface="+mn-lt"/>
              </a:rPr>
              <a:t> kann in wenigen Minuten in die jeweilige Gliederungsseite integriert werden (– wenn Sie die Musterseiten der DRK Service GmbH nutzen).</a:t>
            </a:r>
            <a:endParaRPr lang="de-DE" err="1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EA73B2DF-5C8E-6EDA-1B80-7F6BBF1A8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132723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21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34451" y="811449"/>
            <a:ext cx="8280001" cy="950400"/>
          </a:xfrm>
        </p:spPr>
        <p:txBody>
          <a:bodyPr/>
          <a:lstStyle/>
          <a:p>
            <a:r>
              <a:rPr lang="de-DE">
                <a:latin typeface="Georgia"/>
                <a:cs typeface="Arial"/>
              </a:rPr>
              <a:t>1. Erstellung eines Dienstleistungsdatenbank-Accounts (DLDB) inkl. Rechtevergabe </a:t>
            </a:r>
            <a:endParaRPr lang="de-DE">
              <a:solidFill>
                <a:srgbClr val="E60005"/>
              </a:solidFill>
              <a:latin typeface="Georgia"/>
            </a:endParaRP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ECFDC385-E8B3-30FD-113B-EF16EEF0D485}"/>
              </a:ext>
            </a:extLst>
          </p:cNvPr>
          <p:cNvSpPr txBox="1"/>
          <p:nvPr/>
        </p:nvSpPr>
        <p:spPr>
          <a:xfrm>
            <a:off x="432994" y="1765794"/>
            <a:ext cx="8129827" cy="304698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200" b="1">
                <a:solidFill>
                  <a:srgbClr val="E60005"/>
                </a:solidFill>
                <a:cs typeface="Arial"/>
              </a:rPr>
              <a:t>(1) Erstellung des DLDB-Accounts via </a:t>
            </a:r>
            <a:r>
              <a:rPr lang="de-DE" sz="1200" b="1">
                <a:solidFill>
                  <a:srgbClr val="E60005"/>
                </a:solidFill>
                <a:cs typeface="Arial"/>
                <a:hlinkClick r:id="rId2"/>
              </a:rPr>
              <a:t>DRK-Benutzerverwaltung</a:t>
            </a:r>
            <a:r>
              <a:rPr lang="de-DE" sz="1200" b="1">
                <a:solidFill>
                  <a:srgbClr val="E60005"/>
                </a:solidFill>
                <a:cs typeface="Arial"/>
              </a:rPr>
              <a:t>: Zwei mögliche Varianten</a:t>
            </a:r>
            <a:endParaRPr lang="de-DE">
              <a:cs typeface="Arial"/>
            </a:endParaRPr>
          </a:p>
          <a:p>
            <a:pPr marL="571500" lvl="1" indent="-228600">
              <a:buAutoNum type="alphaLcPeriod"/>
            </a:pPr>
            <a:r>
              <a:rPr lang="de-DE" sz="1200">
                <a:ea typeface="+mn-lt"/>
                <a:cs typeface="+mn-lt"/>
              </a:rPr>
              <a:t>Erstellung „auf Zuruf“: Datenpflegerin/Datenpfleger im KV erstellt einen eigenen Account für die Nutzenden und gibt Zugangsdaten an Nutzende </a:t>
            </a:r>
            <a:r>
              <a:rPr lang="de-DE" sz="1200" i="1">
                <a:ea typeface="+mn-lt"/>
                <a:cs typeface="+mn-lt"/>
              </a:rPr>
              <a:t>(empfohlene Variante)</a:t>
            </a:r>
            <a:endParaRPr lang="en-US" sz="1200" i="1">
              <a:ea typeface="+mn-lt"/>
              <a:cs typeface="+mn-lt"/>
            </a:endParaRPr>
          </a:p>
          <a:p>
            <a:pPr marL="914400" lvl="2" indent="-228600">
              <a:buFont typeface="Wingdings,Sans-Serif"/>
              <a:buChar char="§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Accounts können sowohl für Mitarbeitende des Kreisverbandes, als auch für Ehren- und hauptamtliche aus DRK-Einrichtungen oder im Ortsverein erstellt werden</a:t>
            </a:r>
            <a:endParaRPr lang="en-US" sz="1200">
              <a:solidFill>
                <a:srgbClr val="000000"/>
              </a:solidFill>
              <a:latin typeface="Arial"/>
              <a:cs typeface="Arial"/>
            </a:endParaRPr>
          </a:p>
          <a:p>
            <a:pPr marL="571500" lvl="1" indent="-228600">
              <a:buAutoNum type="alphaLcPeriod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Nutzende beantragen eigenständig einen Account, ordnen diesen einem KV zu, Freischaltung des Accounts erfolgt durch KV-GF oder Datenpflegerin/Datenpfleger </a:t>
            </a:r>
            <a:r>
              <a:rPr lang="de-DE" sz="1200" i="1">
                <a:solidFill>
                  <a:srgbClr val="000000"/>
                </a:solidFill>
                <a:latin typeface="Arial"/>
                <a:cs typeface="Arial"/>
              </a:rPr>
              <a:t>(komplexer und zeitintensiver)</a:t>
            </a:r>
            <a:endParaRPr lang="de-DE" sz="1200" i="1" err="1">
              <a:latin typeface="Arial"/>
              <a:cs typeface="Arial"/>
            </a:endParaRPr>
          </a:p>
          <a:p>
            <a:pPr marL="372110" lvl="3" indent="-228600">
              <a:buFontTx/>
              <a:buAutoNum type="arabicPeriod"/>
            </a:pPr>
            <a:endParaRPr lang="de-DE" sz="1200" b="1">
              <a:solidFill>
                <a:srgbClr val="FF0000"/>
              </a:solidFill>
              <a:latin typeface="Arial"/>
              <a:cs typeface="Arial"/>
            </a:endParaRPr>
          </a:p>
          <a:p>
            <a:pPr marL="143510" lvl="3"/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(2) Account erhält durch Datenpflegerin/Datenpfleger </a:t>
            </a:r>
            <a:br>
              <a:rPr lang="de-DE" sz="1200" b="1">
                <a:latin typeface="Arial"/>
                <a:cs typeface="Arial"/>
              </a:rPr>
            </a:br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   die entsprechenden Rechte</a:t>
            </a:r>
            <a:endParaRPr lang="de-DE" sz="1200">
              <a:cs typeface="Arial"/>
            </a:endParaRPr>
          </a:p>
          <a:p>
            <a:pPr marL="657860" lvl="4" indent="-171450">
              <a:buFont typeface="Arial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ea typeface="Calibri"/>
                <a:cs typeface="Arial"/>
              </a:rPr>
              <a:t>"</a:t>
            </a:r>
            <a:r>
              <a:rPr lang="de-DE" sz="1200" err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Engagementangebote</a:t>
            </a:r>
            <a:r>
              <a:rPr lang="de-DE" sz="1200">
                <a:solidFill>
                  <a:srgbClr val="000000"/>
                </a:solidFill>
                <a:latin typeface="Arial"/>
                <a:ea typeface="Calibri"/>
                <a:cs typeface="Arial"/>
              </a:rPr>
              <a:t> einstellen" </a:t>
            </a:r>
            <a:br>
              <a:rPr lang="de-DE" sz="1200">
                <a:latin typeface="Arial"/>
                <a:ea typeface="Calibri"/>
                <a:cs typeface="Arial"/>
              </a:rPr>
            </a:br>
            <a:r>
              <a:rPr lang="de-DE" sz="1200">
                <a:solidFill>
                  <a:srgbClr val="000000"/>
                </a:solidFill>
                <a:latin typeface="Arial"/>
                <a:ea typeface="Calibri"/>
                <a:cs typeface="Arial"/>
              </a:rPr>
              <a:t>gibt Nutzenden alle notwendigen Rechte für</a:t>
            </a:r>
            <a:br>
              <a:rPr lang="de-DE" sz="1200">
                <a:latin typeface="Arial"/>
                <a:ea typeface="Calibri"/>
                <a:cs typeface="Arial"/>
              </a:rPr>
            </a:br>
            <a:r>
              <a:rPr lang="de-DE" sz="1200">
                <a:solidFill>
                  <a:srgbClr val="000000"/>
                </a:solidFill>
                <a:latin typeface="Arial"/>
                <a:ea typeface="Calibri"/>
                <a:cs typeface="Arial"/>
              </a:rPr>
              <a:t>die Nutzung der DRK-</a:t>
            </a:r>
            <a:r>
              <a:rPr lang="de-DE" sz="1200" err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Engagementplattform</a:t>
            </a:r>
            <a:endParaRPr lang="de-DE" sz="120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657860" lvl="4" indent="-171450">
              <a:buFont typeface="Arial"/>
              <a:buChar char="•"/>
            </a:pPr>
            <a:r>
              <a:rPr lang="de-DE" sz="1200" err="1">
                <a:solidFill>
                  <a:srgbClr val="000000"/>
                </a:solidFill>
                <a:latin typeface="Arial"/>
                <a:cs typeface="Arial"/>
              </a:rPr>
              <a:t>KoopMA</a:t>
            </a: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 / Änderung Gliederungsdaten und/</a:t>
            </a:r>
            <a:br>
              <a:rPr lang="de-DE" sz="1200">
                <a:latin typeface="Arial"/>
                <a:cs typeface="Arial"/>
              </a:rPr>
            </a:b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ohne Rechte / DDL Administrator ebenfalls</a:t>
            </a:r>
          </a:p>
          <a:p>
            <a:pPr marL="657860" lvl="4" indent="-171450">
              <a:buFont typeface="Arial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"nur Lesen ohne Export" nicht</a:t>
            </a:r>
          </a:p>
        </p:txBody>
      </p:sp>
      <p:pic>
        <p:nvPicPr>
          <p:cNvPr id="9" name="Grafik 8" descr="Ein Bild, das Text, Screenshot, Schrift, Zahl enthält.&#10;&#10;Beschreibung automatisch generiert.">
            <a:extLst>
              <a:ext uri="{FF2B5EF4-FFF2-40B4-BE49-F238E27FC236}">
                <a16:creationId xmlns:a16="http://schemas.microsoft.com/office/drawing/2014/main" id="{E23BE7CB-5B67-2283-F1FF-2FE282872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168" y="3275721"/>
            <a:ext cx="3937484" cy="1623005"/>
          </a:xfrm>
          <a:prstGeom prst="rect">
            <a:avLst/>
          </a:prstGeom>
        </p:spPr>
      </p:pic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9759675B-B9F9-8E40-A9E0-706337085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40617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4251457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22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34451" y="811449"/>
            <a:ext cx="8280001" cy="950400"/>
          </a:xfrm>
        </p:spPr>
        <p:txBody>
          <a:bodyPr/>
          <a:lstStyle/>
          <a:p>
            <a:r>
              <a:rPr lang="de-DE">
                <a:latin typeface="Georgia"/>
                <a:cs typeface="Arial"/>
              </a:rPr>
              <a:t>2. Login in der Dienstleistungsdatenbank (DLDB) &amp; Navigation zum </a:t>
            </a:r>
            <a:r>
              <a:rPr lang="de-DE" err="1">
                <a:latin typeface="Georgia"/>
                <a:cs typeface="Arial"/>
              </a:rPr>
              <a:t>Engagementformular</a:t>
            </a:r>
            <a:endParaRPr lang="de-DE" err="1">
              <a:solidFill>
                <a:srgbClr val="E60005"/>
              </a:solidFill>
              <a:latin typeface="Georgia"/>
            </a:endParaRP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ECFDC385-E8B3-30FD-113B-EF16EEF0D485}"/>
              </a:ext>
            </a:extLst>
          </p:cNvPr>
          <p:cNvSpPr txBox="1"/>
          <p:nvPr/>
        </p:nvSpPr>
        <p:spPr>
          <a:xfrm>
            <a:off x="432994" y="1765794"/>
            <a:ext cx="4028049" cy="249299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200" b="1">
                <a:solidFill>
                  <a:srgbClr val="E60005"/>
                </a:solidFill>
                <a:cs typeface="Arial"/>
              </a:rPr>
              <a:t>(1) Login</a:t>
            </a:r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 in der Dienstleistungsdatenbank</a:t>
            </a:r>
          </a:p>
          <a:p>
            <a:pPr marL="657860" lvl="4" indent="-171450">
              <a:buFont typeface="Arial"/>
              <a:buChar char="•"/>
            </a:pPr>
            <a:r>
              <a:rPr lang="de-DE" sz="1200">
                <a:latin typeface="Arial"/>
                <a:cs typeface="Arial"/>
              </a:rPr>
              <a:t>dldb</a:t>
            </a:r>
            <a:r>
              <a:rPr lang="de-DE" sz="1200">
                <a:ea typeface="+mn-lt"/>
                <a:cs typeface="+mn-lt"/>
              </a:rPr>
              <a:t>.drk-db.de aufrufen</a:t>
            </a:r>
            <a:endParaRPr lang="de-DE" sz="1200" b="1">
              <a:latin typeface="Arial"/>
              <a:cs typeface="Arial"/>
            </a:endParaRPr>
          </a:p>
          <a:p>
            <a:pPr marL="657860" lvl="4" indent="-171450">
              <a:buFont typeface="Arial"/>
              <a:buChar char="•"/>
            </a:pPr>
            <a:r>
              <a:rPr lang="de-DE" sz="1200">
                <a:ea typeface="+mn-lt"/>
                <a:cs typeface="+mn-lt"/>
              </a:rPr>
              <a:t>mit den individuellen Zugangsdaten aus Schritt 1 einloggen </a:t>
            </a:r>
            <a:endParaRPr lang="de-DE">
              <a:cs typeface="Arial"/>
            </a:endParaRPr>
          </a:p>
          <a:p>
            <a:pPr marL="372110" lvl="3" indent="-228600">
              <a:buFont typeface="Arial"/>
              <a:buChar char="•"/>
            </a:pPr>
            <a:endParaRPr lang="de-DE" sz="1200" b="1">
              <a:solidFill>
                <a:srgbClr val="FF0000"/>
              </a:solidFill>
              <a:latin typeface="Arial"/>
              <a:cs typeface="Arial"/>
            </a:endParaRPr>
          </a:p>
          <a:p>
            <a:pPr marL="143510" lvl="3"/>
            <a:endParaRPr lang="de-DE" sz="1200" b="1">
              <a:solidFill>
                <a:srgbClr val="FF0000"/>
              </a:solidFill>
              <a:latin typeface="Arial"/>
              <a:cs typeface="Arial"/>
            </a:endParaRPr>
          </a:p>
          <a:p>
            <a:pPr marL="143510" lvl="3"/>
            <a:br>
              <a:rPr lang="de-DE" sz="1200" b="1">
                <a:solidFill>
                  <a:srgbClr val="FF0000"/>
                </a:solidFill>
                <a:latin typeface="Arial"/>
                <a:cs typeface="Arial"/>
              </a:rPr>
            </a:br>
            <a:br>
              <a:rPr lang="de-DE" sz="1200" b="1">
                <a:latin typeface="Arial"/>
                <a:cs typeface="Arial"/>
              </a:rPr>
            </a:br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(2) Navigation zum </a:t>
            </a:r>
            <a:r>
              <a:rPr lang="de-DE" sz="1200" b="1" err="1">
                <a:solidFill>
                  <a:srgbClr val="E60005"/>
                </a:solidFill>
                <a:latin typeface="Arial"/>
                <a:cs typeface="Arial"/>
              </a:rPr>
              <a:t>Engagementformular</a:t>
            </a:r>
            <a:endParaRPr lang="de-DE" sz="1200" b="1">
              <a:solidFill>
                <a:srgbClr val="E60005"/>
              </a:solidFill>
              <a:cs typeface="Arial"/>
            </a:endParaRPr>
          </a:p>
          <a:p>
            <a:pPr marL="657860" lvl="4" indent="-171450">
              <a:buFont typeface="Arial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Linker Reiter "</a:t>
            </a:r>
            <a:r>
              <a:rPr lang="de-DE" sz="1200" err="1">
                <a:solidFill>
                  <a:srgbClr val="000000"/>
                </a:solidFill>
                <a:latin typeface="Arial"/>
                <a:cs typeface="Arial"/>
              </a:rPr>
              <a:t>Engagementangebote</a:t>
            </a: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"</a:t>
            </a:r>
          </a:p>
          <a:p>
            <a:pPr marL="657860" lvl="4" indent="-171450">
              <a:buFont typeface="Arial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je nach in Schritt 1 vergebener Rolle, werden zusätzliche Reiter angezeigt</a:t>
            </a:r>
          </a:p>
          <a:p>
            <a:pPr marL="429260" lvl="3" indent="-285750">
              <a:buFont typeface="Arial"/>
              <a:buChar char="•"/>
            </a:pPr>
            <a:endParaRPr lang="de-DE"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Grafik 4" descr="Ein Bild, das Text, Screenshot, Schrift, Zahl enthält.&#10;&#10;Beschreibung automatisch generiert.">
            <a:extLst>
              <a:ext uri="{FF2B5EF4-FFF2-40B4-BE49-F238E27FC236}">
                <a16:creationId xmlns:a16="http://schemas.microsoft.com/office/drawing/2014/main" id="{AEF35231-8E05-1FA7-376B-DE0D3AB165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41" t="149" r="24808" b="54651"/>
          <a:stretch/>
        </p:blipFill>
        <p:spPr>
          <a:xfrm>
            <a:off x="4549247" y="1526798"/>
            <a:ext cx="1448469" cy="1406665"/>
          </a:xfrm>
          <a:prstGeom prst="rect">
            <a:avLst/>
          </a:prstGeom>
        </p:spPr>
      </p:pic>
      <p:pic>
        <p:nvPicPr>
          <p:cNvPr id="11" name="Grafik 10" descr="Ein Bild, das Text, Elektronik, Screenshot, Schrift enthält.&#10;&#10;Beschreibung automatisch generiert.">
            <a:extLst>
              <a:ext uri="{FF2B5EF4-FFF2-40B4-BE49-F238E27FC236}">
                <a16:creationId xmlns:a16="http://schemas.microsoft.com/office/drawing/2014/main" id="{58D39589-748B-FADB-6606-1E0BEA8AE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199" y="3102063"/>
            <a:ext cx="4141417" cy="1843844"/>
          </a:xfrm>
          <a:prstGeom prst="rect">
            <a:avLst/>
          </a:prstGeom>
        </p:spPr>
      </p:pic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D6D2C18B-BEDE-BB82-396B-9DF08E143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1599360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23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34451" y="811449"/>
            <a:ext cx="8272767" cy="415071"/>
          </a:xfrm>
        </p:spPr>
        <p:txBody>
          <a:bodyPr/>
          <a:lstStyle/>
          <a:p>
            <a:r>
              <a:rPr lang="de-DE">
                <a:latin typeface="Georgia"/>
                <a:cs typeface="Arial"/>
              </a:rPr>
              <a:t>3. Dateneingabe &amp; Veröffentlichung des </a:t>
            </a:r>
            <a:r>
              <a:rPr lang="de-DE" err="1">
                <a:latin typeface="Georgia"/>
                <a:cs typeface="Arial"/>
              </a:rPr>
              <a:t>Engagementangebots</a:t>
            </a:r>
            <a:r>
              <a:rPr lang="de-DE">
                <a:latin typeface="Georgia"/>
                <a:cs typeface="Arial"/>
              </a:rPr>
              <a:t> </a:t>
            </a:r>
            <a:endParaRPr lang="de-DE" err="1">
              <a:solidFill>
                <a:srgbClr val="E60005"/>
              </a:solidFill>
              <a:latin typeface="Georgia"/>
            </a:endParaRP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ECFDC385-E8B3-30FD-113B-EF16EEF0D485}"/>
              </a:ext>
            </a:extLst>
          </p:cNvPr>
          <p:cNvSpPr txBox="1"/>
          <p:nvPr/>
        </p:nvSpPr>
        <p:spPr>
          <a:xfrm>
            <a:off x="432994" y="2243250"/>
            <a:ext cx="8556642" cy="249299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200" b="1">
                <a:solidFill>
                  <a:srgbClr val="E60005"/>
                </a:solidFill>
                <a:cs typeface="Arial"/>
              </a:rPr>
              <a:t>(1) Daten</a:t>
            </a:r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 der vermittelnden Gliederung</a:t>
            </a:r>
          </a:p>
          <a:p>
            <a:pPr marL="657860" lvl="4" indent="-171450">
              <a:buFont typeface="Arial"/>
              <a:buChar char="•"/>
            </a:pPr>
            <a:r>
              <a:rPr lang="de-DE" sz="1200">
                <a:cs typeface="Arial"/>
              </a:rPr>
              <a:t>umfasst die Daten der Gliederung und der dortigen Ansprechperson (z.B. die Ehrenamtskoordination auf KV-Ebene) und bezieht sich auf alle </a:t>
            </a:r>
            <a:r>
              <a:rPr lang="de-DE" sz="1200" err="1">
                <a:cs typeface="Arial"/>
              </a:rPr>
              <a:t>Engagementangebote</a:t>
            </a:r>
            <a:r>
              <a:rPr lang="de-DE" sz="1200">
                <a:cs typeface="Arial"/>
              </a:rPr>
              <a:t>, die über den jeweiligen Account laufen</a:t>
            </a:r>
          </a:p>
          <a:p>
            <a:pPr marL="372110" lvl="3" indent="-228600">
              <a:buFont typeface="Arial"/>
              <a:buChar char="•"/>
            </a:pPr>
            <a:endParaRPr lang="de-DE" sz="1200" b="1">
              <a:solidFill>
                <a:srgbClr val="FF0000"/>
              </a:solidFill>
              <a:latin typeface="Arial"/>
              <a:cs typeface="Arial"/>
            </a:endParaRPr>
          </a:p>
          <a:p>
            <a:pPr marL="143510" lvl="3"/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(2) Durchführende Einrichtung erstellen</a:t>
            </a:r>
            <a:endParaRPr lang="de-DE" sz="1200" b="1">
              <a:solidFill>
                <a:srgbClr val="E60005"/>
              </a:solidFill>
              <a:cs typeface="Arial"/>
            </a:endParaRPr>
          </a:p>
          <a:p>
            <a:pPr marL="657860" lvl="4" indent="-171450">
              <a:buFont typeface="Arial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beschreibt die Daten der konkreten Einrichtung und des Einsatzortes, an dem das Engagement durchgeführt wird</a:t>
            </a:r>
          </a:p>
          <a:p>
            <a:pPr marL="657860" lvl="4" indent="-171450">
              <a:buFont typeface="Arial"/>
              <a:buChar char="•"/>
            </a:pPr>
            <a:endParaRPr lang="de-DE" sz="1200">
              <a:solidFill>
                <a:srgbClr val="000000"/>
              </a:solidFill>
              <a:latin typeface="Arial"/>
              <a:cs typeface="Arial"/>
            </a:endParaRPr>
          </a:p>
          <a:p>
            <a:pPr marL="143510" lvl="3"/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(3) </a:t>
            </a:r>
            <a:r>
              <a:rPr lang="de-DE" sz="1200" b="1" err="1">
                <a:solidFill>
                  <a:srgbClr val="E60005"/>
                </a:solidFill>
                <a:latin typeface="Arial"/>
                <a:cs typeface="Arial"/>
              </a:rPr>
              <a:t>Engagementangebote</a:t>
            </a:r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 eintragen</a:t>
            </a:r>
          </a:p>
          <a:p>
            <a:pPr marL="657860" lvl="4" indent="-171450">
              <a:buFont typeface="Arial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hier werden konkrete </a:t>
            </a:r>
            <a:r>
              <a:rPr lang="de-DE" sz="1200" err="1">
                <a:solidFill>
                  <a:srgbClr val="000000"/>
                </a:solidFill>
                <a:latin typeface="Arial"/>
                <a:cs typeface="Arial"/>
              </a:rPr>
              <a:t>Engagementangebote</a:t>
            </a: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 erstellt, die nach der Veröffentlichung auf der DRK-</a:t>
            </a:r>
            <a:r>
              <a:rPr lang="de-DE" sz="1200" err="1">
                <a:solidFill>
                  <a:srgbClr val="000000"/>
                </a:solidFill>
                <a:latin typeface="Arial"/>
                <a:cs typeface="Arial"/>
              </a:rPr>
              <a:t>Engagementplattform</a:t>
            </a: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 ausgespielt werden</a:t>
            </a:r>
          </a:p>
          <a:p>
            <a:pPr marL="657860" lvl="4" indent="-171450">
              <a:buFont typeface="Arial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Mustertexte mit Vorformulierungen können genutzt werden</a:t>
            </a:r>
          </a:p>
          <a:p>
            <a:pPr marL="657860" lvl="4" indent="-171450">
              <a:buFont typeface="Arial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Angebote können nach der Erstellung/Veröffentlichung bearbeitet, deaktiviert/aktiviert sowie gelöscht werden</a:t>
            </a:r>
          </a:p>
          <a:p>
            <a:pPr marL="657860" lvl="4" indent="-171450">
              <a:buFont typeface="Arial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Kontaktadressen für </a:t>
            </a:r>
            <a:r>
              <a:rPr lang="de-DE" sz="1200" err="1">
                <a:solidFill>
                  <a:srgbClr val="000000"/>
                </a:solidFill>
                <a:latin typeface="Arial"/>
                <a:cs typeface="Arial"/>
              </a:rPr>
              <a:t>Engagementinteressierte</a:t>
            </a: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 sind die unter (1) und (2) hinterlegten Daten</a:t>
            </a:r>
          </a:p>
        </p:txBody>
      </p:sp>
      <p:pic>
        <p:nvPicPr>
          <p:cNvPr id="4" name="Grafik 3" descr="Ein Bild, das Text, Schrift, Reihe, Software enthält.&#10;&#10;Beschreibung automatisch generiert.">
            <a:extLst>
              <a:ext uri="{FF2B5EF4-FFF2-40B4-BE49-F238E27FC236}">
                <a16:creationId xmlns:a16="http://schemas.microsoft.com/office/drawing/2014/main" id="{4D5C146F-412E-26A4-FA0C-A2A1E212B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44" y="1558936"/>
            <a:ext cx="7834614" cy="542622"/>
          </a:xfrm>
          <a:prstGeom prst="rect">
            <a:avLst/>
          </a:prstGeom>
        </p:spPr>
      </p:pic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5C250382-B081-6629-D65A-9FC33B5D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1516821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DB61C-D261-A2E9-6A8B-F1149E97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2" y="719988"/>
            <a:ext cx="7833894" cy="589318"/>
          </a:xfrm>
        </p:spPr>
        <p:txBody>
          <a:bodyPr/>
          <a:lstStyle/>
          <a:p>
            <a:r>
              <a:rPr lang="de-DE" sz="2400">
                <a:latin typeface="Georgia"/>
              </a:rPr>
              <a:t>Die DRK-</a:t>
            </a:r>
            <a:r>
              <a:rPr lang="de-DE" sz="2400" err="1">
                <a:latin typeface="Georgia"/>
              </a:rPr>
              <a:t>Engagementplattform</a:t>
            </a:r>
            <a:r>
              <a:rPr lang="de-DE" sz="2400">
                <a:latin typeface="Georgia"/>
              </a:rPr>
              <a:t>: Kurz und knapp.</a:t>
            </a:r>
            <a:endParaRPr lang="de-DE" sz="240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7CFFA4-706B-1C7A-5A55-4702E13F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3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449009B-3F53-8A98-6807-733B11BB35F8}"/>
              </a:ext>
            </a:extLst>
          </p:cNvPr>
          <p:cNvSpPr txBox="1"/>
          <p:nvPr/>
        </p:nvSpPr>
        <p:spPr>
          <a:xfrm>
            <a:off x="306827" y="1371836"/>
            <a:ext cx="840516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600">
                <a:ea typeface="+mn-lt"/>
                <a:cs typeface="+mn-lt"/>
              </a:rPr>
              <a:t>Die </a:t>
            </a:r>
            <a:r>
              <a:rPr lang="de-DE" sz="1600" b="1">
                <a:solidFill>
                  <a:srgbClr val="E60005"/>
                </a:solidFill>
              </a:rPr>
              <a:t>DRK-</a:t>
            </a:r>
            <a:r>
              <a:rPr lang="de-DE" sz="1600" b="1" err="1">
                <a:solidFill>
                  <a:srgbClr val="E60005"/>
                </a:solidFill>
              </a:rPr>
              <a:t>Engagementplattform</a:t>
            </a:r>
            <a:r>
              <a:rPr lang="de-DE" sz="1600"/>
              <a:t> unterstützt DRK-Gliederungen und –Einrichtungen dabei, über das Internet Engagementinteressierte zu finden.</a:t>
            </a:r>
            <a:endParaRPr lang="de-DE" sz="1600">
              <a:cs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079EE3F-9835-B70C-698A-65E1D5AD063B}"/>
              </a:ext>
            </a:extLst>
          </p:cNvPr>
          <p:cNvSpPr txBox="1"/>
          <p:nvPr/>
        </p:nvSpPr>
        <p:spPr>
          <a:xfrm>
            <a:off x="306827" y="2205497"/>
            <a:ext cx="55302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>
                <a:cs typeface="Arial"/>
              </a:rPr>
              <a:t>In wenigen Minuten können Ehrenamtskoordinationen und/oder </a:t>
            </a:r>
            <a:br>
              <a:rPr lang="de-DE" sz="1200">
                <a:cs typeface="Arial"/>
              </a:rPr>
            </a:br>
            <a:r>
              <a:rPr lang="de-DE" sz="1200">
                <a:cs typeface="Arial"/>
              </a:rPr>
              <a:t>Verantwortliche aus DRK-Einrichtungen (über die DRK-Dienstleistungsdatenbank) digitale </a:t>
            </a:r>
            <a:r>
              <a:rPr lang="de-DE" sz="1200" err="1">
                <a:cs typeface="Arial"/>
              </a:rPr>
              <a:t>Engagementangebote</a:t>
            </a:r>
            <a:r>
              <a:rPr lang="de-DE" sz="1200">
                <a:cs typeface="Arial"/>
              </a:rPr>
              <a:t> erstellen.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3BFF137-CB92-F660-61AC-6BC627B7253D}"/>
              </a:ext>
            </a:extLst>
          </p:cNvPr>
          <p:cNvSpPr txBox="1"/>
          <p:nvPr/>
        </p:nvSpPr>
        <p:spPr>
          <a:xfrm>
            <a:off x="307418" y="3017825"/>
            <a:ext cx="542630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 dirty="0">
                <a:cs typeface="Arial"/>
              </a:rPr>
              <a:t>Die </a:t>
            </a:r>
            <a:r>
              <a:rPr lang="de-DE" sz="1200" dirty="0" err="1">
                <a:cs typeface="Arial"/>
              </a:rPr>
              <a:t>Engagementangebote</a:t>
            </a:r>
            <a:r>
              <a:rPr lang="de-DE" sz="1200" dirty="0">
                <a:cs typeface="Arial"/>
              </a:rPr>
              <a:t> werden reichweitenstark in der DRK-</a:t>
            </a:r>
            <a:r>
              <a:rPr lang="de-DE" sz="1200" dirty="0" err="1">
                <a:cs typeface="Arial"/>
              </a:rPr>
              <a:t>Engagementplattform</a:t>
            </a:r>
            <a:r>
              <a:rPr lang="de-DE" sz="1200" dirty="0">
                <a:cs typeface="Arial"/>
              </a:rPr>
              <a:t> auf DRK.de ausgespielt. Die Plattform kann auch auf den Gliederungs-Webseiten eingebunden werden. Alle DRK-Angebote werden zusätzlich automatisiert auf externen </a:t>
            </a:r>
            <a:r>
              <a:rPr lang="de-DE" sz="1200" dirty="0" err="1">
                <a:cs typeface="Arial"/>
              </a:rPr>
              <a:t>Engagementseiten</a:t>
            </a:r>
            <a:r>
              <a:rPr lang="de-DE" sz="1200" dirty="0">
                <a:cs typeface="Arial"/>
              </a:rPr>
              <a:t> ausgespielt.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5D59780-6CC3-FD64-239B-DC6BD56F92D8}"/>
              </a:ext>
            </a:extLst>
          </p:cNvPr>
          <p:cNvSpPr txBox="1"/>
          <p:nvPr/>
        </p:nvSpPr>
        <p:spPr>
          <a:xfrm>
            <a:off x="306823" y="3970007"/>
            <a:ext cx="55302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 err="1">
                <a:cs typeface="Arial"/>
              </a:rPr>
              <a:t>Engagementinteressierte</a:t>
            </a:r>
            <a:r>
              <a:rPr lang="de-DE" sz="1200">
                <a:cs typeface="Arial"/>
              </a:rPr>
              <a:t> erhalten auf der jeweiligen </a:t>
            </a:r>
            <a:r>
              <a:rPr lang="de-DE" sz="1200" err="1">
                <a:cs typeface="Arial"/>
              </a:rPr>
              <a:t>Engagementseite</a:t>
            </a:r>
            <a:r>
              <a:rPr lang="de-DE" sz="1200">
                <a:cs typeface="Arial"/>
              </a:rPr>
              <a:t> in der DRK-</a:t>
            </a:r>
            <a:r>
              <a:rPr lang="de-DE" sz="1200" err="1">
                <a:cs typeface="Arial"/>
              </a:rPr>
              <a:t>Engagementplattform</a:t>
            </a:r>
            <a:r>
              <a:rPr lang="de-DE" sz="1200">
                <a:cs typeface="Arial"/>
              </a:rPr>
              <a:t> detaillierte Informationen zur Tätigkeit und nehmen mit wenigen Klicks Kontakt mit der jeweiligen Einrichtung auf.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004DB1F-253A-867F-0CE1-30C19DBA7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608" y="1957526"/>
            <a:ext cx="2647449" cy="2834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13B5286D-66ED-527A-3306-96ED62A7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275545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DB61C-D261-A2E9-6A8B-F1149E97F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>
                <a:latin typeface="Georgia"/>
              </a:rPr>
              <a:t>Mehrwerte der DRK-</a:t>
            </a:r>
            <a:r>
              <a:rPr lang="de-DE" sz="2400" err="1">
                <a:latin typeface="Georgia"/>
              </a:rPr>
              <a:t>Engagementplattform</a:t>
            </a:r>
            <a:endParaRPr lang="de-DE" sz="2400" err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7CFFA4-706B-1C7A-5A55-4702E13F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4</a:t>
            </a:fld>
            <a:endParaRPr lang="de-DE"/>
          </a:p>
        </p:txBody>
      </p:sp>
      <p:pic>
        <p:nvPicPr>
          <p:cNvPr id="11" name="Grafik 10" descr="Ein Bild, das Symbol, Logo, Schrift, Kreis enthält.&#10;&#10;Beschreibung automatisch generiert.">
            <a:extLst>
              <a:ext uri="{FF2B5EF4-FFF2-40B4-BE49-F238E27FC236}">
                <a16:creationId xmlns:a16="http://schemas.microsoft.com/office/drawing/2014/main" id="{F33C32A6-5170-1CC8-2E95-815DB1B10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45" y="2963302"/>
            <a:ext cx="649579" cy="640054"/>
          </a:xfrm>
          <a:prstGeom prst="rect">
            <a:avLst/>
          </a:prstGeom>
        </p:spPr>
      </p:pic>
      <p:pic>
        <p:nvPicPr>
          <p:cNvPr id="12" name="Grafik 11" descr="Ein Bild, das Symbol, Kreis, Logo enthält.&#10;&#10;Beschreibung automatisch generiert.">
            <a:extLst>
              <a:ext uri="{FF2B5EF4-FFF2-40B4-BE49-F238E27FC236}">
                <a16:creationId xmlns:a16="http://schemas.microsoft.com/office/drawing/2014/main" id="{022A140F-8781-6852-F119-BE466633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45" y="3760183"/>
            <a:ext cx="649579" cy="640054"/>
          </a:xfrm>
          <a:prstGeom prst="rect">
            <a:avLst/>
          </a:prstGeom>
        </p:spPr>
      </p:pic>
      <p:pic>
        <p:nvPicPr>
          <p:cNvPr id="13" name="Grafik 12" descr="Ein Bild, das Symbol enthält.&#10;&#10;Beschreibung automatisch generiert.">
            <a:extLst>
              <a:ext uri="{FF2B5EF4-FFF2-40B4-BE49-F238E27FC236}">
                <a16:creationId xmlns:a16="http://schemas.microsoft.com/office/drawing/2014/main" id="{751E0296-DC88-DAD9-4E95-8CF498D11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58" y="2174576"/>
            <a:ext cx="640054" cy="640054"/>
          </a:xfrm>
          <a:prstGeom prst="rect">
            <a:avLst/>
          </a:prstGeom>
        </p:spPr>
      </p:pic>
      <p:pic>
        <p:nvPicPr>
          <p:cNvPr id="14" name="Grafik 13" descr="Ein Bild, das Symbol enthält.&#10;&#10;Beschreibung automatisch generiert.">
            <a:extLst>
              <a:ext uri="{FF2B5EF4-FFF2-40B4-BE49-F238E27FC236}">
                <a16:creationId xmlns:a16="http://schemas.microsoft.com/office/drawing/2014/main" id="{37160C84-7896-6549-AAD5-AC3255CEC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45" y="1375711"/>
            <a:ext cx="649579" cy="640054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6536666-11FE-4085-F80F-F6D3DAAC46A3}"/>
              </a:ext>
            </a:extLst>
          </p:cNvPr>
          <p:cNvSpPr txBox="1"/>
          <p:nvPr/>
        </p:nvSpPr>
        <p:spPr>
          <a:xfrm>
            <a:off x="1256644" y="1436230"/>
            <a:ext cx="714947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err="1">
                <a:ea typeface="+mn-lt"/>
                <a:cs typeface="+mn-lt"/>
              </a:rPr>
              <a:t>Engagementinteressierte</a:t>
            </a:r>
            <a:r>
              <a:rPr lang="de-DE" sz="1400">
                <a:ea typeface="+mn-lt"/>
                <a:cs typeface="+mn-lt"/>
              </a:rPr>
              <a:t> werden zusätzlich zur analogen Ehrenamtsakquise dort abgeholt, wo sie immer mehr Zeit verbringen: </a:t>
            </a:r>
            <a:r>
              <a:rPr lang="de-DE" sz="1400" b="1">
                <a:solidFill>
                  <a:srgbClr val="E60005"/>
                </a:solidFill>
                <a:ea typeface="+mn-lt"/>
                <a:cs typeface="+mn-lt"/>
              </a:rPr>
              <a:t>Im Internet</a:t>
            </a:r>
            <a:r>
              <a:rPr lang="de-DE" sz="1400" b="1">
                <a:ea typeface="+mn-lt"/>
                <a:cs typeface="+mn-lt"/>
              </a:rPr>
              <a:t>.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2716BE3-6F14-C01F-E564-63A4DDD66B2F}"/>
              </a:ext>
            </a:extLst>
          </p:cNvPr>
          <p:cNvSpPr txBox="1"/>
          <p:nvPr/>
        </p:nvSpPr>
        <p:spPr>
          <a:xfrm>
            <a:off x="1256643" y="3021941"/>
            <a:ext cx="714947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b="1">
                <a:solidFill>
                  <a:srgbClr val="E60005"/>
                </a:solidFill>
                <a:ea typeface="+mn-lt"/>
                <a:cs typeface="+mn-lt"/>
              </a:rPr>
              <a:t>Passgenaue Suche</a:t>
            </a:r>
            <a:r>
              <a:rPr lang="de-DE" sz="1400">
                <a:ea typeface="+mn-lt"/>
                <a:cs typeface="+mn-lt"/>
              </a:rPr>
              <a:t> für Interessierte: Angebote können geografisch und interessensbezogen gefiltert werden.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2911F0C-0DB5-9565-95DA-A8D3E52745F1}"/>
              </a:ext>
            </a:extLst>
          </p:cNvPr>
          <p:cNvSpPr txBox="1"/>
          <p:nvPr/>
        </p:nvSpPr>
        <p:spPr>
          <a:xfrm>
            <a:off x="1256643" y="3818821"/>
            <a:ext cx="714947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rgbClr val="E60005"/>
                </a:solidFill>
                <a:ea typeface="+mn-lt"/>
                <a:cs typeface="+mn-lt"/>
              </a:rPr>
              <a:t>Große Reichweite</a:t>
            </a:r>
            <a:r>
              <a:rPr lang="de-DE" sz="1400" dirty="0">
                <a:solidFill>
                  <a:srgbClr val="E60005"/>
                </a:solidFill>
                <a:ea typeface="+mn-lt"/>
                <a:cs typeface="+mn-lt"/>
              </a:rPr>
              <a:t>:</a:t>
            </a:r>
            <a:r>
              <a:rPr lang="de-DE" sz="1400" dirty="0">
                <a:ea typeface="+mn-lt"/>
                <a:cs typeface="+mn-lt"/>
              </a:rPr>
              <a:t> DRK-</a:t>
            </a:r>
            <a:r>
              <a:rPr lang="de-DE" sz="1400" dirty="0" err="1">
                <a:ea typeface="+mn-lt"/>
                <a:cs typeface="+mn-lt"/>
              </a:rPr>
              <a:t>Engagementangebote</a:t>
            </a:r>
            <a:r>
              <a:rPr lang="de-DE" sz="1400" dirty="0">
                <a:ea typeface="+mn-lt"/>
                <a:cs typeface="+mn-lt"/>
              </a:rPr>
              <a:t> werden einmal erstellt und daraufhin automatisiert auf verschiedenen Webseiten ausgespielt.</a:t>
            </a:r>
            <a:endParaRPr lang="de-DE" dirty="0">
              <a:ea typeface="+mn-lt"/>
              <a:cs typeface="+mn-lt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FACF5A3-9C00-9842-614A-CF3B924C0DA3}"/>
              </a:ext>
            </a:extLst>
          </p:cNvPr>
          <p:cNvSpPr txBox="1"/>
          <p:nvPr/>
        </p:nvSpPr>
        <p:spPr>
          <a:xfrm>
            <a:off x="1256643" y="2233110"/>
            <a:ext cx="714947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err="1">
                <a:ea typeface="+mn-lt"/>
                <a:cs typeface="+mn-lt"/>
              </a:rPr>
              <a:t>Engagementplattform</a:t>
            </a:r>
            <a:r>
              <a:rPr lang="de-DE" sz="1400">
                <a:ea typeface="+mn-lt"/>
                <a:cs typeface="+mn-lt"/>
              </a:rPr>
              <a:t> als </a:t>
            </a:r>
            <a:r>
              <a:rPr lang="de-DE" sz="1400" b="1">
                <a:solidFill>
                  <a:srgbClr val="E60005"/>
                </a:solidFill>
                <a:ea typeface="+mn-lt"/>
                <a:cs typeface="+mn-lt"/>
              </a:rPr>
              <a:t>Brückenbauerin</a:t>
            </a:r>
            <a:r>
              <a:rPr lang="de-DE" sz="1400">
                <a:ea typeface="+mn-lt"/>
                <a:cs typeface="+mn-lt"/>
              </a:rPr>
              <a:t>: Bringt Engagierte niedrigschwellig und unbürokratisch mit wichtigen DRK-Projekten zusammen.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AEFD3461-0BB4-A7AB-F65F-E944307C4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3651617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EC6460-029B-9F4A-915D-C8034305C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Georgia"/>
              </a:rPr>
              <a:t>Anleitungen &amp; Unterstützungsmaterialien...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13CFE4-6255-1045-AF4C-F9AE04A0C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5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FB3847E-F0EA-374D-ABA6-5075435BBBA4}"/>
              </a:ext>
            </a:extLst>
          </p:cNvPr>
          <p:cNvSpPr/>
          <p:nvPr/>
        </p:nvSpPr>
        <p:spPr>
          <a:xfrm>
            <a:off x="425022" y="1363531"/>
            <a:ext cx="3768472" cy="26563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D92CF04-987C-5244-B0E1-E40CCB296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684" y="1363266"/>
            <a:ext cx="4275165" cy="348532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>
                <a:solidFill>
                  <a:srgbClr val="E60005"/>
                </a:solidFill>
                <a:ea typeface="+mn-lt"/>
                <a:cs typeface="+mn-lt"/>
              </a:rPr>
              <a:t>… finden sich auf </a:t>
            </a:r>
            <a:br>
              <a:rPr lang="de-DE" dirty="0">
                <a:ea typeface="+mn-lt"/>
                <a:cs typeface="+mn-lt"/>
              </a:rPr>
            </a:br>
            <a:r>
              <a:rPr lang="de-DE" dirty="0">
                <a:solidFill>
                  <a:srgbClr val="E60005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drk-wohlfahrt.de/drk-engagementplattform</a:t>
            </a:r>
            <a:endParaRPr lang="de-DE" dirty="0">
              <a:solidFill>
                <a:srgbClr val="E60005"/>
              </a:solidFill>
              <a:cs typeface="Arial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de-DE">
              <a:cs typeface="Arial"/>
            </a:endParaRPr>
          </a:p>
          <a:p>
            <a:pPr marL="171450" lvl="2" indent="-171450">
              <a:buChar char="•"/>
            </a:pPr>
            <a:r>
              <a:rPr lang="de-DE" sz="1200" b="1" dirty="0">
                <a:solidFill>
                  <a:srgbClr val="000000"/>
                </a:solidFill>
              </a:rPr>
              <a:t> </a:t>
            </a:r>
            <a:r>
              <a:rPr lang="de-DE" sz="1200" b="1" dirty="0">
                <a:solidFill>
                  <a:srgbClr val="E60005"/>
                </a:solidFill>
              </a:rPr>
              <a:t>Detaillierte Handreichung</a:t>
            </a:r>
            <a:r>
              <a:rPr lang="de-DE" sz="1200" dirty="0"/>
              <a:t> für Nutzende mit</a:t>
            </a:r>
            <a:endParaRPr lang="de-DE" sz="1200" dirty="0">
              <a:cs typeface="Arial"/>
            </a:endParaRPr>
          </a:p>
          <a:p>
            <a:pPr marL="431800" lvl="5" indent="-143510">
              <a:buFont typeface="Arial" panose="020B0604020202020204" pitchFamily="34" charset="0"/>
              <a:buChar char="•"/>
            </a:pPr>
            <a:r>
              <a:rPr lang="de-DE" sz="1200" dirty="0">
                <a:cs typeface="Arial"/>
              </a:rPr>
              <a:t>technischer en-detail-Anleitung,</a:t>
            </a:r>
          </a:p>
          <a:p>
            <a:pPr marL="431800" lvl="5" indent="-143510">
              <a:buFont typeface="Arial" panose="020B0604020202020204" pitchFamily="34" charset="0"/>
              <a:buChar char="•"/>
            </a:pPr>
            <a:r>
              <a:rPr lang="de-DE" sz="1200" dirty="0">
                <a:cs typeface="Arial"/>
              </a:rPr>
              <a:t>Formulierungen und Tipps für die Erstellung von </a:t>
            </a:r>
            <a:r>
              <a:rPr lang="de-DE" sz="1200" dirty="0" err="1">
                <a:cs typeface="Arial"/>
              </a:rPr>
              <a:t>Engagementangeboten</a:t>
            </a:r>
            <a:r>
              <a:rPr lang="de-DE" sz="1200" dirty="0">
                <a:cs typeface="Arial"/>
              </a:rPr>
              <a:t>,</a:t>
            </a:r>
          </a:p>
          <a:p>
            <a:pPr marL="431800" lvl="5" indent="-143510">
              <a:buFont typeface="Arial" panose="020B0604020202020204" pitchFamily="34" charset="0"/>
              <a:buChar char="•"/>
            </a:pPr>
            <a:r>
              <a:rPr lang="de-DE" sz="1200" dirty="0"/>
              <a:t>Tipps &amp; Tricks zur Abstimmung</a:t>
            </a:r>
            <a:r>
              <a:rPr lang="de-DE" sz="1200" dirty="0">
                <a:cs typeface="Arial"/>
              </a:rPr>
              <a:t> vor Ort zwischen Einrichtungen &amp; KV-Ehrenamtskoordination sowie Materialien</a:t>
            </a:r>
          </a:p>
          <a:p>
            <a:pPr marL="431800" lvl="5" indent="-143510">
              <a:buFont typeface="Arial" panose="020B0604020202020204" pitchFamily="34" charset="0"/>
              <a:buChar char="•"/>
            </a:pPr>
            <a:endParaRPr lang="de-DE" sz="1200">
              <a:cs typeface="Arial"/>
            </a:endParaRPr>
          </a:p>
          <a:p>
            <a:pPr marL="171450" lvl="2" indent="-171450">
              <a:buChar char="•"/>
            </a:pPr>
            <a:r>
              <a:rPr lang="de-DE" sz="1200" dirty="0">
                <a:cs typeface="Arial"/>
              </a:rPr>
              <a:t>Kommunikationsmaterialien </a:t>
            </a:r>
            <a:r>
              <a:rPr lang="de-DE" sz="1200" b="1" dirty="0">
                <a:solidFill>
                  <a:srgbClr val="FF0000"/>
                </a:solidFill>
                <a:cs typeface="Arial"/>
              </a:rPr>
              <a:t>zur Verbreitung</a:t>
            </a:r>
            <a:r>
              <a:rPr lang="de-DE" sz="1200" b="1" dirty="0">
                <a:solidFill>
                  <a:srgbClr val="E60005"/>
                </a:solidFill>
                <a:cs typeface="Arial"/>
              </a:rPr>
              <a:t> &amp; für Ehrenamtskoordinationen</a:t>
            </a:r>
          </a:p>
          <a:p>
            <a:pPr lvl="2"/>
            <a:endParaRPr lang="de-DE" sz="1200" b="1">
              <a:cs typeface="Arial"/>
            </a:endParaRPr>
          </a:p>
          <a:p>
            <a:pPr marL="171450" lvl="2" indent="-171450">
              <a:buChar char="•"/>
            </a:pPr>
            <a:r>
              <a:rPr lang="de-DE" sz="1200" dirty="0">
                <a:cs typeface="Arial"/>
              </a:rPr>
              <a:t>Laufende Schulungen für </a:t>
            </a:r>
            <a:r>
              <a:rPr lang="de-DE" sz="1200" b="1" dirty="0">
                <a:solidFill>
                  <a:srgbClr val="E60005"/>
                </a:solidFill>
                <a:cs typeface="Arial"/>
              </a:rPr>
              <a:t>Datenpflegerinnen/Datenpfleger </a:t>
            </a:r>
            <a:r>
              <a:rPr lang="de-DE" sz="1200" dirty="0">
                <a:cs typeface="Arial"/>
              </a:rPr>
              <a:t>durch die DRK-S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10E9C7B-95DC-824A-9223-D8CAEA1E26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245" t="9994" r="33012" b="6450"/>
          <a:stretch/>
        </p:blipFill>
        <p:spPr>
          <a:xfrm>
            <a:off x="486639" y="1662887"/>
            <a:ext cx="1855109" cy="208149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CD86DDD-89B3-A146-BBCA-D472DA6AEE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7415" t="23072" b="5647"/>
          <a:stretch/>
        </p:blipFill>
        <p:spPr>
          <a:xfrm>
            <a:off x="2064387" y="1904839"/>
            <a:ext cx="2066218" cy="1999307"/>
          </a:xfrm>
          <a:prstGeom prst="rect">
            <a:avLst/>
          </a:prstGeom>
        </p:spPr>
      </p:pic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A6B45A0-A781-46B9-95F7-BCAC5D79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3331120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55027B-87AD-DE40-B063-B054FD680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3" y="3939491"/>
            <a:ext cx="8419563" cy="603428"/>
          </a:xfrm>
        </p:spPr>
        <p:txBody>
          <a:bodyPr/>
          <a:lstStyle/>
          <a:p>
            <a:r>
              <a:rPr lang="de-DE">
                <a:latin typeface="Georgia"/>
              </a:rPr>
              <a:t>Design, Funktionalitäten &amp; Verortung</a:t>
            </a:r>
            <a:endParaRPr lang="de-DE"/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CA6F823B-55DE-3645-9CE1-C71E84444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>
                <a:latin typeface="+mn-lt"/>
              </a:rPr>
              <a:t>Die DRK-Engagementplattform</a:t>
            </a:r>
            <a:endParaRPr lang="de-DE" err="1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270B495-D634-5841-BE54-97BB78CA4B3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3F35C0F-3396-FAD4-0CE7-2714FE497EF8}"/>
              </a:ext>
            </a:extLst>
          </p:cNvPr>
          <p:cNvSpPr/>
          <p:nvPr/>
        </p:nvSpPr>
        <p:spPr>
          <a:xfrm>
            <a:off x="431568" y="728037"/>
            <a:ext cx="8280000" cy="27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Grafik 25" descr="Ein Bild, das Grafiken, Symbol, Screenshot, Design enthält.&#10;&#10;Beschreibung automatisch generiert.">
            <a:extLst>
              <a:ext uri="{FF2B5EF4-FFF2-40B4-BE49-F238E27FC236}">
                <a16:creationId xmlns:a16="http://schemas.microsoft.com/office/drawing/2014/main" id="{44659973-9665-B64C-C0C5-B94DA4B19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884" y="86690"/>
            <a:ext cx="3264229" cy="3264229"/>
          </a:xfrm>
          <a:prstGeom prst="rect">
            <a:avLst/>
          </a:prstGeom>
        </p:spPr>
      </p:pic>
      <p:pic>
        <p:nvPicPr>
          <p:cNvPr id="27" name="Grafik 26" descr="Ein Bild, das Screenshot, Grafiken, Design enthält.&#10;&#10;Beschreibung automatisch generiert.">
            <a:extLst>
              <a:ext uri="{FF2B5EF4-FFF2-40B4-BE49-F238E27FC236}">
                <a16:creationId xmlns:a16="http://schemas.microsoft.com/office/drawing/2014/main" id="{3F8C1FA6-619F-266A-8641-20F18AC9D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462" y="1068349"/>
            <a:ext cx="3004457" cy="3004457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5761C1D-E408-F54A-576E-2701A34B83EA}"/>
              </a:ext>
            </a:extLst>
          </p:cNvPr>
          <p:cNvGrpSpPr/>
          <p:nvPr/>
        </p:nvGrpSpPr>
        <p:grpSpPr>
          <a:xfrm>
            <a:off x="-103929" y="49580"/>
            <a:ext cx="8867452" cy="3986116"/>
            <a:chOff x="-155884" y="86690"/>
            <a:chExt cx="8867452" cy="398611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BD1D3CE0-BDAD-22DA-3A30-5C587977EDB1}"/>
                </a:ext>
              </a:extLst>
            </p:cNvPr>
            <p:cNvSpPr/>
            <p:nvPr/>
          </p:nvSpPr>
          <p:spPr>
            <a:xfrm>
              <a:off x="431568" y="728037"/>
              <a:ext cx="8280000" cy="2736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 descr="Ein Bild, das Grafiken, Kreis, Symbol, Grafikdesign enthält.&#10;&#10;Beschreibung automatisch generiert.">
              <a:extLst>
                <a:ext uri="{FF2B5EF4-FFF2-40B4-BE49-F238E27FC236}">
                  <a16:creationId xmlns:a16="http://schemas.microsoft.com/office/drawing/2014/main" id="{842C91AD-3669-BD5D-50BD-5CA99774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519438" y="456289"/>
              <a:ext cx="2292474" cy="2393416"/>
            </a:xfrm>
            <a:prstGeom prst="rect">
              <a:avLst/>
            </a:prstGeom>
          </p:spPr>
        </p:pic>
        <p:pic>
          <p:nvPicPr>
            <p:cNvPr id="9" name="Grafik 8" descr="Ein Bild, das Grafiken, Symbol, Screenshot, Design enthält.&#10;&#10;Beschreibung automatisch generiert.">
              <a:extLst>
                <a:ext uri="{FF2B5EF4-FFF2-40B4-BE49-F238E27FC236}">
                  <a16:creationId xmlns:a16="http://schemas.microsoft.com/office/drawing/2014/main" id="{5D45E49D-8E92-AD52-9ED6-27198722A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55884" y="86690"/>
              <a:ext cx="3086100" cy="3086100"/>
            </a:xfrm>
            <a:prstGeom prst="rect">
              <a:avLst/>
            </a:prstGeom>
          </p:spPr>
        </p:pic>
        <p:pic>
          <p:nvPicPr>
            <p:cNvPr id="11" name="Grafik 10" descr="Ein Bild, das Screenshot, Grafiken, Design enthält.&#10;&#10;Beschreibung automatisch generiert.">
              <a:extLst>
                <a:ext uri="{FF2B5EF4-FFF2-40B4-BE49-F238E27FC236}">
                  <a16:creationId xmlns:a16="http://schemas.microsoft.com/office/drawing/2014/main" id="{6DE741A3-493F-4083-29B8-00797B6BD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3462" y="1068349"/>
              <a:ext cx="3004457" cy="3004457"/>
            </a:xfrm>
            <a:prstGeom prst="rect">
              <a:avLst/>
            </a:prstGeom>
          </p:spPr>
        </p:pic>
      </p:grpSp>
      <p:pic>
        <p:nvPicPr>
          <p:cNvPr id="14" name="Grafik 13" descr="Ein Bild, das Grafiken, Schrift, Symbol, Logo enthält.&#10;&#10;Automatisch generierte Beschreibung">
            <a:extLst>
              <a:ext uri="{FF2B5EF4-FFF2-40B4-BE49-F238E27FC236}">
                <a16:creationId xmlns:a16="http://schemas.microsoft.com/office/drawing/2014/main" id="{4F196586-A881-D432-C529-6EA5DD1A5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793" y="979406"/>
            <a:ext cx="2606882" cy="2605768"/>
          </a:xfrm>
          <a:prstGeom prst="rect">
            <a:avLst/>
          </a:prstGeom>
          <a:ln>
            <a:noFill/>
          </a:ln>
        </p:spPr>
      </p:pic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4297B647-CBAC-6E3A-5D10-665BDA9D2F7F}"/>
              </a:ext>
            </a:extLst>
          </p:cNvPr>
          <p:cNvSpPr txBox="1">
            <a:spLocks/>
          </p:cNvSpPr>
          <p:nvPr/>
        </p:nvSpPr>
        <p:spPr>
          <a:xfrm>
            <a:off x="338055" y="4685816"/>
            <a:ext cx="8280000" cy="82323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700"/>
              <a:t>Die DRK-</a:t>
            </a:r>
            <a:r>
              <a:rPr lang="de-DE" sz="700" err="1"/>
              <a:t>Engagementplattform</a:t>
            </a:r>
            <a:endParaRPr lang="de-DE" sz="7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6055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7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31992" y="719988"/>
            <a:ext cx="8409746" cy="697204"/>
          </a:xfrm>
        </p:spPr>
        <p:txBody>
          <a:bodyPr/>
          <a:lstStyle/>
          <a:p>
            <a:r>
              <a:rPr lang="de-DE" sz="1800">
                <a:latin typeface="Georgia"/>
              </a:rPr>
              <a:t>Aus Sicht der </a:t>
            </a:r>
            <a:r>
              <a:rPr lang="de-DE" sz="1800" err="1">
                <a:latin typeface="Georgia"/>
              </a:rPr>
              <a:t>Engagementinteressierten</a:t>
            </a:r>
            <a:r>
              <a:rPr lang="de-DE" sz="1800">
                <a:latin typeface="Georgia"/>
              </a:rPr>
              <a:t>: Wo werden die </a:t>
            </a:r>
            <a:br>
              <a:rPr lang="de-DE" sz="1800">
                <a:latin typeface="Georgia"/>
              </a:rPr>
            </a:br>
            <a:r>
              <a:rPr lang="de-DE" sz="1800">
                <a:latin typeface="Georgia"/>
              </a:rPr>
              <a:t>DRK-Angebote ausgespielt? </a:t>
            </a:r>
            <a:endParaRPr lang="de-DE" sz="1800"/>
          </a:p>
        </p:txBody>
      </p:sp>
      <p:pic>
        <p:nvPicPr>
          <p:cNvPr id="8" name="Grafik 7" descr="Ein Bild, das Text, Kleidung, Screenshot, Person enthält.&#10;&#10;Beschreibung automatisch generiert.">
            <a:extLst>
              <a:ext uri="{FF2B5EF4-FFF2-40B4-BE49-F238E27FC236}">
                <a16:creationId xmlns:a16="http://schemas.microsoft.com/office/drawing/2014/main" id="{11838304-6279-1C1F-3978-A435112B1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412" y="2381546"/>
            <a:ext cx="3312649" cy="2042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8">
            <a:extLst>
              <a:ext uri="{FF2B5EF4-FFF2-40B4-BE49-F238E27FC236}">
                <a16:creationId xmlns:a16="http://schemas.microsoft.com/office/drawing/2014/main" id="{D724B50A-E179-11E0-9B16-42307A1FF1F2}"/>
              </a:ext>
            </a:extLst>
          </p:cNvPr>
          <p:cNvSpPr txBox="1"/>
          <p:nvPr/>
        </p:nvSpPr>
        <p:spPr>
          <a:xfrm>
            <a:off x="237484" y="2361627"/>
            <a:ext cx="4781816" cy="212365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Verortung</a:t>
            </a:r>
          </a:p>
          <a:p>
            <a:pPr marL="429260" lvl="3" indent="-285750">
              <a:buFont typeface="Arial" panose="020B0604020202020204" pitchFamily="34" charset="0"/>
              <a:buChar char="•"/>
            </a:pPr>
            <a:r>
              <a:rPr lang="de-DE" sz="1200"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www.drk.de/engagementplattform</a:t>
            </a:r>
            <a:r>
              <a:rPr lang="de-DE" sz="1200">
                <a:ea typeface="+mn-lt"/>
                <a:cs typeface="+mn-lt"/>
              </a:rPr>
              <a:t> </a:t>
            </a:r>
          </a:p>
          <a:p>
            <a:pPr marL="429260" lvl="3" indent="-285750">
              <a:buFont typeface="Arial" panose="020B0604020202020204" pitchFamily="34" charset="0"/>
              <a:buChar char="•"/>
            </a:pPr>
            <a:r>
              <a:rPr lang="de-DE" sz="1200">
                <a:latin typeface="Arial"/>
                <a:cs typeface="Arial"/>
              </a:rPr>
              <a:t>LV/KV: auf allen Gliederungsseiten einbindbar über Musterseiten der DRK-Service GmbH</a:t>
            </a:r>
          </a:p>
          <a:p>
            <a:pPr marL="143510" lvl="3"/>
            <a:endParaRPr lang="de-DE" sz="1200" b="1">
              <a:solidFill>
                <a:srgbClr val="FF0000"/>
              </a:solidFill>
              <a:latin typeface="Arial"/>
              <a:cs typeface="Arial"/>
            </a:endParaRPr>
          </a:p>
          <a:p>
            <a:pPr marL="143510" lvl="3"/>
            <a:endParaRPr lang="de-DE" sz="1200" b="1">
              <a:solidFill>
                <a:srgbClr val="FF0000"/>
              </a:solidFill>
              <a:latin typeface="Arial"/>
              <a:cs typeface="Arial"/>
            </a:endParaRPr>
          </a:p>
          <a:p>
            <a:pPr marL="143510" lvl="3"/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Intuitiv nutzbar &amp; barrierefrei</a:t>
            </a:r>
            <a:endParaRPr lang="en-US" sz="1200">
              <a:solidFill>
                <a:srgbClr val="E60005"/>
              </a:solidFill>
              <a:latin typeface="Arial"/>
              <a:cs typeface="Arial"/>
            </a:endParaRPr>
          </a:p>
          <a:p>
            <a:pPr marL="429260" lvl="3" indent="-285750">
              <a:buFont typeface="Arial,Sans-Serif" panose="020B0604020202020204" pitchFamily="34" charset="0"/>
              <a:buChar char="•"/>
            </a:pPr>
            <a:r>
              <a:rPr lang="de-DE" sz="1200">
                <a:latin typeface="Arial"/>
                <a:cs typeface="Arial"/>
              </a:rPr>
              <a:t>keine Registrierungsschranke</a:t>
            </a:r>
          </a:p>
          <a:p>
            <a:pPr marL="429260" lvl="3" indent="-285750">
              <a:buFont typeface="Arial,Sans-Serif" panose="020B0604020202020204" pitchFamily="34" charset="0"/>
              <a:buChar char="•"/>
            </a:pPr>
            <a:r>
              <a:rPr lang="de-DE" sz="1200">
                <a:latin typeface="Arial"/>
                <a:cs typeface="Arial"/>
              </a:rPr>
              <a:t>Menschen mit Einschränkungen bei Entwicklung beteiligt</a:t>
            </a:r>
            <a:endParaRPr lang="de-DE">
              <a:latin typeface="Arial"/>
              <a:cs typeface="Arial"/>
            </a:endParaRPr>
          </a:p>
          <a:p>
            <a:pPr marL="429260" lvl="3" indent="-285750">
              <a:buFont typeface="Arial,Sans-Serif" panose="020B0604020202020204" pitchFamily="34" charset="0"/>
              <a:buChar char="•"/>
            </a:pPr>
            <a:r>
              <a:rPr lang="de-DE" sz="1200">
                <a:latin typeface="Arial"/>
                <a:cs typeface="Arial"/>
              </a:rPr>
              <a:t>Screenreader-optimiert, Barrierefreiheits-Filter, gute Lesbarkeit &amp; Kontraste, diverse Bilder</a:t>
            </a:r>
            <a:endParaRPr lang="de-DE">
              <a:cs typeface="Arial"/>
            </a:endParaRP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28165A01-5B4A-9CFB-4371-FBE86E19B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11BBCA4-F0EF-BB9F-359D-660F5A657780}"/>
              </a:ext>
            </a:extLst>
          </p:cNvPr>
          <p:cNvSpPr txBox="1"/>
          <p:nvPr/>
        </p:nvSpPr>
        <p:spPr>
          <a:xfrm>
            <a:off x="341213" y="1416529"/>
            <a:ext cx="840516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>
                <a:ea typeface="+mn-lt"/>
                <a:cs typeface="+mn-lt"/>
              </a:rPr>
              <a:t>Die </a:t>
            </a:r>
            <a:r>
              <a:rPr lang="de-DE" sz="1400" b="1">
                <a:solidFill>
                  <a:srgbClr val="E60005"/>
                </a:solidFill>
              </a:rPr>
              <a:t>DRK-</a:t>
            </a:r>
            <a:r>
              <a:rPr lang="de-DE" sz="1400" b="1" err="1">
                <a:solidFill>
                  <a:srgbClr val="E60005"/>
                </a:solidFill>
              </a:rPr>
              <a:t>Engagementplattform</a:t>
            </a:r>
            <a:r>
              <a:rPr lang="de-DE" sz="1400"/>
              <a:t> ist der zentrale Ort, an dem DRK-</a:t>
            </a:r>
            <a:r>
              <a:rPr lang="de-DE" sz="1400" err="1"/>
              <a:t>Engagementangebote</a:t>
            </a:r>
            <a:r>
              <a:rPr lang="de-DE" sz="1400"/>
              <a:t> von </a:t>
            </a:r>
            <a:r>
              <a:rPr lang="de-DE" sz="1400" err="1"/>
              <a:t>Engagementinteressierten</a:t>
            </a:r>
            <a:r>
              <a:rPr lang="de-DE" sz="1400"/>
              <a:t> gefunden werden. Sie ist auf DRK.de zu finden, kann jedoch auch auf den KV- und LV-Websites eingebunden werden.</a:t>
            </a:r>
            <a:endParaRPr lang="de-DE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6806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8</a:t>
            </a:fld>
            <a:endParaRPr lang="de-DE"/>
          </a:p>
        </p:txBody>
      </p:sp>
      <p:sp>
        <p:nvSpPr>
          <p:cNvPr id="11" name="Textfeld 18">
            <a:extLst>
              <a:ext uri="{FF2B5EF4-FFF2-40B4-BE49-F238E27FC236}">
                <a16:creationId xmlns:a16="http://schemas.microsoft.com/office/drawing/2014/main" id="{D724B50A-E179-11E0-9B16-42307A1FF1F2}"/>
              </a:ext>
            </a:extLst>
          </p:cNvPr>
          <p:cNvSpPr txBox="1"/>
          <p:nvPr/>
        </p:nvSpPr>
        <p:spPr>
          <a:xfrm>
            <a:off x="230437" y="1671750"/>
            <a:ext cx="4570612" cy="251607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200" b="1">
                <a:solidFill>
                  <a:srgbClr val="E60005"/>
                </a:solidFill>
                <a:cs typeface="Arial"/>
              </a:rPr>
              <a:t>Kategorisierung verschiedener </a:t>
            </a:r>
            <a:r>
              <a:rPr lang="de-DE" sz="1200" b="1" err="1">
                <a:solidFill>
                  <a:srgbClr val="E60005"/>
                </a:solidFill>
                <a:cs typeface="Arial"/>
              </a:rPr>
              <a:t>Engagementformen</a:t>
            </a:r>
            <a:endParaRPr lang="de-DE" sz="1200" b="1">
              <a:solidFill>
                <a:srgbClr val="E60005"/>
              </a:solidFill>
              <a:cs typeface="Arial"/>
            </a:endParaRPr>
          </a:p>
          <a:p>
            <a:pPr marL="429260" lvl="3" indent="-285750">
              <a:buFont typeface="Arial" panose="020B0604020202020204" pitchFamily="34" charset="0"/>
              <a:buChar char="•"/>
            </a:pPr>
            <a:r>
              <a:rPr lang="de-DE" sz="1200">
                <a:ea typeface="+mn-lt"/>
                <a:cs typeface="+mn-lt"/>
              </a:rPr>
              <a:t>Analoges Engagement (klassisch, vor Ort)</a:t>
            </a:r>
            <a:endParaRPr lang="de-DE" sz="1200">
              <a:latin typeface="Arial"/>
              <a:cs typeface="Arial"/>
            </a:endParaRPr>
          </a:p>
          <a:p>
            <a:pPr marL="429260" lvl="3" indent="-285750">
              <a:buFont typeface="Arial" panose="020B0604020202020204" pitchFamily="34" charset="0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Digitales Engagement (via Internet, ortsunabhängig)</a:t>
            </a:r>
          </a:p>
          <a:p>
            <a:pPr marL="143510" lvl="3"/>
            <a:endParaRPr lang="de-DE" sz="1200" b="1">
              <a:solidFill>
                <a:srgbClr val="FF0000"/>
              </a:solidFill>
              <a:latin typeface="Arial"/>
              <a:cs typeface="Arial"/>
            </a:endParaRPr>
          </a:p>
          <a:p>
            <a:pPr marL="143510" lvl="3"/>
            <a:endParaRPr lang="de-DE" sz="1200" b="1">
              <a:solidFill>
                <a:srgbClr val="FF0000"/>
              </a:solidFill>
              <a:latin typeface="Arial"/>
              <a:cs typeface="Arial"/>
            </a:endParaRPr>
          </a:p>
          <a:p>
            <a:pPr marL="143510" lvl="3"/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Detailfilterung nach verschiedenen Kriterien</a:t>
            </a:r>
            <a:endParaRPr lang="de-DE" sz="1200">
              <a:cs typeface="Arial"/>
            </a:endParaRPr>
          </a:p>
          <a:p>
            <a:pPr marL="429260" lvl="3" indent="-285750">
              <a:buFont typeface="Arial,Sans-Serif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Geografische Verortung &amp; Radius</a:t>
            </a:r>
            <a:endParaRPr lang="en-US" sz="1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429260" lvl="3" indent="-285750">
              <a:buFont typeface="Arial,Sans-Serif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Thematische Verortung (z.B. Nachbarschaftshilfe, Katastrophenschutz, etc.)</a:t>
            </a:r>
          </a:p>
          <a:p>
            <a:pPr marL="429260" lvl="3" indent="-285750">
              <a:buFont typeface="Arial,Sans-Serif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Dauer des Engagements (Stetig / Flexibel / Einmalig)</a:t>
            </a:r>
          </a:p>
          <a:p>
            <a:pPr marL="429260" lvl="3" indent="-285750">
              <a:buFont typeface="Arial,Sans-Serif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Barrierefreiheit</a:t>
            </a:r>
          </a:p>
          <a:p>
            <a:pPr marL="429260" lvl="3" indent="-285750">
              <a:buFont typeface="Arial,Sans-Serif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Zielgruppe (z.B. Kinder)</a:t>
            </a:r>
          </a:p>
          <a:p>
            <a:pPr marL="143510" lvl="3"/>
            <a:endParaRPr lang="de-DE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itel 5">
            <a:extLst>
              <a:ext uri="{FF2B5EF4-FFF2-40B4-BE49-F238E27FC236}">
                <a16:creationId xmlns:a16="http://schemas.microsoft.com/office/drawing/2014/main" id="{AF8CD3B5-49B3-D493-09F6-6B32A5BAC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2" y="719988"/>
            <a:ext cx="8547195" cy="950400"/>
          </a:xfrm>
        </p:spPr>
        <p:txBody>
          <a:bodyPr/>
          <a:lstStyle/>
          <a:p>
            <a:r>
              <a:rPr lang="de-DE" sz="1800">
                <a:latin typeface="Georgia"/>
              </a:rPr>
              <a:t>Aus Sicht der </a:t>
            </a:r>
            <a:r>
              <a:rPr lang="de-DE" sz="1800" err="1">
                <a:latin typeface="Georgia"/>
              </a:rPr>
              <a:t>Engagementinteressierten</a:t>
            </a:r>
            <a:r>
              <a:rPr lang="de-DE" sz="1800">
                <a:latin typeface="Georgia"/>
              </a:rPr>
              <a:t>: Wie werden DRK-</a:t>
            </a:r>
            <a:r>
              <a:rPr lang="de-DE" sz="1800" err="1">
                <a:latin typeface="Georgia"/>
              </a:rPr>
              <a:t>Engagementangebote</a:t>
            </a:r>
            <a:r>
              <a:rPr lang="de-DE" sz="1800">
                <a:latin typeface="Georgia"/>
              </a:rPr>
              <a:t> gefunden?</a:t>
            </a:r>
            <a:endParaRPr lang="de-DE" sz="1800"/>
          </a:p>
        </p:txBody>
      </p:sp>
      <p:pic>
        <p:nvPicPr>
          <p:cNvPr id="5" name="Grafik 4" descr="Ein Bild, das Text, Menschliches Gesicht, Frau, Screenshot enthält.&#10;&#10;Beschreibung automatisch generiert.">
            <a:extLst>
              <a:ext uri="{FF2B5EF4-FFF2-40B4-BE49-F238E27FC236}">
                <a16:creationId xmlns:a16="http://schemas.microsoft.com/office/drawing/2014/main" id="{77FEC056-C2BA-2E2F-AF11-4AC9470F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992" y="1668780"/>
            <a:ext cx="3910276" cy="3177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2AE57812-CE5F-3430-4FF3-E0E9F36E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3722777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9</a:t>
            </a:fld>
            <a:endParaRPr lang="de-DE"/>
          </a:p>
        </p:txBody>
      </p:sp>
      <p:sp>
        <p:nvSpPr>
          <p:cNvPr id="11" name="Textfeld 18">
            <a:extLst>
              <a:ext uri="{FF2B5EF4-FFF2-40B4-BE49-F238E27FC236}">
                <a16:creationId xmlns:a16="http://schemas.microsoft.com/office/drawing/2014/main" id="{D724B50A-E179-11E0-9B16-42307A1FF1F2}"/>
              </a:ext>
            </a:extLst>
          </p:cNvPr>
          <p:cNvSpPr txBox="1"/>
          <p:nvPr/>
        </p:nvSpPr>
        <p:spPr>
          <a:xfrm>
            <a:off x="215969" y="1671750"/>
            <a:ext cx="4181992" cy="304698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200" b="1" dirty="0">
                <a:solidFill>
                  <a:srgbClr val="E60005"/>
                </a:solidFill>
                <a:cs typeface="Arial"/>
              </a:rPr>
              <a:t>Nach der Filterung</a:t>
            </a:r>
          </a:p>
          <a:p>
            <a:pPr marL="429260" lvl="3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0000"/>
                </a:solidFill>
                <a:cs typeface="Arial"/>
              </a:rPr>
              <a:t>Übersichts-Anzeige aller Angebote, die der individuellen Filterung entsprechen</a:t>
            </a:r>
            <a:endParaRPr lang="de-DE" sz="1200" dirty="0">
              <a:cs typeface="Arial"/>
            </a:endParaRPr>
          </a:p>
          <a:p>
            <a:pPr marL="429260" lvl="3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0000"/>
                </a:solidFill>
                <a:latin typeface="Arial"/>
                <a:cs typeface="Arial"/>
              </a:rPr>
              <a:t>Zeit zum Stöbern</a:t>
            </a:r>
            <a:endParaRPr lang="de-DE" err="1"/>
          </a:p>
          <a:p>
            <a:pPr marL="143510" lvl="3"/>
            <a:endParaRPr lang="de-DE" sz="1200" b="1">
              <a:solidFill>
                <a:srgbClr val="FF0000"/>
              </a:solidFill>
              <a:latin typeface="Arial"/>
              <a:cs typeface="Arial"/>
            </a:endParaRPr>
          </a:p>
          <a:p>
            <a:pPr marL="143510" lvl="3"/>
            <a:endParaRPr lang="de-DE" sz="1200" b="1">
              <a:solidFill>
                <a:srgbClr val="FF0000"/>
              </a:solidFill>
              <a:latin typeface="Arial"/>
              <a:cs typeface="Arial"/>
            </a:endParaRPr>
          </a:p>
          <a:p>
            <a:pPr marL="143510" lvl="3"/>
            <a:r>
              <a:rPr lang="de-DE" sz="1200" b="1" dirty="0">
                <a:solidFill>
                  <a:srgbClr val="E60005"/>
                </a:solidFill>
                <a:latin typeface="Arial"/>
                <a:cs typeface="Arial"/>
              </a:rPr>
              <a:t>Detailseite des </a:t>
            </a:r>
            <a:r>
              <a:rPr lang="de-DE" sz="1200" b="1" dirty="0" err="1">
                <a:solidFill>
                  <a:srgbClr val="E60005"/>
                </a:solidFill>
                <a:latin typeface="Arial"/>
                <a:cs typeface="Arial"/>
              </a:rPr>
              <a:t>Engagementangebots</a:t>
            </a:r>
            <a:endParaRPr lang="de-DE" err="1"/>
          </a:p>
          <a:p>
            <a:pPr marL="429260" lvl="3" indent="-285750">
              <a:buFont typeface="Arial,Sans-Serif"/>
              <a:buChar char="•"/>
            </a:pPr>
            <a:r>
              <a:rPr lang="de-DE" sz="1200" dirty="0">
                <a:solidFill>
                  <a:srgbClr val="000000"/>
                </a:solidFill>
                <a:latin typeface="Arial"/>
                <a:cs typeface="Arial"/>
              </a:rPr>
              <a:t>Konkrete Beschreibung der Tätigkeit</a:t>
            </a:r>
            <a:endParaRPr lang="de-DE" sz="1200">
              <a:cs typeface="Arial"/>
            </a:endParaRPr>
          </a:p>
          <a:p>
            <a:pPr marL="429260" lvl="3" indent="-285750">
              <a:buFont typeface="Arial,Sans-Serif"/>
              <a:buChar char="•"/>
            </a:pPr>
            <a:endParaRPr lang="de-DE" sz="1200">
              <a:solidFill>
                <a:srgbClr val="000000"/>
              </a:solidFill>
              <a:latin typeface="Arial"/>
              <a:cs typeface="Arial"/>
            </a:endParaRPr>
          </a:p>
          <a:p>
            <a:pPr marL="143510" lvl="3"/>
            <a:endParaRPr lang="de-DE" sz="1200">
              <a:solidFill>
                <a:srgbClr val="000000"/>
              </a:solidFill>
              <a:latin typeface="Arial"/>
              <a:cs typeface="Arial"/>
            </a:endParaRPr>
          </a:p>
          <a:p>
            <a:pPr marL="143510" lvl="3"/>
            <a:r>
              <a:rPr lang="de-DE" sz="1200" b="1" dirty="0">
                <a:solidFill>
                  <a:srgbClr val="E60005"/>
                </a:solidFill>
                <a:cs typeface="Arial"/>
              </a:rPr>
              <a:t>Kontaktfeld</a:t>
            </a:r>
          </a:p>
          <a:p>
            <a:pPr marL="429260" lvl="3" indent="-285750">
              <a:buFont typeface="Arial,Sans-Serif"/>
              <a:buChar char="•"/>
            </a:pPr>
            <a:r>
              <a:rPr lang="de-DE" sz="1200" dirty="0">
                <a:solidFill>
                  <a:srgbClr val="000000"/>
                </a:solidFill>
                <a:latin typeface="Arial"/>
                <a:cs typeface="Arial"/>
              </a:rPr>
              <a:t>Interessierte können direkt über die Maske oder die hinterlegten Daten mit der DRK-Einrichtung oder der vermittelnden Gliederung Kontakt aufnehmen</a:t>
            </a:r>
            <a:endParaRPr lang="de-DE" dirty="0">
              <a:cs typeface="Arial"/>
            </a:endParaRPr>
          </a:p>
          <a:p>
            <a:pPr marL="143510" lvl="3"/>
            <a:endParaRPr lang="de-DE" sz="1200">
              <a:solidFill>
                <a:srgbClr val="000000"/>
              </a:solidFill>
              <a:latin typeface="Arial"/>
              <a:cs typeface="Arial"/>
            </a:endParaRPr>
          </a:p>
          <a:p>
            <a:pPr marL="143510" lvl="3"/>
            <a:endParaRPr lang="de-DE"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Titel 5">
            <a:extLst>
              <a:ext uri="{FF2B5EF4-FFF2-40B4-BE49-F238E27FC236}">
                <a16:creationId xmlns:a16="http://schemas.microsoft.com/office/drawing/2014/main" id="{C1D74668-AFEB-C193-A32B-DD8FEBA7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2" y="719988"/>
            <a:ext cx="8547195" cy="950400"/>
          </a:xfrm>
        </p:spPr>
        <p:txBody>
          <a:bodyPr/>
          <a:lstStyle/>
          <a:p>
            <a:r>
              <a:rPr lang="de-DE" sz="1800" dirty="0">
                <a:latin typeface="Georgia"/>
              </a:rPr>
              <a:t>Aus Sicht der </a:t>
            </a:r>
            <a:r>
              <a:rPr lang="de-DE" sz="1800" dirty="0" err="1">
                <a:latin typeface="Georgia"/>
              </a:rPr>
              <a:t>Engagementinteressierten</a:t>
            </a:r>
            <a:r>
              <a:rPr lang="de-DE" sz="1800" dirty="0">
                <a:latin typeface="Georgia"/>
              </a:rPr>
              <a:t>: Wie werden DRK-</a:t>
            </a:r>
            <a:r>
              <a:rPr lang="de-DE" sz="1800" dirty="0" err="1">
                <a:latin typeface="Georgia"/>
              </a:rPr>
              <a:t>Engagementangebote</a:t>
            </a:r>
            <a:r>
              <a:rPr lang="de-DE" sz="1800" dirty="0">
                <a:latin typeface="Georgia"/>
              </a:rPr>
              <a:t> gefunden?</a:t>
            </a:r>
            <a:endParaRPr lang="de-DE" sz="1800" dirty="0"/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EE2F3945-09AD-DB44-A6B4-197D5EE7A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 dirty="0"/>
              <a:t>Die DRK-</a:t>
            </a:r>
            <a:r>
              <a:rPr lang="de-DE" dirty="0" err="1"/>
              <a:t>Engagementplattform</a:t>
            </a:r>
          </a:p>
        </p:txBody>
      </p:sp>
      <p:pic>
        <p:nvPicPr>
          <p:cNvPr id="4" name="Grafik 3" descr="Ein Bild, das Text, Menschliches Gesicht, Mann, Screenshot enthält.&#10;&#10;Beschreibung automatisch generiert.">
            <a:extLst>
              <a:ext uri="{FF2B5EF4-FFF2-40B4-BE49-F238E27FC236}">
                <a16:creationId xmlns:a16="http://schemas.microsoft.com/office/drawing/2014/main" id="{66A557A1-FFFB-FC51-5851-FC440BEFC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384" y="1266799"/>
            <a:ext cx="1986401" cy="1891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 descr="Ein Bild, das Text, Menschliches Gesicht, Kleidung, Frau enthält.&#10;&#10;Beschreibung automatisch generiert.">
            <a:extLst>
              <a:ext uri="{FF2B5EF4-FFF2-40B4-BE49-F238E27FC236}">
                <a16:creationId xmlns:a16="http://schemas.microsoft.com/office/drawing/2014/main" id="{0E875456-BB9E-34BE-CD52-70E8BF1658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26" t="81" r="184"/>
          <a:stretch/>
        </p:blipFill>
        <p:spPr>
          <a:xfrm>
            <a:off x="5150290" y="2271209"/>
            <a:ext cx="3001443" cy="266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5370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enutzerdefiniert 9">
      <a:dk1>
        <a:srgbClr val="000000"/>
      </a:dk1>
      <a:lt1>
        <a:srgbClr val="FFFFFF"/>
      </a:lt1>
      <a:dk2>
        <a:srgbClr val="E60005"/>
      </a:dk2>
      <a:lt2>
        <a:srgbClr val="EBF5FF"/>
      </a:lt2>
      <a:accent1>
        <a:srgbClr val="E60005"/>
      </a:accent1>
      <a:accent2>
        <a:srgbClr val="EB8264"/>
      </a:accent2>
      <a:accent3>
        <a:srgbClr val="B3C3D7"/>
      </a:accent3>
      <a:accent4>
        <a:srgbClr val="FAC3AF"/>
      </a:accent4>
      <a:accent5>
        <a:srgbClr val="D7E6FA"/>
      </a:accent5>
      <a:accent6>
        <a:srgbClr val="FADCD2"/>
      </a:accent6>
      <a:hlink>
        <a:srgbClr val="E60005"/>
      </a:hlink>
      <a:folHlink>
        <a:srgbClr val="002D55"/>
      </a:folHlink>
    </a:clrScheme>
    <a:fontScheme name="DRK">
      <a:majorFont>
        <a:latin typeface="Merriweather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K_Praesentation_16zu9.potx" id="{ECE789FE-1535-46D4-B61E-9EE5279B2F04}" vid="{F63484E8-8117-47E9-B3B0-F153AC2FE3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8d7a9c6-e82d-4466-9e7a-badf8676663c">UPW7SVMUV64P-1210661889-1234545</_dlc_DocId>
    <_dlc_DocIdUrl xmlns="e8d7a9c6-e82d-4466-9e7a-badf8676663c">
      <Url>https://drkgsberlin.sharepoint.com/sites/Bereich_4/_layouts/15/DocIdRedir.aspx?ID=UPW7SVMUV64P-1210661889-1234545</Url>
      <Description>UPW7SVMUV64P-1210661889-1234545</Description>
    </_dlc_DocIdUrl>
    <lcf76f155ced4ddcb4097134ff3c332f xmlns="d02bc21f-b422-453a-9fda-7f6baffa8462">
      <Terms xmlns="http://schemas.microsoft.com/office/infopath/2007/PartnerControls"/>
    </lcf76f155ced4ddcb4097134ff3c332f>
    <TaxCatchAll xmlns="e8d7a9c6-e82d-4466-9e7a-badf8676663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93050C74D0DF746890CF64B245C9CD6" ma:contentTypeVersion="4730" ma:contentTypeDescription="Ein neues Dokument erstellen." ma:contentTypeScope="" ma:versionID="ade97b05a879cde0d3e35d2b927b9f97">
  <xsd:schema xmlns:xsd="http://www.w3.org/2001/XMLSchema" xmlns:xs="http://www.w3.org/2001/XMLSchema" xmlns:p="http://schemas.microsoft.com/office/2006/metadata/properties" xmlns:ns2="e8d7a9c6-e82d-4466-9e7a-badf8676663c" xmlns:ns3="d02bc21f-b422-453a-9fda-7f6baffa8462" targetNamespace="http://schemas.microsoft.com/office/2006/metadata/properties" ma:root="true" ma:fieldsID="f3df1c0bef96228facbd69fb9f52ed22" ns2:_="" ns3:_="">
    <xsd:import namespace="e8d7a9c6-e82d-4466-9e7a-badf8676663c"/>
    <xsd:import namespace="d02bc21f-b422-453a-9fda-7f6baffa846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d7a9c6-e82d-4466-9e7a-badf8676663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dexed="true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2dd0001d-4664-4199-a7a2-a316d0d4d5cc}" ma:internalName="TaxCatchAll" ma:showField="CatchAllData" ma:web="e8d7a9c6-e82d-4466-9e7a-badf867666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2bc21f-b422-453a-9fda-7f6baffa84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Bildmarkierungen" ma:readOnly="false" ma:fieldId="{5cf76f15-5ced-4ddc-b409-7134ff3c332f}" ma:taxonomyMulti="true" ma:sspId="4b42da31-f07d-4bc5-921b-0bfb276d62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D025350-9684-43C1-A028-7DF3B38572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A0D260-5AAB-4B10-83CF-256FDC28950B}">
  <ds:schemaRefs>
    <ds:schemaRef ds:uri="http://purl.org/dc/terms/"/>
    <ds:schemaRef ds:uri="e8d7a9c6-e82d-4466-9e7a-badf8676663c"/>
    <ds:schemaRef ds:uri="d02bc21f-b422-453a-9fda-7f6baffa8462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312429B-07B3-46B6-8DCE-670296AD6694}">
  <ds:schemaRefs>
    <ds:schemaRef ds:uri="d02bc21f-b422-453a-9fda-7f6baffa8462"/>
    <ds:schemaRef ds:uri="e8d7a9c6-e82d-4466-9e7a-badf867666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F183FC5F-DF89-446A-ACC7-013F4B2ADE49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1856</Words>
  <Application>Microsoft Office PowerPoint</Application>
  <PresentationFormat>Bildschirmpräsentation (16:9)</PresentationFormat>
  <Paragraphs>237</Paragraphs>
  <Slides>23</Slides>
  <Notes>3</Notes>
  <HiddenSlides>7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Office</vt:lpstr>
      <vt:lpstr>Vorab-Informationen für Multiplikatoren/Multiplikatorinnen</vt:lpstr>
      <vt:lpstr>Die DRK-Engagementplattform</vt:lpstr>
      <vt:lpstr>Die DRK-Engagementplattform: Kurz und knapp.</vt:lpstr>
      <vt:lpstr>Mehrwerte der DRK-Engagementplattform</vt:lpstr>
      <vt:lpstr>Anleitungen &amp; Unterstützungsmaterialien...</vt:lpstr>
      <vt:lpstr>Design, Funktionalitäten &amp; Verortung</vt:lpstr>
      <vt:lpstr>Aus Sicht der Engagementinteressierten: Wo werden die  DRK-Angebote ausgespielt? </vt:lpstr>
      <vt:lpstr>Aus Sicht der Engagementinteressierten: Wie werden DRK-Engagementangebote gefunden?</vt:lpstr>
      <vt:lpstr>Aus Sicht der Engagementinteressierten: Wie werden DRK-Engagementangebote gefunden?</vt:lpstr>
      <vt:lpstr>Mehr Sichtbarkeit der DRK-Angebote durch Ausspielung auf zusätzlichen Plattformen</vt:lpstr>
      <vt:lpstr>Ein Engagementangebot,  viele Ausspielkanäle.</vt:lpstr>
      <vt:lpstr>Wo und wie werden die Engagementgebote von Einrichtungen und/oder Kreisverbänden erstellt? </vt:lpstr>
      <vt:lpstr>Wo und wie werden die Engagementgebote von Einrichtungen und/oder Kreisverbänden erstellt?  </vt:lpstr>
      <vt:lpstr>Schritt-für-Schritt: Wie erstelle ich ein Engagementangebot?  </vt:lpstr>
      <vt:lpstr>Blick in die Praxis: Wer erstellt Engagementangebote?  Wer erhält und beantwortet Engagementanfragen?</vt:lpstr>
      <vt:lpstr>Haben Sie Fragen?</vt:lpstr>
      <vt:lpstr>Zusätzliches Folienmaterial</vt:lpstr>
      <vt:lpstr>Genese der DRK-Engagementplattform</vt:lpstr>
      <vt:lpstr>Projektbeteiligte und Partner</vt:lpstr>
      <vt:lpstr>Einbindung der Engagementplattform auf den Gliederungs-Webseiten</vt:lpstr>
      <vt:lpstr>1. Erstellung eines Dienstleistungsdatenbank-Accounts (DLDB) inkl. Rechtevergabe </vt:lpstr>
      <vt:lpstr>2. Login in der Dienstleistungsdatenbank (DLDB) &amp; Navigation zum Engagementformular</vt:lpstr>
      <vt:lpstr>3. Dateneingabe &amp; Veröffentlichung des Engagementangebots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creator>Linda Kearns</dc:creator>
  <cp:lastModifiedBy>Linda Bergmann</cp:lastModifiedBy>
  <cp:revision>50</cp:revision>
  <dcterms:created xsi:type="dcterms:W3CDTF">2021-06-02T10:37:36Z</dcterms:created>
  <dcterms:modified xsi:type="dcterms:W3CDTF">2025-03-05T14:29:56Z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o_HilfslinienVertical">
    <vt:lpwstr>CustomLayout</vt:lpwstr>
  </property>
  <property fmtid="{D5CDD505-2E9C-101B-9397-08002B2CF9AE}" pid="3" name="ho_HilfslinienVertical1">
    <vt:lpwstr>1.2</vt:lpwstr>
  </property>
  <property fmtid="{D5CDD505-2E9C-101B-9397-08002B2CF9AE}" pid="4" name="ho_HilfslinienVertical2">
    <vt:lpwstr>12.4</vt:lpwstr>
  </property>
  <property fmtid="{D5CDD505-2E9C-101B-9397-08002B2CF9AE}" pid="5" name="ho_HilfslinienVertical3">
    <vt:lpwstr>13</vt:lpwstr>
  </property>
  <property fmtid="{D5CDD505-2E9C-101B-9397-08002B2CF9AE}" pid="6" name="ho_HilfslinienVertical4">
    <vt:lpwstr>24.2</vt:lpwstr>
  </property>
  <property fmtid="{D5CDD505-2E9C-101B-9397-08002B2CF9AE}" pid="7" name="ho_HilfslinienVertical5">
    <vt:lpwstr>23.9</vt:lpwstr>
  </property>
  <property fmtid="{D5CDD505-2E9C-101B-9397-08002B2CF9AE}" pid="8" name="ho_HilfslinienVertical6">
    <vt:lpwstr>5.2</vt:lpwstr>
  </property>
  <property fmtid="{D5CDD505-2E9C-101B-9397-08002B2CF9AE}" pid="9" name="ho_HilfslinienVertical7">
    <vt:lpwstr/>
  </property>
  <property fmtid="{D5CDD505-2E9C-101B-9397-08002B2CF9AE}" pid="10" name="ho_HilfslinienVertical8">
    <vt:lpwstr/>
  </property>
  <property fmtid="{D5CDD505-2E9C-101B-9397-08002B2CF9AE}" pid="11" name="ho_HilfslinienVertical9">
    <vt:lpwstr/>
  </property>
  <property fmtid="{D5CDD505-2E9C-101B-9397-08002B2CF9AE}" pid="12" name="ho_HilfslinienVertical10">
    <vt:lpwstr/>
  </property>
  <property fmtid="{D5CDD505-2E9C-101B-9397-08002B2CF9AE}" pid="13" name="ho_HilfslinienVertical11">
    <vt:lpwstr/>
  </property>
  <property fmtid="{D5CDD505-2E9C-101B-9397-08002B2CF9AE}" pid="14" name="ho_HilfslinienVertical12">
    <vt:lpwstr/>
  </property>
  <property fmtid="{D5CDD505-2E9C-101B-9397-08002B2CF9AE}" pid="15" name="ho_HilfslinienVertical13">
    <vt:lpwstr/>
  </property>
  <property fmtid="{D5CDD505-2E9C-101B-9397-08002B2CF9AE}" pid="16" name="ho_HilfslinienVertical14">
    <vt:lpwstr/>
  </property>
  <property fmtid="{D5CDD505-2E9C-101B-9397-08002B2CF9AE}" pid="17" name="ho_HilfslinienVertical15">
    <vt:lpwstr/>
  </property>
  <property fmtid="{D5CDD505-2E9C-101B-9397-08002B2CF9AE}" pid="18" name="ho_HilfslinienVertical16">
    <vt:lpwstr/>
  </property>
  <property fmtid="{D5CDD505-2E9C-101B-9397-08002B2CF9AE}" pid="19" name="ho_HilfslinienVertical17">
    <vt:lpwstr/>
  </property>
  <property fmtid="{D5CDD505-2E9C-101B-9397-08002B2CF9AE}" pid="20" name="ho_HilfslinienVertical18">
    <vt:lpwstr/>
  </property>
  <property fmtid="{D5CDD505-2E9C-101B-9397-08002B2CF9AE}" pid="21" name="ho_HilfslinienVertical19">
    <vt:lpwstr/>
  </property>
  <property fmtid="{D5CDD505-2E9C-101B-9397-08002B2CF9AE}" pid="22" name="ho_HilfslinienVertical20">
    <vt:lpwstr/>
  </property>
  <property fmtid="{D5CDD505-2E9C-101B-9397-08002B2CF9AE}" pid="23" name="ho_HilfslinienHorizontal">
    <vt:lpwstr>CustomLayout</vt:lpwstr>
  </property>
  <property fmtid="{D5CDD505-2E9C-101B-9397-08002B2CF9AE}" pid="24" name="ho_HilfslinienHorizontal1">
    <vt:lpwstr>.6</vt:lpwstr>
  </property>
  <property fmtid="{D5CDD505-2E9C-101B-9397-08002B2CF9AE}" pid="25" name="ho_HilfslinienHorizontal2">
    <vt:lpwstr>1.8</vt:lpwstr>
  </property>
  <property fmtid="{D5CDD505-2E9C-101B-9397-08002B2CF9AE}" pid="26" name="ho_HilfslinienHorizontal3">
    <vt:lpwstr>2.4</vt:lpwstr>
  </property>
  <property fmtid="{D5CDD505-2E9C-101B-9397-08002B2CF9AE}" pid="27" name="ho_HilfslinienHorizontal4">
    <vt:lpwstr>9.6</vt:lpwstr>
  </property>
  <property fmtid="{D5CDD505-2E9C-101B-9397-08002B2CF9AE}" pid="28" name="ho_HilfslinienHorizontal5">
    <vt:lpwstr>10.2</vt:lpwstr>
  </property>
  <property fmtid="{D5CDD505-2E9C-101B-9397-08002B2CF9AE}" pid="29" name="ho_HilfslinienHorizontal6">
    <vt:lpwstr>9.3</vt:lpwstr>
  </property>
  <property fmtid="{D5CDD505-2E9C-101B-9397-08002B2CF9AE}" pid="30" name="ho_HilfslinienHorizontal7">
    <vt:lpwstr>2</vt:lpwstr>
  </property>
  <property fmtid="{D5CDD505-2E9C-101B-9397-08002B2CF9AE}" pid="31" name="ho_HilfslinienHorizontal8">
    <vt:lpwstr>12.588</vt:lpwstr>
  </property>
  <property fmtid="{D5CDD505-2E9C-101B-9397-08002B2CF9AE}" pid="32" name="ho_HilfslinienHorizontal9">
    <vt:lpwstr>5</vt:lpwstr>
  </property>
  <property fmtid="{D5CDD505-2E9C-101B-9397-08002B2CF9AE}" pid="33" name="ho_HilfslinienHorizontal10">
    <vt:lpwstr/>
  </property>
  <property fmtid="{D5CDD505-2E9C-101B-9397-08002B2CF9AE}" pid="34" name="ho_HilfslinienHorizontal11">
    <vt:lpwstr/>
  </property>
  <property fmtid="{D5CDD505-2E9C-101B-9397-08002B2CF9AE}" pid="35" name="ho_HilfslinienHorizontal12">
    <vt:lpwstr/>
  </property>
  <property fmtid="{D5CDD505-2E9C-101B-9397-08002B2CF9AE}" pid="36" name="ho_HilfslinienHorizontal13">
    <vt:lpwstr/>
  </property>
  <property fmtid="{D5CDD505-2E9C-101B-9397-08002B2CF9AE}" pid="37" name="ho_HilfslinienHorizontal14">
    <vt:lpwstr/>
  </property>
  <property fmtid="{D5CDD505-2E9C-101B-9397-08002B2CF9AE}" pid="38" name="ho_HilfslinienHorizontal15">
    <vt:lpwstr/>
  </property>
  <property fmtid="{D5CDD505-2E9C-101B-9397-08002B2CF9AE}" pid="39" name="ho_HilfslinienHorizontal16">
    <vt:lpwstr/>
  </property>
  <property fmtid="{D5CDD505-2E9C-101B-9397-08002B2CF9AE}" pid="40" name="ho_HilfslinienHorizontal17">
    <vt:lpwstr/>
  </property>
  <property fmtid="{D5CDD505-2E9C-101B-9397-08002B2CF9AE}" pid="41" name="ho_HilfslinienHorizontal18">
    <vt:lpwstr/>
  </property>
  <property fmtid="{D5CDD505-2E9C-101B-9397-08002B2CF9AE}" pid="42" name="ho_HilfslinienHorizontal19">
    <vt:lpwstr/>
  </property>
  <property fmtid="{D5CDD505-2E9C-101B-9397-08002B2CF9AE}" pid="43" name="ho_HilfslinienHorizontal20">
    <vt:lpwstr/>
  </property>
  <property fmtid="{D5CDD505-2E9C-101B-9397-08002B2CF9AE}" pid="44" name="ContentTypeId">
    <vt:lpwstr>0x010100293050C74D0DF746890CF64B245C9CD6</vt:lpwstr>
  </property>
  <property fmtid="{D5CDD505-2E9C-101B-9397-08002B2CF9AE}" pid="45" name="MediaServiceImageTags">
    <vt:lpwstr/>
  </property>
  <property fmtid="{D5CDD505-2E9C-101B-9397-08002B2CF9AE}" pid="46" name="_dlc_DocIdItemGuid">
    <vt:lpwstr>7349efc2-41b8-4879-8adc-cc7b7d36e95e</vt:lpwstr>
  </property>
</Properties>
</file>