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51A_DC126BCB.xml" ContentType="application/vnd.ms-powerpoint.comments+xml"/>
  <Override PartName="/ppt/notesSlides/notesSlide17.xml" ContentType="application/vnd.openxmlformats-officedocument.presentationml.notesSlide+xml"/>
  <Override PartName="/ppt/comments/modernComment_545_342DFF5E.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7"/>
  </p:notesMasterIdLst>
  <p:sldIdLst>
    <p:sldId id="281" r:id="rId6"/>
    <p:sldId id="1279" r:id="rId7"/>
    <p:sldId id="1323" r:id="rId8"/>
    <p:sldId id="1307" r:id="rId9"/>
    <p:sldId id="1318" r:id="rId10"/>
    <p:sldId id="1322" r:id="rId11"/>
    <p:sldId id="1320" r:id="rId12"/>
    <p:sldId id="1319" r:id="rId13"/>
    <p:sldId id="1324" r:id="rId14"/>
    <p:sldId id="1347" r:id="rId15"/>
    <p:sldId id="1341" r:id="rId16"/>
    <p:sldId id="1327" r:id="rId17"/>
    <p:sldId id="1328" r:id="rId18"/>
    <p:sldId id="1329" r:id="rId19"/>
    <p:sldId id="1330" r:id="rId20"/>
    <p:sldId id="1346" r:id="rId21"/>
    <p:sldId id="1338" r:id="rId22"/>
    <p:sldId id="1325" r:id="rId23"/>
    <p:sldId id="1332" r:id="rId24"/>
    <p:sldId id="1342" r:id="rId25"/>
    <p:sldId id="1333" r:id="rId26"/>
    <p:sldId id="1334" r:id="rId27"/>
    <p:sldId id="1335" r:id="rId28"/>
    <p:sldId id="1336" r:id="rId29"/>
    <p:sldId id="1337" r:id="rId30"/>
    <p:sldId id="1345" r:id="rId31"/>
    <p:sldId id="1344" r:id="rId32"/>
    <p:sldId id="1339" r:id="rId33"/>
    <p:sldId id="1340" r:id="rId34"/>
    <p:sldId id="1350" r:id="rId35"/>
    <p:sldId id="1352" r:id="rId36"/>
    <p:sldId id="1348" r:id="rId37"/>
    <p:sldId id="1240" r:id="rId38"/>
    <p:sldId id="1351" r:id="rId39"/>
    <p:sldId id="1353" r:id="rId40"/>
    <p:sldId id="1314" r:id="rId41"/>
    <p:sldId id="1274" r:id="rId42"/>
    <p:sldId id="1298" r:id="rId43"/>
    <p:sldId id="1306" r:id="rId44"/>
    <p:sldId id="1349" r:id="rId45"/>
    <p:sldId id="1326" r:id="rId46"/>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53C6A0A-E9D0-4CD2-B533-8AA876C6709F}">
          <p14:sldIdLst>
            <p14:sldId id="281"/>
            <p14:sldId id="1279"/>
            <p14:sldId id="1323"/>
            <p14:sldId id="1307"/>
            <p14:sldId id="1318"/>
            <p14:sldId id="1322"/>
            <p14:sldId id="1320"/>
            <p14:sldId id="1319"/>
            <p14:sldId id="1324"/>
            <p14:sldId id="1347"/>
            <p14:sldId id="1341"/>
            <p14:sldId id="1327"/>
            <p14:sldId id="1328"/>
            <p14:sldId id="1329"/>
            <p14:sldId id="1330"/>
            <p14:sldId id="1346"/>
            <p14:sldId id="1338"/>
            <p14:sldId id="1325"/>
            <p14:sldId id="1332"/>
            <p14:sldId id="1342"/>
            <p14:sldId id="1333"/>
            <p14:sldId id="1334"/>
            <p14:sldId id="1335"/>
            <p14:sldId id="1336"/>
            <p14:sldId id="1337"/>
            <p14:sldId id="1345"/>
            <p14:sldId id="1344"/>
            <p14:sldId id="1339"/>
            <p14:sldId id="1340"/>
            <p14:sldId id="1350"/>
            <p14:sldId id="1352"/>
            <p14:sldId id="1348"/>
            <p14:sldId id="1240"/>
            <p14:sldId id="1351"/>
            <p14:sldId id="1353"/>
          </p14:sldIdLst>
        </p14:section>
        <p14:section name="Allgemeine Infos" id="{502BF04C-593B-4408-8A4E-91A06993C19B}">
          <p14:sldIdLst>
            <p14:sldId id="1314"/>
            <p14:sldId id="1274"/>
            <p14:sldId id="1298"/>
            <p14:sldId id="1306"/>
            <p14:sldId id="1349"/>
            <p14:sldId id="1326"/>
          </p14:sldIdLst>
        </p14:section>
        <p14:section name="Zusatz-Infos" id="{784E1DAB-25CE-40FE-B87B-B274335075F6}">
          <p14:sldIdLst/>
        </p14:section>
        <p14:section name="alte Folien" id="{6EA315B1-C1F5-4124-BF92-8D729A815C7C}">
          <p14:sldIdLst/>
        </p14:section>
        <p14:section name="CI Vorlagen" id="{BF40880A-27C7-46B2-9DC7-3C9A921D699B}">
          <p14:sldIdLst/>
        </p14:section>
      </p14:sectionLst>
    </p:ext>
    <p:ext uri="{EFAFB233-063F-42B5-8137-9DF3F51BA10A}">
      <p15:sldGuideLst xmlns:p15="http://schemas.microsoft.com/office/powerpoint/2012/main">
        <p15:guide id="1" orient="horz" pos="872" userDrawn="1">
          <p15:clr>
            <a:srgbClr val="A4A3A4"/>
          </p15:clr>
        </p15:guide>
        <p15:guide id="2" pos="4921" userDrawn="1">
          <p15:clr>
            <a:srgbClr val="A4A3A4"/>
          </p15:clr>
        </p15:guide>
        <p15:guide id="3" orient="horz" pos="2867" userDrawn="1">
          <p15:clr>
            <a:srgbClr val="A4A3A4"/>
          </p15:clr>
        </p15:guide>
        <p15:guide id="4" pos="2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4C2316-4FD3-4040-7167-AB4631ABAAEE}" name="Lara Seidel" initials="LS" userId="S::L.Seidel@drk.de::12a28eb7-bea1-4c8a-b4b0-ac0f5f2f2f0c" providerId="AD"/>
  <p188:author id="{B559A62B-9739-A053-88A7-F45F58C6887F}" name="Sebastian Ederle" initials="SE" userId="S::s.ederle@drk.de::67f98f5b-99f6-466f-90c1-97ce3b102dd5" providerId="AD"/>
  <p188:author id="{D4916749-C078-44B2-6434-09E4AB36B634}" name="Jana Bielick" initials="" userId="S::J.Bielick@drk.de::5abb12f7-07a7-40e1-a634-c1896bcdc886" providerId="AD"/>
  <p188:author id="{23330A51-5626-CFE7-20F0-79A7A8F1EEED}" name="Jana Bielick" initials="JB" userId="S::j.bielick@drk.de::5abb12f7-07a7-40e1-a634-c1896bcdc886" providerId="AD"/>
  <p188:author id="{48612981-979B-24DF-2941-D4275D8F501B}" name="Clara Faust" initials="CF" userId="S::c.faust@drk.de::5cf73db2-a12a-48c7-8b88-a4b8b3bb4ccc" providerId="AD"/>
  <p188:author id="{4CA81FBC-72F7-9AAB-4416-5AE6F3CAB0EB}" name="Lara Seidel" initials="LS" userId="S::l.seidel@drk.de::12a28eb7-bea1-4c8a-b4b0-ac0f5f2f2f0c" providerId="AD"/>
  <p188:author id="{E730C6DB-CF56-452F-A7A1-57802C23ECF1}" name="Lorelei Logel-Demoulin" initials="LL" userId="S::L.Logel-Demoulin@drk.de::c45e8893-fad9-41e7-8803-217c5739957b" providerId="AD"/>
  <p188:author id="{DF8C09EF-21DF-1CFF-10BE-5ED4A7B1EBD2}" name="Clara Faust" initials="CF" userId="S::C.Faust@drk.de::5cf73db2-a12a-48c7-8b88-a4b8b3bb4c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41D"/>
    <a:srgbClr val="E60005"/>
    <a:srgbClr val="D9040A"/>
    <a:srgbClr val="EBF5FF"/>
    <a:srgbClr val="F5BCA9"/>
    <a:srgbClr val="FFFFFF"/>
    <a:srgbClr val="D9E6F9"/>
    <a:srgbClr val="D7E6FA"/>
    <a:srgbClr val="F8F8F8"/>
    <a:srgbClr val="C8D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21125-8C6F-4914-99C7-CBC5186843A9}" v="789" dt="2026-03-18T08:25:43.051"/>
    <p1510:client id="{1E931D03-1D49-A850-E331-55F640A7025C}" v="832" dt="2026-03-18T14:18:29.580"/>
    <p1510:client id="{54B5266C-B31F-4402-9BA4-11FFD2C2857F}" v="815" dt="2026-03-17T14:59:35.533"/>
    <p1510:client id="{562D11B1-4D5D-3F93-4502-081415E7A596}" v="13" dt="2026-03-17T14:14:26.249"/>
    <p1510:client id="{C40BF888-3000-4C89-A2A4-EA6685CA7CC6}" v="3" dt="2026-03-18T08:22:07.887"/>
    <p1510:client id="{DAA1A8C9-69AA-5A02-F0D1-396D10193E7D}" v="1" dt="2026-03-18T09:47:57.50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872"/>
        <p:guide pos="4921"/>
        <p:guide orient="horz" pos="2867"/>
        <p:guide pos="2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omments/modernComment_51A_DC126BCB.xml><?xml version="1.0" encoding="utf-8"?>
<p188:cmLst xmlns:a="http://schemas.openxmlformats.org/drawingml/2006/main" xmlns:r="http://schemas.openxmlformats.org/officeDocument/2006/relationships" xmlns:p188="http://schemas.microsoft.com/office/powerpoint/2018/8/main">
  <p188:cm id="{A57F68D8-A1EE-4120-AEEC-5D7B25821368}" authorId="{074C2316-4FD3-4040-7167-AB4631ABAAEE}" created="2026-01-07T11:01:06.764">
    <ac:deMkLst xmlns:ac="http://schemas.microsoft.com/office/drawing/2013/main/command">
      <pc:docMk xmlns:pc="http://schemas.microsoft.com/office/powerpoint/2013/main/command"/>
      <pc:sldMk xmlns:pc="http://schemas.microsoft.com/office/powerpoint/2013/main/command" cId="3692194763" sldId="1306"/>
      <ac:spMk id="10" creationId="{9373EF9A-6CFC-6115-5775-C53B81883540}"/>
    </ac:deMkLst>
    <p188:txBody>
      <a:bodyPr/>
      <a:lstStyle/>
      <a:p>
        <a:r>
          <a:rPr lang="de-DE"/>
          <a:t>[@Anna Christina Kapp]  Schau mal ich habe das mal grob angepasst</a:t>
        </a:r>
      </a:p>
    </p188:txBody>
  </p188:cm>
</p188:cmLst>
</file>

<file path=ppt/comments/modernComment_545_342DFF5E.xml><?xml version="1.0" encoding="utf-8"?>
<p188:cmLst xmlns:a="http://schemas.openxmlformats.org/drawingml/2006/main" xmlns:r="http://schemas.openxmlformats.org/officeDocument/2006/relationships" xmlns:p188="http://schemas.microsoft.com/office/powerpoint/2018/8/main">
  <p188:cm id="{6CF8F88D-5A23-4C53-B06C-A91C24C36849}" authorId="{48612981-979B-24DF-2941-D4275D8F501B}" created="2026-03-10T08:08:15.571">
    <ac:txMkLst xmlns:ac="http://schemas.microsoft.com/office/drawing/2013/main/command">
      <pc:docMk xmlns:pc="http://schemas.microsoft.com/office/powerpoint/2013/main/command"/>
      <pc:sldMk xmlns:pc="http://schemas.microsoft.com/office/powerpoint/2013/main/command" cId="875429726" sldId="1349"/>
      <ac:spMk id="26" creationId="{101B9F61-7D6B-64DD-3541-8C3B61EEA240}"/>
      <ac:txMk cp="0" len="404">
        <ac:context len="406" hash="2580913888"/>
      </ac:txMk>
    </ac:txMkLst>
    <p188:pos x="6269181" y="1619250"/>
    <p188:replyLst>
      <p188:reply id="{52AC2859-7F9A-4AF8-A6E6-99E5FFC59659}" authorId="{48612981-979B-24DF-2941-D4275D8F501B}" created="2026-03-10T08:09:42.526">
        <p188:txBody>
          <a:bodyPr/>
          <a:lstStyle/>
          <a:p>
            <a:r>
              <a:rPr lang="en-US"/>
              <a:t>umschreiben .. Bis zum ... habt ihr die Gelegenheit .. Formular unter ... oder Mail an: ..</a:t>
            </a:r>
          </a:p>
        </p188:txBody>
        <p188:extLst>
          <p:ext xmlns:p="http://schemas.openxmlformats.org/presentationml/2006/main" uri="{57CB4572-C831-44C2-8A1C-0ADB6CCDFE69}">
            <p223:reactions xmlns:p223="http://schemas.microsoft.com/office/powerpoint/2022/03/main">
              <p223:rxn type="👍">
                <p223:instance time="2026-03-10T09:45:48.003" authorId="{E730C6DB-CF56-452F-A7A1-57802C23ECF1}"/>
              </p223:rxn>
            </p223:reactions>
          </p:ext>
        </p188:extLst>
      </p188:reply>
      <p188:reply id="{5E81A4AB-BF58-4C47-87E7-E83DC770C43A}" authorId="{E730C6DB-CF56-452F-A7A1-57802C23ECF1}" created="2026-03-16T15:00:57.297">
        <p188:txBody>
          <a:bodyPr/>
          <a:lstStyle/>
          <a:p>
            <a:r>
              <a:rPr lang="en-US"/>
              <a:t>10. April ok denkst du?
</a:t>
            </a:r>
          </a:p>
        </p188:txBody>
      </p188:reply>
    </p188:replyLst>
    <p188:txBody>
      <a:bodyPr/>
      <a:lstStyle/>
      <a:p>
        <a:r>
          <a:rPr lang="en-US"/>
          <a:t>Hier Intressensbekundung ergänzen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829D6-B62E-41F5-B944-4575583B3587}" type="datetimeFigureOut">
              <a:rPr lang="de-DE" smtClean="0"/>
              <a:t>18.03.2026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0E7E1-5400-492B-B5F6-23476130DB9B}" type="slidenum">
              <a:rPr lang="de-DE" smtClean="0"/>
              <a:t>‹Nr.›</a:t>
            </a:fld>
            <a:endParaRPr lang="de-DE"/>
          </a:p>
        </p:txBody>
      </p:sp>
    </p:spTree>
    <p:extLst>
      <p:ext uri="{BB962C8B-B14F-4D97-AF65-F5344CB8AC3E}">
        <p14:creationId xmlns:p14="http://schemas.microsoft.com/office/powerpoint/2010/main" val="168301683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ea typeface="Calibri"/>
                <a:cs typeface="Calibri"/>
              </a:rPr>
              <a:t>DRK Solutions - ,,innovation im </a:t>
            </a:r>
            <a:r>
              <a:rPr lang="en-US" err="1">
                <a:ea typeface="Calibri"/>
                <a:cs typeface="Calibri"/>
              </a:rPr>
              <a:t>Verband</a:t>
            </a:r>
            <a:r>
              <a:rPr lang="en-US">
                <a:ea typeface="Calibri"/>
                <a:cs typeface="Calibri"/>
              </a:rPr>
              <a:t> </a:t>
            </a:r>
            <a:r>
              <a:rPr lang="en-US" err="1">
                <a:ea typeface="Calibri"/>
                <a:cs typeface="Calibri"/>
              </a:rPr>
              <a:t>verbreiten</a:t>
            </a:r>
            <a:r>
              <a:rPr lang="en-US">
                <a:ea typeface="Calibri"/>
                <a:cs typeface="Calibri"/>
              </a:rPr>
              <a:t>’’ </a:t>
            </a:r>
          </a:p>
          <a:p>
            <a:pPr marL="171450" indent="-171450">
              <a:buFont typeface="Calibri"/>
              <a:buChar char="-"/>
            </a:pPr>
            <a:r>
              <a:rPr lang="en-US">
                <a:ea typeface="Calibri"/>
                <a:cs typeface="Calibri"/>
              </a:rPr>
              <a:t>Teil des Innovationsprogramms im DRK-Generalsekretariat </a:t>
            </a:r>
            <a:endParaRPr lang="en-US"/>
          </a:p>
          <a:p>
            <a:pPr marL="171450" indent="-171450">
              <a:buFont typeface="Calibri"/>
              <a:buChar char="-"/>
            </a:pPr>
            <a:r>
              <a:rPr lang="en-US" err="1">
                <a:ea typeface="Calibri"/>
                <a:cs typeface="Calibri"/>
              </a:rPr>
              <a:t>Innovationsprogramm</a:t>
            </a:r>
            <a:r>
              <a:rPr lang="en-US">
                <a:ea typeface="Calibri"/>
                <a:cs typeface="Calibri"/>
              </a:rPr>
              <a:t> </a:t>
            </a:r>
            <a:r>
              <a:rPr lang="en-US" err="1">
                <a:ea typeface="Calibri"/>
                <a:cs typeface="Calibri"/>
              </a:rPr>
              <a:t>beinhaltet</a:t>
            </a:r>
            <a:r>
              <a:rPr lang="en-US">
                <a:ea typeface="Calibri"/>
                <a:cs typeface="Calibri"/>
              </a:rPr>
              <a:t> </a:t>
            </a:r>
            <a:r>
              <a:rPr lang="en-US" err="1">
                <a:ea typeface="Calibri"/>
                <a:cs typeface="Calibri"/>
              </a:rPr>
              <a:t>u.a.</a:t>
            </a:r>
            <a:r>
              <a:rPr lang="en-US">
                <a:ea typeface="Calibri"/>
                <a:cs typeface="Calibri"/>
              </a:rPr>
              <a:t> </a:t>
            </a:r>
            <a:r>
              <a:rPr lang="en-US" err="1">
                <a:ea typeface="Calibri"/>
                <a:cs typeface="Calibri"/>
              </a:rPr>
              <a:t>Projektfinder</a:t>
            </a:r>
            <a:r>
              <a:rPr lang="en-US">
                <a:ea typeface="Calibri"/>
                <a:cs typeface="Calibri"/>
              </a:rPr>
              <a:t>, </a:t>
            </a:r>
            <a:r>
              <a:rPr lang="en-US" err="1">
                <a:ea typeface="Calibri"/>
                <a:cs typeface="Calibri"/>
              </a:rPr>
              <a:t>Innovationspreis</a:t>
            </a:r>
            <a:r>
              <a:rPr lang="en-US">
                <a:ea typeface="Calibri"/>
                <a:cs typeface="Calibri"/>
              </a:rPr>
              <a:t> - &amp; -Tag, SIC  etc.. </a:t>
            </a:r>
            <a:br>
              <a:rPr lang="en-US">
                <a:ea typeface="Calibri"/>
                <a:cs typeface="Calibri"/>
              </a:rPr>
            </a:br>
            <a:r>
              <a:rPr lang="en-US" err="1">
                <a:ea typeface="Calibri"/>
                <a:cs typeface="Calibri"/>
              </a:rPr>
              <a:t>Zielsetzung</a:t>
            </a:r>
            <a:r>
              <a:rPr lang="en-US">
                <a:ea typeface="Calibri"/>
                <a:cs typeface="Calibri"/>
              </a:rPr>
              <a:t>: </a:t>
            </a:r>
            <a:r>
              <a:rPr lang="en-US" err="1">
                <a:ea typeface="Calibri"/>
                <a:cs typeface="Calibri"/>
              </a:rPr>
              <a:t>Kompetenzbildung</a:t>
            </a:r>
            <a:r>
              <a:rPr lang="en-US">
                <a:ea typeface="Calibri"/>
                <a:cs typeface="Calibri"/>
              </a:rPr>
              <a:t> im DRK, </a:t>
            </a:r>
            <a:r>
              <a:rPr lang="en-US" err="1">
                <a:ea typeface="Calibri"/>
                <a:cs typeface="Calibri"/>
              </a:rPr>
              <a:t>Vernetzung</a:t>
            </a:r>
            <a:r>
              <a:rPr lang="en-US">
                <a:ea typeface="Calibri"/>
                <a:cs typeface="Calibri"/>
              </a:rPr>
              <a:t> und </a:t>
            </a:r>
            <a:r>
              <a:rPr lang="en-US" err="1">
                <a:ea typeface="Calibri"/>
                <a:cs typeface="Calibri"/>
              </a:rPr>
              <a:t>Verbreitung</a:t>
            </a:r>
            <a:r>
              <a:rPr lang="en-US">
                <a:ea typeface="Calibri"/>
                <a:cs typeface="Calibri"/>
              </a:rPr>
              <a:t> von </a:t>
            </a:r>
            <a:r>
              <a:rPr lang="en-US" err="1">
                <a:ea typeface="Calibri"/>
                <a:cs typeface="Calibri"/>
              </a:rPr>
              <a:t>guten</a:t>
            </a:r>
            <a:r>
              <a:rPr lang="en-US">
                <a:ea typeface="Calibri"/>
                <a:cs typeface="Calibri"/>
              </a:rPr>
              <a:t> </a:t>
            </a:r>
            <a:r>
              <a:rPr lang="en-US" err="1">
                <a:ea typeface="Calibri"/>
                <a:cs typeface="Calibri"/>
              </a:rPr>
              <a:t>Lösungen</a:t>
            </a:r>
            <a:endParaRPr lang="en-US">
              <a:ea typeface="Calibri"/>
              <a:cs typeface="Calibri"/>
            </a:endParaRPr>
          </a:p>
          <a:p>
            <a:pPr marL="171450" indent="-171450">
              <a:buFont typeface="Calibri"/>
              <a:buChar char="-"/>
            </a:pPr>
            <a:r>
              <a:rPr lang="en-US">
                <a:ea typeface="Calibri"/>
                <a:cs typeface="Calibri"/>
              </a:rPr>
              <a:t>Als </a:t>
            </a:r>
            <a:r>
              <a:rPr lang="en-US" err="1">
                <a:ea typeface="Calibri"/>
                <a:cs typeface="Calibri"/>
              </a:rPr>
              <a:t>weitere</a:t>
            </a:r>
            <a:r>
              <a:rPr lang="en-US">
                <a:ea typeface="Calibri"/>
                <a:cs typeface="Calibri"/>
              </a:rPr>
              <a:t> </a:t>
            </a:r>
            <a:r>
              <a:rPr lang="en-US" err="1">
                <a:ea typeface="Calibri"/>
                <a:cs typeface="Calibri"/>
              </a:rPr>
              <a:t>Baustein</a:t>
            </a:r>
            <a:r>
              <a:rPr lang="en-US">
                <a:ea typeface="Calibri"/>
                <a:cs typeface="Calibri"/>
              </a:rPr>
              <a:t> </a:t>
            </a:r>
            <a:r>
              <a:rPr lang="en-US" err="1">
                <a:ea typeface="Calibri"/>
                <a:cs typeface="Calibri"/>
              </a:rPr>
              <a:t>seit</a:t>
            </a:r>
            <a:r>
              <a:rPr lang="en-US">
                <a:ea typeface="Calibri"/>
                <a:cs typeface="Calibri"/>
              </a:rPr>
              <a:t> 2026: DRK-Solutions</a:t>
            </a:r>
          </a:p>
        </p:txBody>
      </p:sp>
      <p:sp>
        <p:nvSpPr>
          <p:cNvPr id="4" name="Slide Number Placeholder 3"/>
          <p:cNvSpPr>
            <a:spLocks noGrp="1"/>
          </p:cNvSpPr>
          <p:nvPr>
            <p:ph type="sldNum" sz="quarter" idx="5"/>
          </p:nvPr>
        </p:nvSpPr>
        <p:spPr/>
        <p:txBody>
          <a:bodyPr/>
          <a:lstStyle/>
          <a:p>
            <a:fld id="{7830E7E1-5400-492B-B5F6-23476130DB9B}" type="slidenum">
              <a:rPr lang="de-DE" smtClean="0"/>
              <a:t>1</a:t>
            </a:fld>
            <a:endParaRPr lang="de-DE"/>
          </a:p>
        </p:txBody>
      </p:sp>
    </p:spTree>
    <p:extLst>
      <p:ext uri="{BB962C8B-B14F-4D97-AF65-F5344CB8AC3E}">
        <p14:creationId xmlns:p14="http://schemas.microsoft.com/office/powerpoint/2010/main" val="316329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A6E91-6AA4-5377-CCF2-BFE5A79465B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1F86694-11CF-823B-D5FD-183969BC30B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86F981E-3090-E640-78DF-F1103DE7AA2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8DCFB3D-C204-725A-DB1C-81336BA733FC}"/>
              </a:ext>
            </a:extLst>
          </p:cNvPr>
          <p:cNvSpPr>
            <a:spLocks noGrp="1"/>
          </p:cNvSpPr>
          <p:nvPr>
            <p:ph type="sldNum" sz="quarter" idx="5"/>
          </p:nvPr>
        </p:nvSpPr>
        <p:spPr/>
        <p:txBody>
          <a:bodyPr/>
          <a:lstStyle/>
          <a:p>
            <a:fld id="{7830E7E1-5400-492B-B5F6-23476130DB9B}" type="slidenum">
              <a:rPr lang="de-DE" smtClean="0"/>
              <a:t>31</a:t>
            </a:fld>
            <a:endParaRPr lang="de-DE"/>
          </a:p>
        </p:txBody>
      </p:sp>
    </p:spTree>
    <p:extLst>
      <p:ext uri="{BB962C8B-B14F-4D97-AF65-F5344CB8AC3E}">
        <p14:creationId xmlns:p14="http://schemas.microsoft.com/office/powerpoint/2010/main" val="1887386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4292D-F922-9764-218E-39AFC20FB65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E7FA805-AACB-583D-F0A9-61615B557821}"/>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F38744EA-BADB-A01F-6551-793ECFF92850}"/>
              </a:ext>
            </a:extLst>
          </p:cNvPr>
          <p:cNvSpPr>
            <a:spLocks noGrp="1"/>
          </p:cNvSpPr>
          <p:nvPr>
            <p:ph type="body" idx="1"/>
          </p:nvPr>
        </p:nvSpPr>
        <p:spPr/>
        <p:txBody>
          <a:bodyPr/>
          <a:lstStyle/>
          <a:p>
            <a:r>
              <a:rPr lang="de-DE">
                <a:highlight>
                  <a:srgbClr val="FFFF00"/>
                </a:highlight>
              </a:rPr>
              <a:t>Ausrollphase: noch mal aufnehmen, 1 mal in VG Bund platzieren</a:t>
            </a:r>
            <a:endParaRPr lang="de-DE" b="1">
              <a:solidFill>
                <a:srgbClr val="E60005"/>
              </a:solidFill>
              <a:highlight>
                <a:srgbClr val="FFFF00"/>
              </a:highlight>
            </a:endParaRPr>
          </a:p>
          <a:p>
            <a:endParaRPr lang="de-DE" b="1">
              <a:solidFill>
                <a:srgbClr val="E60005"/>
              </a:solidFill>
            </a:endParaRPr>
          </a:p>
          <a:p>
            <a:r>
              <a:rPr lang="de-DE" b="1">
                <a:solidFill>
                  <a:srgbClr val="E60005"/>
                </a:solidFill>
              </a:rPr>
              <a:t>Kern </a:t>
            </a:r>
            <a:r>
              <a:rPr lang="de-DE"/>
              <a:t>von DRK-Solutions ist die Aufbereitung erprobter Projekte und Ansätze und die anschließende Skalierung in anderen DRK-Verbänden.</a:t>
            </a:r>
          </a:p>
          <a:p>
            <a:r>
              <a:rPr lang="de-DE" b="1">
                <a:solidFill>
                  <a:srgbClr val="E60005"/>
                </a:solidFill>
              </a:rPr>
              <a:t>Zielgruppe: </a:t>
            </a:r>
            <a:r>
              <a:rPr lang="de-DE"/>
              <a:t>Interessierte DRK-Verbände und Einrichtungen die vor ähnlicher Herausforderung stehen! Interessierte Fach- und Führungskräfte aus DRK Kreis- und Landesverbänden.</a:t>
            </a:r>
          </a:p>
          <a:p>
            <a:endParaRPr lang="de-DE">
              <a:ea typeface="Calibri"/>
              <a:cs typeface="Calibri"/>
            </a:endParaRPr>
          </a:p>
        </p:txBody>
      </p:sp>
      <p:sp>
        <p:nvSpPr>
          <p:cNvPr id="4" name="Foliennummernplatzhalter 3">
            <a:extLst>
              <a:ext uri="{FF2B5EF4-FFF2-40B4-BE49-F238E27FC236}">
                <a16:creationId xmlns:a16="http://schemas.microsoft.com/office/drawing/2014/main" id="{6105EA24-02B6-066E-BB60-EC55C5A5BB23}"/>
              </a:ext>
            </a:extLst>
          </p:cNvPr>
          <p:cNvSpPr>
            <a:spLocks noGrp="1"/>
          </p:cNvSpPr>
          <p:nvPr>
            <p:ph type="sldNum" sz="quarter" idx="5"/>
          </p:nvPr>
        </p:nvSpPr>
        <p:spPr/>
        <p:txBody>
          <a:bodyPr/>
          <a:lstStyle/>
          <a:p>
            <a:fld id="{7830E7E1-5400-492B-B5F6-23476130DB9B}" type="slidenum">
              <a:rPr lang="de-DE" smtClean="0"/>
              <a:t>32</a:t>
            </a:fld>
            <a:endParaRPr lang="de-DE"/>
          </a:p>
        </p:txBody>
      </p:sp>
    </p:spTree>
    <p:extLst>
      <p:ext uri="{BB962C8B-B14F-4D97-AF65-F5344CB8AC3E}">
        <p14:creationId xmlns:p14="http://schemas.microsoft.com/office/powerpoint/2010/main" val="722256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995EE-3809-B5B4-9918-51769B8993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E6C4A-6B59-DC48-3DB3-FD0F136DA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6AFF4-17E4-E824-C94D-08FD44FD2F72}"/>
              </a:ext>
            </a:extLst>
          </p:cNvPr>
          <p:cNvSpPr>
            <a:spLocks noGrp="1"/>
          </p:cNvSpPr>
          <p:nvPr>
            <p:ph type="body" idx="1"/>
          </p:nvPr>
        </p:nvSpPr>
        <p:spPr/>
        <p:txBody>
          <a:bodyPr/>
          <a:lstStyle/>
          <a:p>
            <a:r>
              <a:rPr lang="de-DE"/>
              <a:t>Fische im Goldfischglas diskutieren – Laura, Bianca, Alexander, Jana + ein TN der Fragen hat“</a:t>
            </a:r>
            <a:endParaRPr lang="en-US"/>
          </a:p>
        </p:txBody>
      </p:sp>
      <p:sp>
        <p:nvSpPr>
          <p:cNvPr id="4" name="Slide Number Placeholder 3">
            <a:extLst>
              <a:ext uri="{FF2B5EF4-FFF2-40B4-BE49-F238E27FC236}">
                <a16:creationId xmlns:a16="http://schemas.microsoft.com/office/drawing/2014/main" id="{0C1D41E5-826A-C24F-67D8-DE660A0F8030}"/>
              </a:ext>
            </a:extLst>
          </p:cNvPr>
          <p:cNvSpPr>
            <a:spLocks noGrp="1"/>
          </p:cNvSpPr>
          <p:nvPr>
            <p:ph type="sldNum" sz="quarter" idx="5"/>
          </p:nvPr>
        </p:nvSpPr>
        <p:spPr/>
        <p:txBody>
          <a:bodyPr/>
          <a:lstStyle/>
          <a:p>
            <a:fld id="{7830E7E1-5400-492B-B5F6-23476130DB9B}" type="slidenum">
              <a:rPr lang="de-DE" smtClean="0"/>
              <a:t>34</a:t>
            </a:fld>
            <a:endParaRPr lang="de-DE"/>
          </a:p>
        </p:txBody>
      </p:sp>
    </p:spTree>
    <p:extLst>
      <p:ext uri="{BB962C8B-B14F-4D97-AF65-F5344CB8AC3E}">
        <p14:creationId xmlns:p14="http://schemas.microsoft.com/office/powerpoint/2010/main" val="1197855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7DA90-6FCF-6C05-A109-82716297198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EF83267-BFA0-3A85-FF27-E7EE24765DB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4332D39-B1E0-62FC-AFF6-FBC419BCB302}"/>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FF7EA872-3757-BE62-FA74-834DC72B9523}"/>
              </a:ext>
            </a:extLst>
          </p:cNvPr>
          <p:cNvSpPr>
            <a:spLocks noGrp="1"/>
          </p:cNvSpPr>
          <p:nvPr>
            <p:ph type="sldNum" sz="quarter" idx="5"/>
          </p:nvPr>
        </p:nvSpPr>
        <p:spPr/>
        <p:txBody>
          <a:bodyPr/>
          <a:lstStyle/>
          <a:p>
            <a:fld id="{7830E7E1-5400-492B-B5F6-23476130DB9B}" type="slidenum">
              <a:rPr lang="de-DE" smtClean="0"/>
              <a:t>35</a:t>
            </a:fld>
            <a:endParaRPr lang="de-DE"/>
          </a:p>
        </p:txBody>
      </p:sp>
    </p:spTree>
    <p:extLst>
      <p:ext uri="{BB962C8B-B14F-4D97-AF65-F5344CB8AC3E}">
        <p14:creationId xmlns:p14="http://schemas.microsoft.com/office/powerpoint/2010/main" val="3432041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A8373-1940-250A-8379-43950DAEBF8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4397BBB-AE7C-8AC2-5E06-4BDFA009BF2F}"/>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1511232C-7206-2784-6062-CEE508F6425C}"/>
              </a:ext>
            </a:extLst>
          </p:cNvPr>
          <p:cNvSpPr>
            <a:spLocks noGrp="1"/>
          </p:cNvSpPr>
          <p:nvPr>
            <p:ph type="body" idx="1"/>
          </p:nvPr>
        </p:nvSpPr>
        <p:spPr/>
        <p:txBody>
          <a:bodyPr/>
          <a:lstStyle/>
          <a:p>
            <a:r>
              <a:rPr lang="de-DE" b="1">
                <a:solidFill>
                  <a:srgbClr val="E60005"/>
                </a:solidFill>
              </a:rPr>
              <a:t>Kern </a:t>
            </a:r>
            <a:r>
              <a:rPr lang="de-DE"/>
              <a:t>von DRK-Solutions ist die Aufbereitung erprobter Projekte und Ansätze und die anschließende Skalierung in anderen DRK-Verbänden.</a:t>
            </a:r>
          </a:p>
          <a:p>
            <a:r>
              <a:rPr lang="de-DE" b="1">
                <a:solidFill>
                  <a:srgbClr val="E60005"/>
                </a:solidFill>
              </a:rPr>
              <a:t>Zielgruppe: </a:t>
            </a:r>
            <a:r>
              <a:rPr lang="de-DE"/>
              <a:t>Interessierte DRK-Verbände und Einrichtungen die vor ähnlicher Herausforderung stehen! Interessierte Fach- und Führungskräfte aus DRK Kreis- und Landesverbänden.</a:t>
            </a:r>
          </a:p>
          <a:p>
            <a:endParaRPr lang="de-DE">
              <a:ea typeface="Calibri"/>
              <a:cs typeface="Calibri"/>
            </a:endParaRPr>
          </a:p>
        </p:txBody>
      </p:sp>
      <p:sp>
        <p:nvSpPr>
          <p:cNvPr id="4" name="Foliennummernplatzhalter 3">
            <a:extLst>
              <a:ext uri="{FF2B5EF4-FFF2-40B4-BE49-F238E27FC236}">
                <a16:creationId xmlns:a16="http://schemas.microsoft.com/office/drawing/2014/main" id="{65BED514-E73A-B2B1-9AA2-3047D2DAA292}"/>
              </a:ext>
            </a:extLst>
          </p:cNvPr>
          <p:cNvSpPr>
            <a:spLocks noGrp="1"/>
          </p:cNvSpPr>
          <p:nvPr>
            <p:ph type="sldNum" sz="quarter" idx="5"/>
          </p:nvPr>
        </p:nvSpPr>
        <p:spPr/>
        <p:txBody>
          <a:bodyPr/>
          <a:lstStyle/>
          <a:p>
            <a:fld id="{7830E7E1-5400-492B-B5F6-23476130DB9B}" type="slidenum">
              <a:rPr lang="de-DE" smtClean="0"/>
              <a:t>36</a:t>
            </a:fld>
            <a:endParaRPr lang="de-DE"/>
          </a:p>
        </p:txBody>
      </p:sp>
    </p:spTree>
    <p:extLst>
      <p:ext uri="{BB962C8B-B14F-4D97-AF65-F5344CB8AC3E}">
        <p14:creationId xmlns:p14="http://schemas.microsoft.com/office/powerpoint/2010/main" val="1821852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96838" indent="0">
              <a:lnSpc>
                <a:spcPct val="150000"/>
              </a:lnSpc>
              <a:buFont typeface="Arial" panose="020B0604020202020204" pitchFamily="34" charset="0"/>
              <a:buNone/>
            </a:pPr>
            <a:r>
              <a:rPr lang="de-DE"/>
              <a:t>Das hatte ich mal für die Übertragung vorgesehen, passt jetzt aber vermutlich besser zur Roadshow</a:t>
            </a:r>
          </a:p>
          <a:p>
            <a:pPr marL="268288" indent="-171450">
              <a:lnSpc>
                <a:spcPct val="150000"/>
              </a:lnSpc>
              <a:buFont typeface="Arial" panose="020B0604020202020204" pitchFamily="34" charset="0"/>
              <a:buChar char="•"/>
            </a:pPr>
            <a:r>
              <a:rPr lang="de-DE" sz="900" b="0">
                <a:solidFill>
                  <a:schemeClr val="tx1"/>
                </a:solidFill>
                <a:latin typeface="Arial"/>
                <a:cs typeface="Arial"/>
              </a:rPr>
              <a:t> </a:t>
            </a:r>
            <a:r>
              <a:rPr lang="de-DE" sz="900" b="0" kern="1200">
                <a:solidFill>
                  <a:schemeClr val="tx1"/>
                </a:solidFill>
                <a:latin typeface="Arial"/>
                <a:ea typeface="+mn-ea"/>
                <a:cs typeface="Arial"/>
              </a:rPr>
              <a:t>Kennenlernen der verschiedenen Verbände &amp; Personen</a:t>
            </a:r>
          </a:p>
          <a:p>
            <a:pPr marL="268288" indent="-171450">
              <a:lnSpc>
                <a:spcPct val="150000"/>
              </a:lnSpc>
              <a:buFont typeface="Arial" panose="020B0604020202020204" pitchFamily="34" charset="0"/>
              <a:buChar char="•"/>
            </a:pPr>
            <a:r>
              <a:rPr lang="de-DE" sz="900" b="0">
                <a:solidFill>
                  <a:schemeClr val="tx1"/>
                </a:solidFill>
                <a:latin typeface="Arial"/>
                <a:cs typeface="Arial"/>
              </a:rPr>
              <a:t>Planung des weiteren Vorgehens: Termine der PGs für Skalierungscluster, Termine PG &amp; PNs, Vereinbarung zu Kommunikation/Nachfragen bei PG</a:t>
            </a:r>
          </a:p>
          <a:p>
            <a:pPr marL="268288" indent="-171450">
              <a:lnSpc>
                <a:spcPct val="150000"/>
              </a:lnSpc>
              <a:buFont typeface="Arial" panose="020B0604020202020204" pitchFamily="34" charset="0"/>
              <a:buChar char="•"/>
            </a:pPr>
            <a:r>
              <a:rPr lang="de-DE" sz="900" b="0">
                <a:solidFill>
                  <a:schemeClr val="tx1"/>
                </a:solidFill>
                <a:latin typeface="Arial"/>
                <a:cs typeface="Arial"/>
              </a:rPr>
              <a:t>Vorstellung des Skalierungskonzepts durch PG</a:t>
            </a:r>
          </a:p>
          <a:p>
            <a:pPr marL="268288" indent="-171450">
              <a:lnSpc>
                <a:spcPct val="150000"/>
              </a:lnSpc>
              <a:buFont typeface="Arial" panose="020B0604020202020204" pitchFamily="34" charset="0"/>
              <a:buChar char="•"/>
            </a:pPr>
            <a:r>
              <a:rPr lang="de-DE" sz="900" b="0">
                <a:solidFill>
                  <a:schemeClr val="tx1"/>
                </a:solidFill>
                <a:latin typeface="Arial"/>
                <a:cs typeface="Arial"/>
              </a:rPr>
              <a:t>Teilen/Zugänglich der Skalierungsunterlagen &amp; der Kontaktdaten innerhalb des Skalierungsclusters</a:t>
            </a:r>
          </a:p>
          <a:p>
            <a:pPr marL="268288" indent="-171450">
              <a:lnSpc>
                <a:spcPct val="150000"/>
              </a:lnSpc>
              <a:buFont typeface="Arial" panose="020B0604020202020204" pitchFamily="34" charset="0"/>
              <a:buChar char="•"/>
            </a:pPr>
            <a:r>
              <a:rPr lang="de-DE" sz="900" b="0">
                <a:solidFill>
                  <a:schemeClr val="tx1"/>
                </a:solidFill>
                <a:latin typeface="Arial"/>
                <a:cs typeface="Arial"/>
              </a:rPr>
              <a:t>Überlegung welche Elemente des Skalierungskonzepts zusammen bearbeitet/umgesetzt werden können von PNs (z. B. Schulungen von MA, Erstellung von </a:t>
            </a:r>
            <a:r>
              <a:rPr lang="de-DE" sz="900" b="0" err="1">
                <a:solidFill>
                  <a:schemeClr val="tx1"/>
                </a:solidFill>
                <a:latin typeface="Arial"/>
                <a:cs typeface="Arial"/>
              </a:rPr>
              <a:t>Komms.material</a:t>
            </a:r>
            <a:r>
              <a:rPr lang="de-DE" sz="900" b="0">
                <a:solidFill>
                  <a:schemeClr val="tx1"/>
                </a:solidFill>
                <a:latin typeface="Arial"/>
                <a:cs typeface="Arial"/>
              </a:rPr>
              <a:t>)</a:t>
            </a:r>
          </a:p>
          <a:p>
            <a:endParaRPr lang="de-DE"/>
          </a:p>
        </p:txBody>
      </p:sp>
      <p:sp>
        <p:nvSpPr>
          <p:cNvPr id="4" name="Foliennummernplatzhalter 3"/>
          <p:cNvSpPr>
            <a:spLocks noGrp="1"/>
          </p:cNvSpPr>
          <p:nvPr>
            <p:ph type="sldNum" sz="quarter" idx="5"/>
          </p:nvPr>
        </p:nvSpPr>
        <p:spPr/>
        <p:txBody>
          <a:bodyPr/>
          <a:lstStyle/>
          <a:p>
            <a:fld id="{7830E7E1-5400-492B-B5F6-23476130DB9B}" type="slidenum">
              <a:rPr lang="de-DE" smtClean="0"/>
              <a:t>37</a:t>
            </a:fld>
            <a:endParaRPr lang="de-DE"/>
          </a:p>
        </p:txBody>
      </p:sp>
    </p:spTree>
    <p:extLst>
      <p:ext uri="{BB962C8B-B14F-4D97-AF65-F5344CB8AC3E}">
        <p14:creationId xmlns:p14="http://schemas.microsoft.com/office/powerpoint/2010/main" val="3552335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A42AB-6D36-1F4F-AEB2-F32D1F33395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53D9596-BE09-CD06-2A68-A7E967A5355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75CAE76-1745-75E2-81F8-C15D88A10C49}"/>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900" b="0" i="1">
                <a:solidFill>
                  <a:sysClr val="windowText" lastClr="000000"/>
                </a:solidFill>
              </a:rPr>
              <a:t>bei 1:1-Übertragung: 1 Workshop zum Finanzierungs-modell, danach punktuelle Beratung bei Hürden durch GS</a:t>
            </a:r>
          </a:p>
        </p:txBody>
      </p:sp>
      <p:sp>
        <p:nvSpPr>
          <p:cNvPr id="4" name="Foliennummernplatzhalter 3">
            <a:extLst>
              <a:ext uri="{FF2B5EF4-FFF2-40B4-BE49-F238E27FC236}">
                <a16:creationId xmlns:a16="http://schemas.microsoft.com/office/drawing/2014/main" id="{F291BFB3-8CE0-5D79-E172-9AEAAF08513F}"/>
              </a:ext>
            </a:extLst>
          </p:cNvPr>
          <p:cNvSpPr>
            <a:spLocks noGrp="1"/>
          </p:cNvSpPr>
          <p:nvPr>
            <p:ph type="sldNum" sz="quarter" idx="5"/>
          </p:nvPr>
        </p:nvSpPr>
        <p:spPr/>
        <p:txBody>
          <a:bodyPr/>
          <a:lstStyle/>
          <a:p>
            <a:fld id="{7830E7E1-5400-492B-B5F6-23476130DB9B}" type="slidenum">
              <a:rPr lang="de-DE" smtClean="0"/>
              <a:t>38</a:t>
            </a:fld>
            <a:endParaRPr lang="de-DE"/>
          </a:p>
        </p:txBody>
      </p:sp>
    </p:spTree>
    <p:extLst>
      <p:ext uri="{BB962C8B-B14F-4D97-AF65-F5344CB8AC3E}">
        <p14:creationId xmlns:p14="http://schemas.microsoft.com/office/powerpoint/2010/main" val="899514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C8472-104F-8BA0-D2B4-683CDEF6653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71BEBC9-01DE-BC60-D160-44314672FBF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5F4539D-F117-2E4F-198E-88B35AC6C7F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B07FA59-6E62-F048-F019-55046BA347C0}"/>
              </a:ext>
            </a:extLst>
          </p:cNvPr>
          <p:cNvSpPr>
            <a:spLocks noGrp="1"/>
          </p:cNvSpPr>
          <p:nvPr>
            <p:ph type="sldNum" sz="quarter" idx="5"/>
          </p:nvPr>
        </p:nvSpPr>
        <p:spPr/>
        <p:txBody>
          <a:bodyPr/>
          <a:lstStyle/>
          <a:p>
            <a:fld id="{7830E7E1-5400-492B-B5F6-23476130DB9B}" type="slidenum">
              <a:rPr lang="de-DE" smtClean="0"/>
              <a:t>40</a:t>
            </a:fld>
            <a:endParaRPr lang="de-DE"/>
          </a:p>
        </p:txBody>
      </p:sp>
    </p:spTree>
    <p:extLst>
      <p:ext uri="{BB962C8B-B14F-4D97-AF65-F5344CB8AC3E}">
        <p14:creationId xmlns:p14="http://schemas.microsoft.com/office/powerpoint/2010/main" val="30668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Locker geplant, sodass es reichlich zeit für interaktive Gespräche und fragen</a:t>
            </a:r>
          </a:p>
          <a:p>
            <a:endParaRPr lang="en-US"/>
          </a:p>
        </p:txBody>
      </p:sp>
      <p:sp>
        <p:nvSpPr>
          <p:cNvPr id="4" name="Slide Number Placeholder 3"/>
          <p:cNvSpPr>
            <a:spLocks noGrp="1"/>
          </p:cNvSpPr>
          <p:nvPr>
            <p:ph type="sldNum" sz="quarter" idx="5"/>
          </p:nvPr>
        </p:nvSpPr>
        <p:spPr/>
        <p:txBody>
          <a:bodyPr/>
          <a:lstStyle/>
          <a:p>
            <a:fld id="{7830E7E1-5400-492B-B5F6-23476130DB9B}" type="slidenum">
              <a:rPr lang="de-DE" smtClean="0"/>
              <a:t>3</a:t>
            </a:fld>
            <a:endParaRPr lang="de-DE"/>
          </a:p>
        </p:txBody>
      </p:sp>
    </p:spTree>
    <p:extLst>
      <p:ext uri="{BB962C8B-B14F-4D97-AF65-F5344CB8AC3E}">
        <p14:creationId xmlns:p14="http://schemas.microsoft.com/office/powerpoint/2010/main" val="3432270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29750" marR="0" lvl="3" indent="-285750" algn="l" defTabSz="685800" rtl="0" eaLnBrk="1" fontAlgn="auto" latinLnBrk="0" hangingPunct="1">
              <a:lnSpc>
                <a:spcPct val="100000"/>
              </a:lnSpc>
              <a:spcBef>
                <a:spcPts val="0"/>
              </a:spcBef>
              <a:spcAft>
                <a:spcPts val="0"/>
              </a:spcAft>
              <a:buClrTx/>
              <a:buSzTx/>
              <a:buFontTx/>
              <a:buNone/>
              <a:tabLst/>
              <a:defRPr/>
            </a:pPr>
            <a:r>
              <a:rPr lang="de-DE" sz="900" b="1">
                <a:solidFill>
                  <a:schemeClr val="accent1"/>
                </a:solidFill>
                <a:latin typeface="+mn-lt"/>
                <a:cs typeface="Arial"/>
              </a:rPr>
              <a:t>Eure Ansprechpersonen: </a:t>
            </a:r>
            <a:r>
              <a:rPr lang="de-DE" sz="900">
                <a:solidFill>
                  <a:schemeClr val="tx1"/>
                </a:solidFill>
                <a:latin typeface="+mn-lt"/>
                <a:cs typeface="Arial"/>
              </a:rPr>
              <a:t>Die Referentinnen aus dem Bereich Wohlfahrtspflege (B4) des DRK-Generalsekretariats. </a:t>
            </a:r>
          </a:p>
          <a:p>
            <a:pPr marL="429750" lvl="3" indent="-285750"/>
            <a:r>
              <a:rPr lang="de-DE"/>
              <a:t>- Projektleitung Lorelei </a:t>
            </a:r>
          </a:p>
          <a:p>
            <a:pPr marL="429750" lvl="3" indent="-285750">
              <a:buFontTx/>
              <a:buChar char="-"/>
            </a:pPr>
            <a:r>
              <a:rPr lang="de-DE"/>
              <a:t>Bringen Expertise aus 3 Fachbereichen mit (Innovation, Wirkung, Finanzierung)</a:t>
            </a:r>
          </a:p>
          <a:p>
            <a:pPr marL="429750" lvl="3" indent="-285750">
              <a:buFontTx/>
              <a:buChar char="-"/>
            </a:pPr>
            <a:r>
              <a:rPr lang="de-DE"/>
              <a:t>Erreichbar zur DRK Solutions unter Impact@ </a:t>
            </a:r>
          </a:p>
        </p:txBody>
      </p:sp>
      <p:sp>
        <p:nvSpPr>
          <p:cNvPr id="4" name="Foliennummernplatzhalter 3"/>
          <p:cNvSpPr>
            <a:spLocks noGrp="1"/>
          </p:cNvSpPr>
          <p:nvPr>
            <p:ph type="sldNum" sz="quarter" idx="5"/>
          </p:nvPr>
        </p:nvSpPr>
        <p:spPr/>
        <p:txBody>
          <a:bodyPr/>
          <a:lstStyle/>
          <a:p>
            <a:fld id="{7830E7E1-5400-492B-B5F6-23476130DB9B}" type="slidenum">
              <a:rPr lang="de-DE" smtClean="0"/>
              <a:t>4</a:t>
            </a:fld>
            <a:endParaRPr lang="de-DE"/>
          </a:p>
        </p:txBody>
      </p:sp>
    </p:spTree>
    <p:extLst>
      <p:ext uri="{BB962C8B-B14F-4D97-AF65-F5344CB8AC3E}">
        <p14:creationId xmlns:p14="http://schemas.microsoft.com/office/powerpoint/2010/main" val="44524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3A038-059C-82A0-CCB6-90EB6E69824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F36ABF9-5B14-BE99-81E4-5FC6DAA11938}"/>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3441C470-EC70-0A57-7A8E-AE709E6039D1}"/>
              </a:ext>
            </a:extLst>
          </p:cNvPr>
          <p:cNvSpPr>
            <a:spLocks noGrp="1"/>
          </p:cNvSpPr>
          <p:nvPr>
            <p:ph type="body" idx="1"/>
          </p:nvPr>
        </p:nvSpPr>
        <p:spPr/>
        <p:txBody>
          <a:bodyPr/>
          <a:lstStyle/>
          <a:p>
            <a:r>
              <a:rPr lang="de-DE" b="1">
                <a:solidFill>
                  <a:srgbClr val="E60005"/>
                </a:solidFill>
              </a:rPr>
              <a:t>Was ist DRK Solutions?</a:t>
            </a:r>
          </a:p>
          <a:p>
            <a:r>
              <a:rPr lang="de-DE" b="1">
                <a:solidFill>
                  <a:srgbClr val="E60005"/>
                </a:solidFill>
              </a:rPr>
              <a:t>Wie </a:t>
            </a:r>
            <a:r>
              <a:rPr lang="de-DE" b="1" err="1">
                <a:solidFill>
                  <a:srgbClr val="E60005"/>
                </a:solidFill>
              </a:rPr>
              <a:t>name</a:t>
            </a:r>
            <a:r>
              <a:rPr lang="de-DE" b="1">
                <a:solidFill>
                  <a:srgbClr val="E60005"/>
                </a:solidFill>
              </a:rPr>
              <a:t> es sagt: es geht darum, Lösungen zu finden, verbreiten, und verteilen.</a:t>
            </a:r>
          </a:p>
          <a:p>
            <a:r>
              <a:rPr lang="de-DE" b="1">
                <a:solidFill>
                  <a:srgbClr val="E60005"/>
                </a:solidFill>
              </a:rPr>
              <a:t>Also: ‚wenn der verband wusste, was der </a:t>
            </a:r>
            <a:r>
              <a:rPr lang="de-DE" b="1" err="1">
                <a:solidFill>
                  <a:srgbClr val="E60005"/>
                </a:solidFill>
              </a:rPr>
              <a:t>verbamd</a:t>
            </a:r>
            <a:r>
              <a:rPr lang="de-DE" b="1">
                <a:solidFill>
                  <a:srgbClr val="E60005"/>
                </a:solidFill>
              </a:rPr>
              <a:t> </a:t>
            </a:r>
            <a:r>
              <a:rPr lang="de-DE" b="1" err="1">
                <a:solidFill>
                  <a:srgbClr val="E60005"/>
                </a:solidFill>
              </a:rPr>
              <a:t>weiss</a:t>
            </a:r>
            <a:r>
              <a:rPr lang="de-DE" b="1">
                <a:solidFill>
                  <a:srgbClr val="E60005"/>
                </a:solidFill>
              </a:rPr>
              <a:t>‘ </a:t>
            </a:r>
            <a:r>
              <a:rPr lang="de-DE" b="1">
                <a:solidFill>
                  <a:srgbClr val="E60005"/>
                </a:solidFill>
                <a:sym typeface="Wingdings" panose="05000000000000000000" pitchFamily="2" charset="2"/>
              </a:rPr>
              <a:t> hab ich sehr oft gehört, seitdem ich im DRK angekommen bin.</a:t>
            </a:r>
          </a:p>
          <a:p>
            <a:r>
              <a:rPr lang="de-DE" b="1">
                <a:solidFill>
                  <a:srgbClr val="E60005"/>
                </a:solidFill>
              </a:rPr>
              <a:t>wir sind im verband nicht so gut darin, voneinander zu lernen, obwohl viele gute Ideen und Projekte an viele unterschiedliche Standorte entstehen.</a:t>
            </a:r>
          </a:p>
          <a:p>
            <a:r>
              <a:rPr lang="de-DE" b="1">
                <a:solidFill>
                  <a:srgbClr val="E60005"/>
                </a:solidFill>
              </a:rPr>
              <a:t>Deshalb ist unser ziel mit DRK </a:t>
            </a:r>
            <a:r>
              <a:rPr lang="de-DE" b="1" err="1">
                <a:solidFill>
                  <a:srgbClr val="E60005"/>
                </a:solidFill>
              </a:rPr>
              <a:t>solutions</a:t>
            </a:r>
            <a:r>
              <a:rPr lang="de-DE" b="1">
                <a:solidFill>
                  <a:srgbClr val="E60005"/>
                </a:solidFill>
              </a:rPr>
              <a:t>, gute Ansätze eine Bühne zu geben, </a:t>
            </a:r>
            <a:r>
              <a:rPr lang="de-DE" b="1" err="1">
                <a:solidFill>
                  <a:srgbClr val="E60005"/>
                </a:solidFill>
              </a:rPr>
              <a:t>Mescnhen</a:t>
            </a:r>
            <a:r>
              <a:rPr lang="de-DE" b="1">
                <a:solidFill>
                  <a:srgbClr val="E60005"/>
                </a:solidFill>
              </a:rPr>
              <a:t> aus andere Gliederungen eine Chance geben die kennenzulernen und voneinander zu lernen.</a:t>
            </a:r>
          </a:p>
          <a:p>
            <a:r>
              <a:rPr lang="de-DE" b="1">
                <a:solidFill>
                  <a:srgbClr val="E60005"/>
                </a:solidFill>
              </a:rPr>
              <a:t>Digital, vor </a:t>
            </a:r>
            <a:r>
              <a:rPr lang="de-DE" b="1" err="1">
                <a:solidFill>
                  <a:srgbClr val="E60005"/>
                </a:solidFill>
              </a:rPr>
              <a:t>ort</a:t>
            </a:r>
            <a:r>
              <a:rPr lang="de-DE" b="1">
                <a:solidFill>
                  <a:srgbClr val="E60005"/>
                </a:solidFill>
              </a:rPr>
              <a:t>, und angepasst </a:t>
            </a:r>
          </a:p>
          <a:p>
            <a:endParaRPr lang="de-DE" b="1">
              <a:solidFill>
                <a:srgbClr val="E60005"/>
              </a:solidFill>
            </a:endParaRPr>
          </a:p>
          <a:p>
            <a:r>
              <a:rPr lang="de-DE" b="1">
                <a:solidFill>
                  <a:srgbClr val="E60005"/>
                </a:solidFill>
              </a:rPr>
              <a:t>Kern </a:t>
            </a:r>
            <a:r>
              <a:rPr lang="de-DE"/>
              <a:t>von DRK-Solutions ist die Aufbereitung erprobter Projekte und Ansätze und die anschließende Skalierung in anderen DRK-Verbänden.</a:t>
            </a:r>
          </a:p>
          <a:p>
            <a:r>
              <a:rPr lang="de-DE" b="1">
                <a:solidFill>
                  <a:srgbClr val="E60005"/>
                </a:solidFill>
              </a:rPr>
              <a:t>Zielgruppe: </a:t>
            </a:r>
            <a:r>
              <a:rPr lang="de-DE"/>
              <a:t>Interessierte DRK-Verbände und Einrichtungen die vor ähnlicher Herausforderung stehen! Interessierte Fach- und Führungskräfte aus DRK Kreis- und Landesverbänden.</a:t>
            </a:r>
          </a:p>
          <a:p>
            <a:pPr marL="0" marR="0" lvl="0" indent="0" algn="l" defTabSz="685800" rtl="0" eaLnBrk="1" fontAlgn="auto" latinLnBrk="0" hangingPunct="1">
              <a:lnSpc>
                <a:spcPct val="100000"/>
              </a:lnSpc>
              <a:spcBef>
                <a:spcPts val="0"/>
              </a:spcBef>
              <a:spcAft>
                <a:spcPts val="0"/>
              </a:spcAft>
              <a:buClrTx/>
              <a:buSzTx/>
              <a:buFontTx/>
              <a:buNone/>
              <a:tabLst/>
              <a:defRPr/>
            </a:pPr>
            <a:r>
              <a:rPr lang="de-DE"/>
              <a:t>- Unser Ziel ist es, Verbände und Einrichtungen dabei zu unterstützen, bewährte Lösungsansätze strukturell und langfristig zu implementieren. Hierfür stehen zwei erfahrene Lösungsgeber bereit, die ihre Ansätze fundiert systematisiert haben und eine praxisnahe Übertragung in bestehende Organisationsstrukturen ermöglichen.</a:t>
            </a:r>
          </a:p>
          <a:p>
            <a:pPr marL="0" marR="0" lvl="0" indent="0" algn="l" defTabSz="685800" rtl="0" eaLnBrk="1" fontAlgn="auto" latinLnBrk="0" hangingPunct="1">
              <a:lnSpc>
                <a:spcPct val="100000"/>
              </a:lnSpc>
              <a:spcBef>
                <a:spcPts val="0"/>
              </a:spcBef>
              <a:spcAft>
                <a:spcPts val="0"/>
              </a:spcAft>
              <a:buClrTx/>
              <a:buSzTx/>
              <a:buFontTx/>
              <a:buNone/>
              <a:tabLst/>
              <a:defRPr/>
            </a:pPr>
            <a:r>
              <a:rPr lang="de-DE"/>
              <a:t>- Fokus – Gute Beschäftigung: </a:t>
            </a:r>
            <a:r>
              <a:rPr lang="de-DE" sz="900">
                <a:ea typeface="Calibri"/>
                <a:cs typeface="Calibri"/>
              </a:rPr>
              <a:t>Umfasst: Fachkräftebindung und –</a:t>
            </a:r>
            <a:r>
              <a:rPr lang="de-DE" sz="900" err="1">
                <a:ea typeface="Calibri"/>
                <a:cs typeface="Calibri"/>
              </a:rPr>
              <a:t>sicherung</a:t>
            </a:r>
            <a:r>
              <a:rPr lang="de-DE" sz="900">
                <a:ea typeface="Calibri"/>
                <a:cs typeface="Calibri"/>
              </a:rPr>
              <a:t>, Ausbildung, Integration, mentale Gesundheit und mehr </a:t>
            </a:r>
            <a:endParaRPr lang="en-US" sz="900"/>
          </a:p>
          <a:p>
            <a:endParaRPr lang="de-DE"/>
          </a:p>
          <a:p>
            <a:endParaRPr lang="de-DE">
              <a:ea typeface="Calibri"/>
              <a:cs typeface="Calibri"/>
            </a:endParaRPr>
          </a:p>
        </p:txBody>
      </p:sp>
      <p:sp>
        <p:nvSpPr>
          <p:cNvPr id="4" name="Foliennummernplatzhalter 3">
            <a:extLst>
              <a:ext uri="{FF2B5EF4-FFF2-40B4-BE49-F238E27FC236}">
                <a16:creationId xmlns:a16="http://schemas.microsoft.com/office/drawing/2014/main" id="{7538D268-0A9E-A41D-8B2E-8B88AAC3F3F1}"/>
              </a:ext>
            </a:extLst>
          </p:cNvPr>
          <p:cNvSpPr>
            <a:spLocks noGrp="1"/>
          </p:cNvSpPr>
          <p:nvPr>
            <p:ph type="sldNum" sz="quarter" idx="5"/>
          </p:nvPr>
        </p:nvSpPr>
        <p:spPr/>
        <p:txBody>
          <a:bodyPr/>
          <a:lstStyle/>
          <a:p>
            <a:fld id="{7830E7E1-5400-492B-B5F6-23476130DB9B}" type="slidenum">
              <a:rPr lang="de-DE" smtClean="0"/>
              <a:t>5</a:t>
            </a:fld>
            <a:endParaRPr lang="de-DE"/>
          </a:p>
        </p:txBody>
      </p:sp>
    </p:spTree>
    <p:extLst>
      <p:ext uri="{BB962C8B-B14F-4D97-AF65-F5344CB8AC3E}">
        <p14:creationId xmlns:p14="http://schemas.microsoft.com/office/powerpoint/2010/main" val="324450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2472C-DACD-6716-800B-EBB69027C73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75F6039-7788-4F87-0B10-A09C27290C66}"/>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8C351ADB-8726-778F-28EB-98A8AECCF356}"/>
              </a:ext>
            </a:extLst>
          </p:cNvPr>
          <p:cNvSpPr>
            <a:spLocks noGrp="1"/>
          </p:cNvSpPr>
          <p:nvPr>
            <p:ph type="body" idx="1"/>
          </p:nvPr>
        </p:nvSpPr>
        <p:spPr/>
        <p:txBody>
          <a:bodyPr/>
          <a:lstStyle/>
          <a:p>
            <a:r>
              <a:rPr lang="de-DE" b="0">
                <a:solidFill>
                  <a:srgbClr val="E60005"/>
                </a:solidFill>
              </a:rPr>
              <a:t>Unsere </a:t>
            </a:r>
            <a:r>
              <a:rPr lang="de-DE" b="0" err="1">
                <a:solidFill>
                  <a:srgbClr val="E60005"/>
                </a:solidFill>
              </a:rPr>
              <a:t>AuftaktveranstaLTUNG</a:t>
            </a:r>
            <a:r>
              <a:rPr lang="de-DE" b="0">
                <a:solidFill>
                  <a:srgbClr val="E60005"/>
                </a:solidFill>
              </a:rPr>
              <a:t> HEUTE eröffnet </a:t>
            </a:r>
            <a:r>
              <a:rPr lang="de-DE" b="0" err="1">
                <a:solidFill>
                  <a:srgbClr val="E60005"/>
                </a:solidFill>
              </a:rPr>
              <a:t>offiziel</a:t>
            </a:r>
            <a:r>
              <a:rPr lang="de-DE" b="0">
                <a:solidFill>
                  <a:srgbClr val="E60005"/>
                </a:solidFill>
              </a:rPr>
              <a:t> die </a:t>
            </a:r>
            <a:r>
              <a:rPr lang="de-DE" b="0" err="1">
                <a:solidFill>
                  <a:srgbClr val="E60005"/>
                </a:solidFill>
              </a:rPr>
              <a:t>Vernetzungphase</a:t>
            </a:r>
            <a:r>
              <a:rPr lang="de-DE" b="0">
                <a:solidFill>
                  <a:srgbClr val="E60005"/>
                </a:solidFill>
              </a:rPr>
              <a:t>: </a:t>
            </a:r>
            <a:r>
              <a:rPr lang="de-DE" b="1">
                <a:solidFill>
                  <a:srgbClr val="E60005"/>
                </a:solidFill>
              </a:rPr>
              <a:t>Interesse wecken, sich kennen lernen, erstmal digital und wenn konkretes Interesse besteht, dann auch vor Ort – </a:t>
            </a:r>
          </a:p>
          <a:p>
            <a:endParaRPr lang="de-DE" b="1">
              <a:solidFill>
                <a:srgbClr val="E60005"/>
              </a:solidFill>
            </a:endParaRPr>
          </a:p>
          <a:p>
            <a:r>
              <a:rPr lang="de-DE" b="1">
                <a:solidFill>
                  <a:srgbClr val="E60005"/>
                </a:solidFill>
              </a:rPr>
              <a:t>Die Lösungswerkstätte, wo vor Ort die 2 Lösungsgebende sich genauer vorstellen, sind dann Herzstücke:</a:t>
            </a:r>
          </a:p>
          <a:p>
            <a:endParaRPr lang="de-DE" b="0">
              <a:solidFill>
                <a:srgbClr val="E60005"/>
              </a:solidFill>
            </a:endParaRPr>
          </a:p>
          <a:p>
            <a:r>
              <a:rPr lang="de-DE" b="0">
                <a:solidFill>
                  <a:srgbClr val="E60005"/>
                </a:solidFill>
              </a:rPr>
              <a:t>Wenn danach manche von euch konkret in die Umsetzung gehen wollen, begleiten wir das Prozess und sind da offen, um so gut wie geht die Übertragung zu ermöglichen</a:t>
            </a:r>
          </a:p>
          <a:p>
            <a:endParaRPr lang="de-DE" b="0">
              <a:solidFill>
                <a:srgbClr val="E60005"/>
              </a:solidFill>
              <a:highlight>
                <a:srgbClr val="FFFF00"/>
              </a:highlight>
            </a:endParaRPr>
          </a:p>
          <a:p>
            <a:r>
              <a:rPr lang="de-DE" b="1">
                <a:solidFill>
                  <a:srgbClr val="E60005"/>
                </a:solidFill>
              </a:rPr>
              <a:t>FRAGEN?</a:t>
            </a:r>
            <a:endParaRPr lang="de-DE" b="1"/>
          </a:p>
          <a:p>
            <a:endParaRPr lang="de-DE">
              <a:ea typeface="Calibri"/>
              <a:cs typeface="Calibri"/>
            </a:endParaRPr>
          </a:p>
          <a:p>
            <a:r>
              <a:rPr lang="de-DE">
                <a:solidFill>
                  <a:schemeClr val="tx1">
                    <a:lumMod val="50000"/>
                    <a:lumOff val="50000"/>
                  </a:schemeClr>
                </a:solidFill>
                <a:ea typeface="Calibri"/>
                <a:cs typeface="Calibri"/>
              </a:rPr>
              <a:t>**</a:t>
            </a:r>
          </a:p>
          <a:p>
            <a:endParaRPr lang="de-DE">
              <a:solidFill>
                <a:schemeClr val="tx1">
                  <a:lumMod val="50000"/>
                  <a:lumOff val="50000"/>
                </a:schemeClr>
              </a:solidFill>
              <a:ea typeface="Calibri"/>
              <a:cs typeface="Calibri"/>
            </a:endParaRPr>
          </a:p>
          <a:p>
            <a:endParaRPr lang="de-DE">
              <a:solidFill>
                <a:schemeClr val="tx1">
                  <a:lumMod val="50000"/>
                  <a:lumOff val="50000"/>
                </a:schemeClr>
              </a:solidFill>
              <a:ea typeface="Calibri"/>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e-DE">
                <a:solidFill>
                  <a:schemeClr val="tx1">
                    <a:lumMod val="50000"/>
                    <a:lumOff val="50000"/>
                  </a:schemeClr>
                </a:solidFill>
                <a:highlight>
                  <a:srgbClr val="FFFF00"/>
                </a:highlight>
              </a:rPr>
              <a:t>Ausrollphase: noch mal aufnehmen, 1 mal in VG Bund platzieren</a:t>
            </a:r>
            <a:endParaRPr lang="de-DE" b="1">
              <a:solidFill>
                <a:schemeClr val="tx1">
                  <a:lumMod val="50000"/>
                  <a:lumOff val="50000"/>
                </a:schemeClr>
              </a:solidFill>
              <a:highlight>
                <a:srgbClr val="FFFF00"/>
              </a:highlight>
            </a:endParaRPr>
          </a:p>
        </p:txBody>
      </p:sp>
      <p:sp>
        <p:nvSpPr>
          <p:cNvPr id="4" name="Foliennummernplatzhalter 3">
            <a:extLst>
              <a:ext uri="{FF2B5EF4-FFF2-40B4-BE49-F238E27FC236}">
                <a16:creationId xmlns:a16="http://schemas.microsoft.com/office/drawing/2014/main" id="{629B1C10-5DE2-FB69-DD32-49FED490C66C}"/>
              </a:ext>
            </a:extLst>
          </p:cNvPr>
          <p:cNvSpPr>
            <a:spLocks noGrp="1"/>
          </p:cNvSpPr>
          <p:nvPr>
            <p:ph type="sldNum" sz="quarter" idx="5"/>
          </p:nvPr>
        </p:nvSpPr>
        <p:spPr/>
        <p:txBody>
          <a:bodyPr/>
          <a:lstStyle/>
          <a:p>
            <a:fld id="{7830E7E1-5400-492B-B5F6-23476130DB9B}" type="slidenum">
              <a:rPr lang="de-DE" smtClean="0"/>
              <a:t>6</a:t>
            </a:fld>
            <a:endParaRPr lang="de-DE"/>
          </a:p>
        </p:txBody>
      </p:sp>
    </p:spTree>
    <p:extLst>
      <p:ext uri="{BB962C8B-B14F-4D97-AF65-F5344CB8AC3E}">
        <p14:creationId xmlns:p14="http://schemas.microsoft.com/office/powerpoint/2010/main" val="3094061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E342-DDAE-D018-C973-C1EE1308C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2761E7-9842-CD10-3046-6A4F76835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B9276B-DF04-B612-9EAD-40BEF9D8435D}"/>
              </a:ext>
            </a:extLst>
          </p:cNvPr>
          <p:cNvSpPr>
            <a:spLocks noGrp="1"/>
          </p:cNvSpPr>
          <p:nvPr>
            <p:ph type="body" idx="1"/>
          </p:nvPr>
        </p:nvSpPr>
        <p:spPr/>
        <p:txBody>
          <a:bodyPr/>
          <a:lstStyle/>
          <a:p>
            <a:pPr marL="0" indent="0">
              <a:buFont typeface="Calibri,Sans-Serif"/>
              <a:buNone/>
            </a:pPr>
            <a:r>
              <a:rPr lang="en-US" sz="900" b="0" i="0" kern="1200">
                <a:solidFill>
                  <a:schemeClr val="tx1"/>
                </a:solidFill>
                <a:effectLst/>
                <a:latin typeface="+mn-lt"/>
                <a:ea typeface="+mn-ea"/>
                <a:cs typeface="+mn-cs"/>
              </a:rPr>
              <a:t>Laura Schulz, Bianka </a:t>
            </a:r>
            <a:r>
              <a:rPr lang="en-US" sz="900" b="0" i="0" kern="1200" err="1">
                <a:solidFill>
                  <a:schemeClr val="tx1"/>
                </a:solidFill>
                <a:effectLst/>
                <a:latin typeface="+mn-lt"/>
                <a:ea typeface="+mn-ea"/>
                <a:cs typeface="+mn-cs"/>
              </a:rPr>
              <a:t>Sebischka</a:t>
            </a:r>
            <a:r>
              <a:rPr lang="en-US" sz="900" b="0" i="0" kern="1200">
                <a:solidFill>
                  <a:schemeClr val="tx1"/>
                </a:solidFill>
                <a:effectLst/>
                <a:latin typeface="+mn-lt"/>
                <a:ea typeface="+mn-ea"/>
                <a:cs typeface="+mn-cs"/>
              </a:rPr>
              <a:t>-Klaus und Claudia Berg (von links) </a:t>
            </a:r>
            <a:r>
              <a:rPr lang="en-US" sz="900" b="0" i="0" kern="1200" err="1">
                <a:solidFill>
                  <a:schemeClr val="tx1"/>
                </a:solidFill>
                <a:effectLst/>
                <a:latin typeface="+mn-lt"/>
                <a:ea typeface="+mn-ea"/>
                <a:cs typeface="+mn-cs"/>
              </a:rPr>
              <a:t>vom</a:t>
            </a:r>
            <a:r>
              <a:rPr lang="en-US" sz="900" b="0" i="0" kern="1200">
                <a:solidFill>
                  <a:schemeClr val="tx1"/>
                </a:solidFill>
                <a:effectLst/>
                <a:latin typeface="+mn-lt"/>
                <a:ea typeface="+mn-ea"/>
                <a:cs typeface="+mn-cs"/>
              </a:rPr>
              <a:t> DRK-</a:t>
            </a:r>
            <a:r>
              <a:rPr lang="en-US" sz="900" b="0" i="0" kern="1200" err="1">
                <a:solidFill>
                  <a:schemeClr val="tx1"/>
                </a:solidFill>
                <a:effectLst/>
                <a:latin typeface="+mn-lt"/>
                <a:ea typeface="+mn-ea"/>
                <a:cs typeface="+mn-cs"/>
              </a:rPr>
              <a:t>KreisverbandLausitz</a:t>
            </a:r>
            <a:r>
              <a:rPr lang="en-US" sz="900" b="0" i="0" kern="1200">
                <a:solidFill>
                  <a:schemeClr val="tx1"/>
                </a:solidFill>
                <a:effectLst/>
                <a:latin typeface="+mn-lt"/>
                <a:ea typeface="+mn-ea"/>
                <a:cs typeface="+mn-cs"/>
              </a:rPr>
              <a:t> </a:t>
            </a:r>
            <a:r>
              <a:rPr lang="en-US" sz="900" b="0" i="0" kern="1200" err="1">
                <a:solidFill>
                  <a:schemeClr val="tx1"/>
                </a:solidFill>
                <a:effectLst/>
                <a:latin typeface="+mn-lt"/>
                <a:ea typeface="+mn-ea"/>
                <a:cs typeface="+mn-cs"/>
              </a:rPr>
              <a:t>e.V.</a:t>
            </a:r>
            <a:r>
              <a:rPr lang="en-US" sz="900" b="0" i="0" kern="1200">
                <a:solidFill>
                  <a:schemeClr val="tx1"/>
                </a:solidFill>
                <a:effectLst/>
                <a:latin typeface="+mn-lt"/>
                <a:ea typeface="+mn-ea"/>
                <a:cs typeface="+mn-cs"/>
              </a:rPr>
              <a:t> </a:t>
            </a:r>
            <a:r>
              <a:rPr lang="en-US" sz="900" b="0" i="0" kern="1200" err="1">
                <a:solidFill>
                  <a:schemeClr val="tx1"/>
                </a:solidFill>
                <a:effectLst/>
                <a:latin typeface="+mn-lt"/>
                <a:ea typeface="+mn-ea"/>
                <a:cs typeface="+mn-cs"/>
              </a:rPr>
              <a:t>freuen</a:t>
            </a:r>
            <a:r>
              <a:rPr lang="en-US" sz="900" b="0" i="0" kern="1200">
                <a:solidFill>
                  <a:schemeClr val="tx1"/>
                </a:solidFill>
                <a:effectLst/>
                <a:latin typeface="+mn-lt"/>
                <a:ea typeface="+mn-ea"/>
                <a:cs typeface="+mn-cs"/>
              </a:rPr>
              <a:t> </a:t>
            </a:r>
            <a:r>
              <a:rPr lang="en-US" sz="900" b="0" i="0" kern="1200" err="1">
                <a:solidFill>
                  <a:schemeClr val="tx1"/>
                </a:solidFill>
                <a:effectLst/>
                <a:latin typeface="+mn-lt"/>
                <a:ea typeface="+mn-ea"/>
                <a:cs typeface="+mn-cs"/>
              </a:rPr>
              <a:t>sich</a:t>
            </a:r>
            <a:r>
              <a:rPr lang="en-US" sz="900" b="0" i="0" kern="1200">
                <a:solidFill>
                  <a:schemeClr val="tx1"/>
                </a:solidFill>
                <a:effectLst/>
                <a:latin typeface="+mn-lt"/>
                <a:ea typeface="+mn-ea"/>
                <a:cs typeface="+mn-cs"/>
              </a:rPr>
              <a:t> </a:t>
            </a:r>
            <a:r>
              <a:rPr lang="en-US" sz="900" b="0" i="0" kern="1200" err="1">
                <a:solidFill>
                  <a:schemeClr val="tx1"/>
                </a:solidFill>
                <a:effectLst/>
                <a:latin typeface="+mn-lt"/>
                <a:ea typeface="+mn-ea"/>
                <a:cs typeface="+mn-cs"/>
              </a:rPr>
              <a:t>über</a:t>
            </a:r>
            <a:r>
              <a:rPr lang="en-US" sz="900" b="0" i="0" kern="1200">
                <a:solidFill>
                  <a:schemeClr val="tx1"/>
                </a:solidFill>
                <a:effectLst/>
                <a:latin typeface="+mn-lt"/>
                <a:ea typeface="+mn-ea"/>
                <a:cs typeface="+mn-cs"/>
              </a:rPr>
              <a:t> den DRK-</a:t>
            </a:r>
            <a:r>
              <a:rPr lang="en-US" sz="900" b="0" i="0" kern="1200" err="1">
                <a:solidFill>
                  <a:schemeClr val="tx1"/>
                </a:solidFill>
                <a:effectLst/>
                <a:latin typeface="+mn-lt"/>
                <a:ea typeface="+mn-ea"/>
                <a:cs typeface="+mn-cs"/>
              </a:rPr>
              <a:t>Innovationspreis</a:t>
            </a:r>
            <a:r>
              <a:rPr lang="en-US" sz="900" b="0" i="0" kern="1200">
                <a:solidFill>
                  <a:schemeClr val="tx1"/>
                </a:solidFill>
                <a:effectLst/>
                <a:latin typeface="+mn-lt"/>
                <a:ea typeface="+mn-ea"/>
                <a:cs typeface="+mn-cs"/>
              </a:rPr>
              <a:t>, den der </a:t>
            </a:r>
            <a:r>
              <a:rPr lang="en-US" sz="900" b="0" i="0" kern="1200" err="1">
                <a:solidFill>
                  <a:schemeClr val="tx1"/>
                </a:solidFill>
                <a:effectLst/>
                <a:latin typeface="+mn-lt"/>
                <a:ea typeface="+mn-ea"/>
                <a:cs typeface="+mn-cs"/>
              </a:rPr>
              <a:t>Kreisverband</a:t>
            </a:r>
            <a:r>
              <a:rPr lang="en-US" sz="900" b="0" i="0" kern="1200">
                <a:solidFill>
                  <a:schemeClr val="tx1"/>
                </a:solidFill>
                <a:effectLst/>
                <a:latin typeface="+mn-lt"/>
                <a:ea typeface="+mn-ea"/>
                <a:cs typeface="+mn-cs"/>
              </a:rPr>
              <a:t> für das Projekt „</a:t>
            </a:r>
            <a:r>
              <a:rPr lang="en-US" sz="900" b="0" i="0" kern="1200" err="1">
                <a:solidFill>
                  <a:schemeClr val="tx1"/>
                </a:solidFill>
                <a:effectLst/>
                <a:latin typeface="+mn-lt"/>
                <a:ea typeface="+mn-ea"/>
                <a:cs typeface="+mn-cs"/>
              </a:rPr>
              <a:t>Integrationskoordination</a:t>
            </a:r>
            <a:r>
              <a:rPr lang="en-US" sz="900" b="0" i="0" kern="1200">
                <a:solidFill>
                  <a:schemeClr val="tx1"/>
                </a:solidFill>
                <a:effectLst/>
                <a:latin typeface="+mn-lt"/>
                <a:ea typeface="+mn-ea"/>
                <a:cs typeface="+mn-cs"/>
              </a:rPr>
              <a:t> – </a:t>
            </a:r>
            <a:r>
              <a:rPr lang="en-US" sz="900" b="0" i="0" kern="1200" err="1">
                <a:solidFill>
                  <a:schemeClr val="tx1"/>
                </a:solidFill>
                <a:effectLst/>
                <a:latin typeface="+mn-lt"/>
                <a:ea typeface="+mn-ea"/>
                <a:cs typeface="+mn-cs"/>
              </a:rPr>
              <a:t>Beratung</a:t>
            </a:r>
            <a:r>
              <a:rPr lang="en-US" sz="900" b="0" i="0" kern="1200">
                <a:solidFill>
                  <a:schemeClr val="tx1"/>
                </a:solidFill>
                <a:effectLst/>
                <a:latin typeface="+mn-lt"/>
                <a:ea typeface="+mn-ea"/>
                <a:cs typeface="+mn-cs"/>
              </a:rPr>
              <a:t> </a:t>
            </a:r>
            <a:r>
              <a:rPr lang="en-US" sz="900" b="0" i="0" kern="1200" err="1">
                <a:solidFill>
                  <a:schemeClr val="tx1"/>
                </a:solidFill>
                <a:effectLst/>
                <a:latin typeface="+mn-lt"/>
                <a:ea typeface="+mn-ea"/>
                <a:cs typeface="+mn-cs"/>
              </a:rPr>
              <a:t>ausländischer</a:t>
            </a:r>
            <a:r>
              <a:rPr lang="en-US" sz="900" b="0" i="0" kern="1200">
                <a:solidFill>
                  <a:schemeClr val="tx1"/>
                </a:solidFill>
                <a:effectLst/>
                <a:latin typeface="+mn-lt"/>
                <a:ea typeface="+mn-ea"/>
                <a:cs typeface="+mn-cs"/>
              </a:rPr>
              <a:t> </a:t>
            </a:r>
            <a:r>
              <a:rPr lang="en-US" sz="900" b="0" i="0" kern="1200" err="1">
                <a:solidFill>
                  <a:schemeClr val="tx1"/>
                </a:solidFill>
                <a:effectLst/>
                <a:latin typeface="+mn-lt"/>
                <a:ea typeface="+mn-ea"/>
                <a:cs typeface="+mn-cs"/>
              </a:rPr>
              <a:t>Pflegekräfte</a:t>
            </a:r>
            <a:r>
              <a:rPr lang="en-US" sz="900" b="0" i="0" kern="1200">
                <a:solidFill>
                  <a:schemeClr val="tx1"/>
                </a:solidFill>
                <a:effectLst/>
                <a:latin typeface="+mn-lt"/>
                <a:ea typeface="+mn-ea"/>
                <a:cs typeface="+mn-cs"/>
              </a:rPr>
              <a:t>“</a:t>
            </a:r>
            <a:endParaRPr lang="en-US"/>
          </a:p>
          <a:p>
            <a:pPr marL="285750" indent="-285750">
              <a:buFont typeface="Calibri,Sans-Serif"/>
              <a:buChar char="-"/>
            </a:pPr>
            <a:endParaRPr lang="en-US"/>
          </a:p>
          <a:p>
            <a:pPr marL="285750" indent="-285750">
              <a:buFont typeface="Calibri,Sans-Serif"/>
              <a:buChar char="-"/>
            </a:pPr>
            <a:r>
              <a:rPr lang="en-US" err="1"/>
              <a:t>Zugewanderte</a:t>
            </a:r>
            <a:r>
              <a:rPr lang="en-US"/>
              <a:t> </a:t>
            </a:r>
            <a:r>
              <a:rPr lang="en-US" err="1"/>
              <a:t>bzw</a:t>
            </a:r>
            <a:r>
              <a:rPr lang="en-US"/>
              <a:t>. </a:t>
            </a:r>
            <a:r>
              <a:rPr lang="en-US" err="1"/>
              <a:t>ausländische</a:t>
            </a:r>
            <a:r>
              <a:rPr lang="en-US"/>
              <a:t> </a:t>
            </a:r>
            <a:r>
              <a:rPr lang="en-US" err="1"/>
              <a:t>Fachkräfte</a:t>
            </a:r>
            <a:r>
              <a:rPr lang="en-US"/>
              <a:t> (</a:t>
            </a:r>
            <a:r>
              <a:rPr lang="en-US" err="1"/>
              <a:t>ausgebildet</a:t>
            </a:r>
            <a:r>
              <a:rPr lang="en-US"/>
              <a:t>, nicht </a:t>
            </a:r>
            <a:r>
              <a:rPr lang="en-US" err="1"/>
              <a:t>ausgebildet</a:t>
            </a:r>
            <a:r>
              <a:rPr lang="en-US"/>
              <a:t>) im </a:t>
            </a:r>
            <a:r>
              <a:rPr lang="en-US" err="1"/>
              <a:t>Bereich</a:t>
            </a:r>
            <a:r>
              <a:rPr lang="en-US"/>
              <a:t> </a:t>
            </a:r>
            <a:r>
              <a:rPr lang="en-US" err="1"/>
              <a:t>Pflege</a:t>
            </a:r>
            <a:r>
              <a:rPr lang="en-US"/>
              <a:t> </a:t>
            </a:r>
            <a:r>
              <a:rPr lang="en-US" err="1"/>
              <a:t>bei</a:t>
            </a:r>
            <a:r>
              <a:rPr lang="en-US"/>
              <a:t> Integration in </a:t>
            </a:r>
            <a:r>
              <a:rPr lang="en-US" err="1"/>
              <a:t>Ausbildung</a:t>
            </a:r>
            <a:r>
              <a:rPr lang="en-US"/>
              <a:t> zu </a:t>
            </a:r>
            <a:r>
              <a:rPr lang="en-US" err="1"/>
              <a:t>unterstützen</a:t>
            </a:r>
            <a:r>
              <a:rPr lang="en-US"/>
              <a:t>  - in DRK </a:t>
            </a:r>
            <a:r>
              <a:rPr lang="en-US" err="1"/>
              <a:t>Einrichtung</a:t>
            </a:r>
            <a:endParaRPr lang="en-US">
              <a:solidFill>
                <a:srgbClr val="444444"/>
              </a:solidFill>
            </a:endParaRPr>
          </a:p>
          <a:p>
            <a:pPr marL="285750" indent="-285750">
              <a:buFont typeface="Calibri,Sans-Serif"/>
              <a:buChar char="-"/>
            </a:pPr>
            <a:r>
              <a:rPr lang="en-US" err="1"/>
              <a:t>Qualifizierte</a:t>
            </a:r>
            <a:r>
              <a:rPr lang="en-US"/>
              <a:t> </a:t>
            </a:r>
            <a:r>
              <a:rPr lang="en-US" err="1"/>
              <a:t>Fachkräfte</a:t>
            </a:r>
            <a:r>
              <a:rPr lang="en-US"/>
              <a:t> in Weg in </a:t>
            </a:r>
            <a:r>
              <a:rPr lang="en-US" err="1"/>
              <a:t>Ausbildung</a:t>
            </a:r>
            <a:r>
              <a:rPr lang="en-US"/>
              <a:t> </a:t>
            </a:r>
            <a:r>
              <a:rPr lang="en-US" err="1"/>
              <a:t>entwickeln</a:t>
            </a:r>
            <a:r>
              <a:rPr lang="en-US"/>
              <a:t> </a:t>
            </a:r>
            <a:endParaRPr lang="en-US">
              <a:solidFill>
                <a:srgbClr val="444444"/>
              </a:solidFill>
            </a:endParaRPr>
          </a:p>
          <a:p>
            <a:pPr marL="285750" indent="-285750">
              <a:buFont typeface="Calibri,Sans-Serif"/>
              <a:buChar char="-"/>
            </a:pPr>
            <a:r>
              <a:rPr lang="en-US"/>
              <a:t>10 Stk. -&gt; </a:t>
            </a:r>
            <a:r>
              <a:rPr lang="en-US" err="1"/>
              <a:t>Einzelfallbegleitung</a:t>
            </a:r>
            <a:endParaRPr lang="en-US">
              <a:solidFill>
                <a:srgbClr val="444444"/>
              </a:solidFill>
            </a:endParaRPr>
          </a:p>
          <a:p>
            <a:pPr marL="285750" indent="-285750">
              <a:buFont typeface="Calibri,Sans-Serif"/>
              <a:buChar char="-"/>
            </a:pPr>
            <a:r>
              <a:rPr lang="en-US"/>
              <a:t>Leistung a) </a:t>
            </a:r>
            <a:r>
              <a:rPr lang="en-US" err="1"/>
              <a:t>Integrationsberatung</a:t>
            </a:r>
            <a:r>
              <a:rPr lang="en-US"/>
              <a:t> &gt; </a:t>
            </a:r>
            <a:r>
              <a:rPr lang="en-US" err="1"/>
              <a:t>Anerkennung</a:t>
            </a:r>
            <a:r>
              <a:rPr lang="en-US"/>
              <a:t> von </a:t>
            </a:r>
            <a:r>
              <a:rPr lang="en-US" err="1"/>
              <a:t>Qualifizierung</a:t>
            </a:r>
            <a:r>
              <a:rPr lang="en-US"/>
              <a:t>, </a:t>
            </a:r>
            <a:r>
              <a:rPr lang="en-US" err="1"/>
              <a:t>Bewerbugnen</a:t>
            </a:r>
            <a:r>
              <a:rPr lang="en-US"/>
              <a:t>, </a:t>
            </a:r>
            <a:r>
              <a:rPr lang="en-US" err="1"/>
              <a:t>Wohnungsscuhe</a:t>
            </a:r>
            <a:r>
              <a:rPr lang="en-US"/>
              <a:t>, </a:t>
            </a:r>
            <a:r>
              <a:rPr lang="en-US" err="1"/>
              <a:t>Spracherwerb</a:t>
            </a:r>
            <a:r>
              <a:rPr lang="en-US"/>
              <a:t>, </a:t>
            </a:r>
            <a:r>
              <a:rPr lang="en-US" err="1"/>
              <a:t>Betreuung</a:t>
            </a:r>
            <a:r>
              <a:rPr lang="en-US"/>
              <a:t> (Alle Termine die </a:t>
            </a:r>
            <a:r>
              <a:rPr lang="en-US" err="1"/>
              <a:t>Anliegen</a:t>
            </a:r>
            <a:r>
              <a:rPr lang="en-US"/>
              <a:t>) </a:t>
            </a:r>
            <a:endParaRPr lang="en-US">
              <a:solidFill>
                <a:srgbClr val="444444"/>
              </a:solidFill>
            </a:endParaRPr>
          </a:p>
          <a:p>
            <a:pPr marL="285750" indent="-285750">
              <a:buFont typeface="Calibri,Sans-Serif"/>
              <a:buChar char="-"/>
            </a:pPr>
            <a:r>
              <a:rPr lang="en-US"/>
              <a:t>Leistung b) </a:t>
            </a:r>
            <a:r>
              <a:rPr lang="en-US" err="1"/>
              <a:t>Begleitung</a:t>
            </a:r>
            <a:r>
              <a:rPr lang="en-US"/>
              <a:t> &gt; </a:t>
            </a:r>
            <a:r>
              <a:rPr lang="en-US" err="1"/>
              <a:t>regelmäßige</a:t>
            </a:r>
            <a:r>
              <a:rPr lang="en-US"/>
              <a:t> </a:t>
            </a:r>
            <a:r>
              <a:rPr lang="en-US" err="1"/>
              <a:t>Infoveranstaltung</a:t>
            </a:r>
            <a:r>
              <a:rPr lang="en-US"/>
              <a:t> in den </a:t>
            </a:r>
            <a:r>
              <a:rPr lang="en-US" err="1"/>
              <a:t>Pflegeeinrichtungen</a:t>
            </a:r>
            <a:r>
              <a:rPr lang="en-US"/>
              <a:t>, </a:t>
            </a:r>
            <a:r>
              <a:rPr lang="en-US" err="1"/>
              <a:t>kennenlernen</a:t>
            </a:r>
            <a:r>
              <a:rPr lang="en-US"/>
              <a:t> </a:t>
            </a:r>
            <a:r>
              <a:rPr lang="en-US" err="1"/>
              <a:t>begleiten</a:t>
            </a:r>
            <a:r>
              <a:rPr lang="en-US"/>
              <a:t> – also </a:t>
            </a:r>
            <a:r>
              <a:rPr lang="en-US" err="1"/>
              <a:t>Fachkräfte</a:t>
            </a:r>
            <a:r>
              <a:rPr lang="en-US"/>
              <a:t> </a:t>
            </a:r>
            <a:r>
              <a:rPr lang="en-US" err="1"/>
              <a:t>stellen</a:t>
            </a:r>
            <a:r>
              <a:rPr lang="en-US"/>
              <a:t> </a:t>
            </a:r>
            <a:r>
              <a:rPr lang="en-US" err="1"/>
              <a:t>ihre</a:t>
            </a:r>
            <a:r>
              <a:rPr lang="en-US"/>
              <a:t> Arbeit </a:t>
            </a:r>
            <a:r>
              <a:rPr lang="en-US" err="1"/>
              <a:t>vor</a:t>
            </a:r>
            <a:r>
              <a:rPr lang="en-US"/>
              <a:t> </a:t>
            </a:r>
            <a:endParaRPr lang="en-US">
              <a:solidFill>
                <a:srgbClr val="444444"/>
              </a:solidFill>
            </a:endParaRPr>
          </a:p>
          <a:p>
            <a:pPr marL="285750" indent="-285750">
              <a:buFont typeface="Calibri,Sans-Serif"/>
              <a:buChar char="-"/>
            </a:pPr>
            <a:r>
              <a:rPr lang="en-US" err="1"/>
              <a:t>Personaler</a:t>
            </a:r>
            <a:r>
              <a:rPr lang="en-US"/>
              <a:t> </a:t>
            </a:r>
            <a:r>
              <a:rPr lang="en-US" err="1"/>
              <a:t>aus</a:t>
            </a:r>
            <a:r>
              <a:rPr lang="en-US"/>
              <a:t> </a:t>
            </a:r>
            <a:r>
              <a:rPr lang="en-US" err="1"/>
              <a:t>Pflegeeinrichtungen</a:t>
            </a:r>
            <a:r>
              <a:rPr lang="en-US"/>
              <a:t> </a:t>
            </a:r>
            <a:r>
              <a:rPr lang="en-US" err="1"/>
              <a:t>können</a:t>
            </a:r>
            <a:r>
              <a:rPr lang="en-US"/>
              <a:t> </a:t>
            </a:r>
            <a:r>
              <a:rPr lang="en-US" err="1"/>
              <a:t>sich</a:t>
            </a:r>
            <a:r>
              <a:rPr lang="en-US"/>
              <a:t> </a:t>
            </a:r>
            <a:r>
              <a:rPr lang="en-US" err="1"/>
              <a:t>ebenfalls</a:t>
            </a:r>
            <a:r>
              <a:rPr lang="en-US"/>
              <a:t> an </a:t>
            </a:r>
            <a:r>
              <a:rPr lang="en-US" err="1"/>
              <a:t>Koordinationsstelle</a:t>
            </a:r>
            <a:r>
              <a:rPr lang="en-US"/>
              <a:t> </a:t>
            </a:r>
            <a:r>
              <a:rPr lang="en-US" err="1"/>
              <a:t>richten</a:t>
            </a:r>
            <a:r>
              <a:rPr lang="en-US"/>
              <a:t> </a:t>
            </a:r>
            <a:endParaRPr lang="en-US">
              <a:solidFill>
                <a:srgbClr val="444444"/>
              </a:solidFill>
            </a:endParaRPr>
          </a:p>
          <a:p>
            <a:pPr marL="285750" indent="-285750">
              <a:buFont typeface="Calibri,Sans-Serif"/>
              <a:buChar char="-"/>
            </a:pPr>
            <a:r>
              <a:rPr lang="en-US"/>
              <a:t>Stelle im KV – </a:t>
            </a:r>
            <a:r>
              <a:rPr lang="en-US" err="1"/>
              <a:t>Bereich</a:t>
            </a:r>
            <a:r>
              <a:rPr lang="en-US"/>
              <a:t> </a:t>
            </a:r>
            <a:r>
              <a:rPr lang="en-US" err="1"/>
              <a:t>Soziale</a:t>
            </a:r>
            <a:r>
              <a:rPr lang="en-US"/>
              <a:t> </a:t>
            </a:r>
            <a:r>
              <a:rPr lang="en-US" err="1"/>
              <a:t>Hilfen</a:t>
            </a:r>
            <a:r>
              <a:rPr lang="en-US"/>
              <a:t> – </a:t>
            </a:r>
            <a:r>
              <a:rPr lang="en-US" err="1"/>
              <a:t>Integrationsstelle</a:t>
            </a:r>
            <a:r>
              <a:rPr lang="en-US"/>
              <a:t> in </a:t>
            </a:r>
            <a:r>
              <a:rPr lang="en-US" err="1"/>
              <a:t>diesem</a:t>
            </a:r>
            <a:r>
              <a:rPr lang="en-US"/>
              <a:t> </a:t>
            </a:r>
            <a:r>
              <a:rPr lang="en-US" err="1"/>
              <a:t>Bereich</a:t>
            </a:r>
            <a:r>
              <a:rPr lang="en-US"/>
              <a:t> – </a:t>
            </a:r>
            <a:r>
              <a:rPr lang="en-US" err="1"/>
              <a:t>aus</a:t>
            </a:r>
            <a:r>
              <a:rPr lang="en-US"/>
              <a:t> dem </a:t>
            </a:r>
            <a:r>
              <a:rPr lang="en-US" err="1"/>
              <a:t>Kreisverband</a:t>
            </a:r>
            <a:r>
              <a:rPr lang="en-US"/>
              <a:t> für </a:t>
            </a:r>
            <a:r>
              <a:rPr lang="en-US" err="1"/>
              <a:t>Einrichtungen</a:t>
            </a:r>
            <a:r>
              <a:rPr lang="en-US"/>
              <a:t> des KVs </a:t>
            </a:r>
            <a:endParaRPr lang="en-US">
              <a:solidFill>
                <a:srgbClr val="444444"/>
              </a:solidFill>
            </a:endParaRPr>
          </a:p>
          <a:p>
            <a:pPr marL="285750" indent="-285750">
              <a:buFont typeface="Calibri,Sans-Serif"/>
              <a:buChar char="-"/>
            </a:pPr>
            <a:r>
              <a:rPr lang="en-US"/>
              <a:t>Haben eh </a:t>
            </a:r>
            <a:r>
              <a:rPr lang="en-US" err="1"/>
              <a:t>Integrationsbeauftragte</a:t>
            </a:r>
            <a:r>
              <a:rPr lang="en-US"/>
              <a:t> </a:t>
            </a:r>
            <a:r>
              <a:rPr lang="en-US" err="1"/>
              <a:t>vorort</a:t>
            </a:r>
            <a:r>
              <a:rPr lang="en-US"/>
              <a:t> – Teil der </a:t>
            </a:r>
            <a:r>
              <a:rPr lang="en-US" err="1"/>
              <a:t>Ressourcen</a:t>
            </a:r>
            <a:r>
              <a:rPr lang="en-US"/>
              <a:t> ,,Integration in Arbeit </a:t>
            </a:r>
            <a:r>
              <a:rPr lang="en-US" err="1"/>
              <a:t>mit</a:t>
            </a:r>
            <a:r>
              <a:rPr lang="en-US"/>
              <a:t> </a:t>
            </a:r>
            <a:r>
              <a:rPr lang="en-US" err="1"/>
              <a:t>angedockt</a:t>
            </a:r>
            <a:r>
              <a:rPr lang="en-US"/>
              <a:t>'' </a:t>
            </a:r>
            <a:endParaRPr lang="en-US">
              <a:solidFill>
                <a:srgbClr val="444444"/>
              </a:solidFill>
            </a:endParaRPr>
          </a:p>
          <a:p>
            <a:pPr marL="285750" indent="-285750">
              <a:buFont typeface="Calibri,Sans-Serif"/>
              <a:buChar char="-"/>
            </a:pPr>
            <a:r>
              <a:rPr lang="en-US" err="1"/>
              <a:t>Eigenmittel</a:t>
            </a:r>
            <a:r>
              <a:rPr lang="en-US"/>
              <a:t> </a:t>
            </a:r>
            <a:r>
              <a:rPr lang="en-US" err="1"/>
              <a:t>finanziert</a:t>
            </a:r>
            <a:r>
              <a:rPr lang="en-US"/>
              <a:t> </a:t>
            </a:r>
          </a:p>
        </p:txBody>
      </p:sp>
      <p:sp>
        <p:nvSpPr>
          <p:cNvPr id="4" name="Slide Number Placeholder 3">
            <a:extLst>
              <a:ext uri="{FF2B5EF4-FFF2-40B4-BE49-F238E27FC236}">
                <a16:creationId xmlns:a16="http://schemas.microsoft.com/office/drawing/2014/main" id="{DC0131DC-7A44-1DCC-AD37-A8A205404815}"/>
              </a:ext>
            </a:extLst>
          </p:cNvPr>
          <p:cNvSpPr>
            <a:spLocks noGrp="1"/>
          </p:cNvSpPr>
          <p:nvPr>
            <p:ph type="sldNum" sz="quarter" idx="5"/>
          </p:nvPr>
        </p:nvSpPr>
        <p:spPr/>
        <p:txBody>
          <a:bodyPr/>
          <a:lstStyle/>
          <a:p>
            <a:fld id="{7830E7E1-5400-492B-B5F6-23476130DB9B}" type="slidenum">
              <a:rPr lang="de-DE" smtClean="0"/>
              <a:t>7</a:t>
            </a:fld>
            <a:endParaRPr lang="de-DE"/>
          </a:p>
        </p:txBody>
      </p:sp>
    </p:spTree>
    <p:extLst>
      <p:ext uri="{BB962C8B-B14F-4D97-AF65-F5344CB8AC3E}">
        <p14:creationId xmlns:p14="http://schemas.microsoft.com/office/powerpoint/2010/main" val="60564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81425-D613-9035-152D-D473AAB407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6B905-EDD4-9047-08CD-94087FAE21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A00A26-5E95-55D4-E95E-1359CDD33816}"/>
              </a:ext>
            </a:extLst>
          </p:cNvPr>
          <p:cNvSpPr>
            <a:spLocks noGrp="1"/>
          </p:cNvSpPr>
          <p:nvPr>
            <p:ph type="body" idx="1"/>
          </p:nvPr>
        </p:nvSpPr>
        <p:spPr/>
        <p:txBody>
          <a:bodyPr/>
          <a:lstStyle/>
          <a:p>
            <a:pPr marL="285750" indent="-285750">
              <a:buFont typeface="Calibri"/>
              <a:buChar char="-"/>
            </a:pPr>
            <a:endParaRPr lang="en-US">
              <a:ea typeface="Calibri"/>
              <a:cs typeface="Calibri"/>
            </a:endParaRPr>
          </a:p>
        </p:txBody>
      </p:sp>
      <p:sp>
        <p:nvSpPr>
          <p:cNvPr id="4" name="Slide Number Placeholder 3">
            <a:extLst>
              <a:ext uri="{FF2B5EF4-FFF2-40B4-BE49-F238E27FC236}">
                <a16:creationId xmlns:a16="http://schemas.microsoft.com/office/drawing/2014/main" id="{3DE50D0B-F00F-BB98-48FB-72B687D3741D}"/>
              </a:ext>
            </a:extLst>
          </p:cNvPr>
          <p:cNvSpPr>
            <a:spLocks noGrp="1"/>
          </p:cNvSpPr>
          <p:nvPr>
            <p:ph type="sldNum" sz="quarter" idx="5"/>
          </p:nvPr>
        </p:nvSpPr>
        <p:spPr/>
        <p:txBody>
          <a:bodyPr/>
          <a:lstStyle/>
          <a:p>
            <a:fld id="{7830E7E1-5400-492B-B5F6-23476130DB9B}" type="slidenum">
              <a:rPr lang="de-DE" smtClean="0"/>
              <a:t>8</a:t>
            </a:fld>
            <a:endParaRPr lang="de-DE"/>
          </a:p>
        </p:txBody>
      </p:sp>
    </p:spTree>
    <p:extLst>
      <p:ext uri="{BB962C8B-B14F-4D97-AF65-F5344CB8AC3E}">
        <p14:creationId xmlns:p14="http://schemas.microsoft.com/office/powerpoint/2010/main" val="327438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Fische im Goldfischglas diskutieren – Laura, Bianca, Alexander, Jana + ein TN der Fragen hat“</a:t>
            </a:r>
            <a:endParaRPr lang="en-US"/>
          </a:p>
        </p:txBody>
      </p:sp>
      <p:sp>
        <p:nvSpPr>
          <p:cNvPr id="4" name="Slide Number Placeholder 3"/>
          <p:cNvSpPr>
            <a:spLocks noGrp="1"/>
          </p:cNvSpPr>
          <p:nvPr>
            <p:ph type="sldNum" sz="quarter" idx="5"/>
          </p:nvPr>
        </p:nvSpPr>
        <p:spPr/>
        <p:txBody>
          <a:bodyPr/>
          <a:lstStyle/>
          <a:p>
            <a:fld id="{7830E7E1-5400-492B-B5F6-23476130DB9B}" type="slidenum">
              <a:rPr lang="de-DE" smtClean="0"/>
              <a:t>29</a:t>
            </a:fld>
            <a:endParaRPr lang="de-DE"/>
          </a:p>
        </p:txBody>
      </p:sp>
    </p:spTree>
    <p:extLst>
      <p:ext uri="{BB962C8B-B14F-4D97-AF65-F5344CB8AC3E}">
        <p14:creationId xmlns:p14="http://schemas.microsoft.com/office/powerpoint/2010/main" val="388526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B5CD0-8EF7-06B4-71FD-6CA054F1DF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58584-9C13-BA92-3BAB-AB6753290E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E29832-7C5D-BCB0-A044-C004C4A4E212}"/>
              </a:ext>
            </a:extLst>
          </p:cNvPr>
          <p:cNvSpPr>
            <a:spLocks noGrp="1"/>
          </p:cNvSpPr>
          <p:nvPr>
            <p:ph type="body" idx="1"/>
          </p:nvPr>
        </p:nvSpPr>
        <p:spPr/>
        <p:txBody>
          <a:bodyPr/>
          <a:lstStyle/>
          <a:p>
            <a:pPr lvl="0"/>
            <a:r>
              <a:rPr lang="de-DE" sz="900" kern="1200">
                <a:solidFill>
                  <a:schemeClr val="tx1"/>
                </a:solidFill>
                <a:effectLst/>
                <a:latin typeface="+mn-lt"/>
                <a:ea typeface="+mn-ea"/>
                <a:cs typeface="+mn-cs"/>
              </a:rPr>
              <a:t>Klare Botschaft: Next </a:t>
            </a:r>
            <a:r>
              <a:rPr lang="de-DE" sz="900" kern="1200" err="1">
                <a:solidFill>
                  <a:schemeClr val="tx1"/>
                </a:solidFill>
                <a:effectLst/>
                <a:latin typeface="+mn-lt"/>
                <a:ea typeface="+mn-ea"/>
                <a:cs typeface="+mn-cs"/>
              </a:rPr>
              <a:t>step</a:t>
            </a:r>
            <a:r>
              <a:rPr lang="de-DE" sz="900" kern="1200">
                <a:solidFill>
                  <a:schemeClr val="tx1"/>
                </a:solidFill>
                <a:effectLst/>
                <a:latin typeface="+mn-lt"/>
                <a:ea typeface="+mn-ea"/>
                <a:cs typeface="+mn-cs"/>
              </a:rPr>
              <a:t> ist Lösungswerkstatt </a:t>
            </a:r>
            <a:r>
              <a:rPr lang="de-DE" sz="900" kern="1200">
                <a:solidFill>
                  <a:schemeClr val="tx1"/>
                </a:solidFill>
                <a:effectLst/>
                <a:latin typeface="+mn-lt"/>
                <a:ea typeface="+mn-ea"/>
                <a:cs typeface="+mn-cs"/>
                <a:sym typeface="Wingdings" panose="05000000000000000000" pitchFamily="2" charset="2"/>
              </a:rPr>
              <a:t> nachdem digitales kennenlernen, gibt es die </a:t>
            </a:r>
            <a:r>
              <a:rPr lang="de-DE" sz="900" kern="1200" err="1">
                <a:solidFill>
                  <a:schemeClr val="tx1"/>
                </a:solidFill>
                <a:effectLst/>
                <a:latin typeface="+mn-lt"/>
                <a:ea typeface="+mn-ea"/>
                <a:cs typeface="+mn-cs"/>
                <a:sym typeface="Wingdings" panose="05000000000000000000" pitchFamily="2" charset="2"/>
              </a:rPr>
              <a:t>chance</a:t>
            </a:r>
            <a:r>
              <a:rPr lang="de-DE" sz="900" kern="1200">
                <a:solidFill>
                  <a:schemeClr val="tx1"/>
                </a:solidFill>
                <a:effectLst/>
                <a:latin typeface="+mn-lt"/>
                <a:ea typeface="+mn-ea"/>
                <a:cs typeface="+mn-cs"/>
                <a:sym typeface="Wingdings" panose="05000000000000000000" pitchFamily="2" charset="2"/>
              </a:rPr>
              <a:t>, den </a:t>
            </a:r>
            <a:r>
              <a:rPr lang="de-DE" sz="900" kern="1200" err="1">
                <a:solidFill>
                  <a:schemeClr val="tx1"/>
                </a:solidFill>
                <a:effectLst/>
                <a:latin typeface="+mn-lt"/>
                <a:ea typeface="+mn-ea"/>
                <a:cs typeface="+mn-cs"/>
                <a:sym typeface="Wingdings" panose="05000000000000000000" pitchFamily="2" charset="2"/>
              </a:rPr>
              <a:t>austausch</a:t>
            </a:r>
            <a:r>
              <a:rPr lang="de-DE" sz="900" kern="1200">
                <a:solidFill>
                  <a:schemeClr val="tx1"/>
                </a:solidFill>
                <a:effectLst/>
                <a:latin typeface="+mn-lt"/>
                <a:ea typeface="+mn-ea"/>
                <a:cs typeface="+mn-cs"/>
                <a:sym typeface="Wingdings" panose="05000000000000000000" pitchFamily="2" charset="2"/>
              </a:rPr>
              <a:t> vor Ort zu vertiefen</a:t>
            </a:r>
            <a:endParaRPr lang="de-DE" sz="900" kern="1200">
              <a:solidFill>
                <a:schemeClr val="tx1"/>
              </a:solidFill>
              <a:effectLst/>
              <a:latin typeface="+mn-lt"/>
              <a:ea typeface="+mn-ea"/>
              <a:cs typeface="+mn-cs"/>
            </a:endParaRPr>
          </a:p>
          <a:p>
            <a:pPr lvl="0"/>
            <a:endParaRPr lang="en-US" sz="900" kern="1200">
              <a:solidFill>
                <a:schemeClr val="tx1"/>
              </a:solidFill>
              <a:effectLst/>
              <a:latin typeface="+mn-lt"/>
              <a:ea typeface="+mn-ea"/>
              <a:cs typeface="+mn-cs"/>
            </a:endParaRPr>
          </a:p>
          <a:p>
            <a:pPr lvl="0"/>
            <a:r>
              <a:rPr lang="de-DE" sz="900" kern="1200">
                <a:solidFill>
                  <a:schemeClr val="tx1"/>
                </a:solidFill>
                <a:effectLst/>
                <a:latin typeface="+mn-lt"/>
                <a:ea typeface="+mn-ea"/>
                <a:cs typeface="+mn-cs"/>
              </a:rPr>
              <a:t>Reisekosten können auf Anfrage übernehmen werden</a:t>
            </a:r>
            <a:endParaRPr lang="en-US" sz="900" kern="1200">
              <a:solidFill>
                <a:schemeClr val="tx1"/>
              </a:solidFill>
              <a:effectLst/>
              <a:latin typeface="+mn-lt"/>
              <a:ea typeface="+mn-ea"/>
              <a:cs typeface="+mn-cs"/>
            </a:endParaRPr>
          </a:p>
          <a:p>
            <a:pPr lvl="0"/>
            <a:r>
              <a:rPr lang="de-DE" sz="900" kern="1200">
                <a:solidFill>
                  <a:schemeClr val="tx1"/>
                </a:solidFill>
                <a:effectLst/>
                <a:latin typeface="+mn-lt"/>
                <a:ea typeface="+mn-ea"/>
                <a:cs typeface="+mn-cs"/>
              </a:rPr>
              <a:t>Erstmal Interessenbekundung füllen (bitte spätestens 1 Woche nach Ostern) - </a:t>
            </a:r>
            <a:r>
              <a:rPr lang="de-DE" sz="900" kern="1200" err="1">
                <a:solidFill>
                  <a:schemeClr val="tx1"/>
                </a:solidFill>
                <a:effectLst/>
                <a:latin typeface="+mn-lt"/>
                <a:ea typeface="+mn-ea"/>
                <a:cs typeface="+mn-cs"/>
              </a:rPr>
              <a:t>Commutment</a:t>
            </a:r>
            <a:r>
              <a:rPr lang="de-DE" sz="900" kern="1200">
                <a:solidFill>
                  <a:schemeClr val="tx1"/>
                </a:solidFill>
                <a:effectLst/>
                <a:latin typeface="+mn-lt"/>
                <a:ea typeface="+mn-ea"/>
                <a:cs typeface="+mn-cs"/>
              </a:rPr>
              <a:t> aber nicht bindend)</a:t>
            </a:r>
            <a:endParaRPr lang="en-US" sz="900" kern="1200">
              <a:solidFill>
                <a:schemeClr val="tx1"/>
              </a:solidFill>
              <a:effectLst/>
              <a:latin typeface="+mn-lt"/>
              <a:ea typeface="+mn-ea"/>
              <a:cs typeface="+mn-cs"/>
            </a:endParaRPr>
          </a:p>
          <a:p>
            <a:pPr lvl="0"/>
            <a:r>
              <a:rPr lang="de-DE" sz="900" kern="1200">
                <a:solidFill>
                  <a:schemeClr val="tx1"/>
                </a:solidFill>
                <a:effectLst/>
                <a:latin typeface="+mn-lt"/>
                <a:ea typeface="+mn-ea"/>
                <a:cs typeface="+mn-cs"/>
              </a:rPr>
              <a:t>Meldet euch an – Forms/Unterlagen (Clara)</a:t>
            </a:r>
            <a:endParaRPr lang="en-US" sz="900" kern="1200">
              <a:solidFill>
                <a:schemeClr val="tx1"/>
              </a:solidFill>
              <a:effectLst/>
              <a:latin typeface="+mn-lt"/>
              <a:ea typeface="+mn-ea"/>
              <a:cs typeface="+mn-cs"/>
            </a:endParaRPr>
          </a:p>
          <a:p>
            <a:pPr lvl="0"/>
            <a:r>
              <a:rPr lang="de-DE" sz="900" kern="1200">
                <a:solidFill>
                  <a:schemeClr val="tx1"/>
                </a:solidFill>
                <a:effectLst/>
                <a:latin typeface="+mn-lt"/>
                <a:ea typeface="+mn-ea"/>
                <a:cs typeface="+mn-cs"/>
              </a:rPr>
              <a:t>Innerhalb von 2 Wochen melden wir uns zurück</a:t>
            </a:r>
            <a:endParaRPr lang="en-US" sz="900" kern="1200">
              <a:solidFill>
                <a:schemeClr val="tx1"/>
              </a:solidFill>
              <a:effectLst/>
              <a:latin typeface="+mn-lt"/>
              <a:ea typeface="+mn-ea"/>
              <a:cs typeface="+mn-cs"/>
            </a:endParaRPr>
          </a:p>
          <a:p>
            <a:pPr lvl="0"/>
            <a:r>
              <a:rPr lang="de-DE" sz="900" kern="1200">
                <a:solidFill>
                  <a:schemeClr val="tx1"/>
                </a:solidFill>
                <a:effectLst/>
                <a:latin typeface="+mn-lt"/>
                <a:ea typeface="+mn-ea"/>
                <a:cs typeface="+mn-cs"/>
              </a:rPr>
              <a:t>Kontaktdaten nochmal teilen (Mail, Website) </a:t>
            </a:r>
            <a:endParaRPr lang="en-US" sz="900" kern="1200">
              <a:solidFill>
                <a:schemeClr val="tx1"/>
              </a:solidFill>
              <a:effectLst/>
              <a:latin typeface="+mn-lt"/>
              <a:ea typeface="+mn-ea"/>
              <a:cs typeface="+mn-cs"/>
            </a:endParaRPr>
          </a:p>
          <a:p>
            <a:pPr lvl="0"/>
            <a:r>
              <a:rPr lang="de-DE" sz="900" kern="1200">
                <a:solidFill>
                  <a:schemeClr val="tx1"/>
                </a:solidFill>
                <a:effectLst/>
                <a:latin typeface="+mn-lt"/>
                <a:ea typeface="+mn-ea"/>
                <a:cs typeface="+mn-cs"/>
              </a:rPr>
              <a:t>Wir schicken Steckbriefe und Materialien (Auch Website?) </a:t>
            </a:r>
            <a:endParaRPr lang="en-US" sz="900" kern="1200">
              <a:solidFill>
                <a:schemeClr val="tx1"/>
              </a:solidFill>
              <a:effectLst/>
              <a:latin typeface="+mn-lt"/>
              <a:ea typeface="+mn-ea"/>
              <a:cs typeface="+mn-cs"/>
            </a:endParaRPr>
          </a:p>
          <a:p>
            <a:pPr lvl="0"/>
            <a:r>
              <a:rPr lang="de-DE" sz="900" kern="1200">
                <a:solidFill>
                  <a:schemeClr val="tx1"/>
                </a:solidFill>
                <a:effectLst/>
                <a:latin typeface="+mn-lt"/>
                <a:ea typeface="+mn-ea"/>
                <a:cs typeface="+mn-cs"/>
              </a:rPr>
              <a:t>(Einholen: Dürfen wir euch nochmal via Mail kontaktieren)</a:t>
            </a:r>
            <a:endParaRPr lang="en-US" sz="9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5BFF767-63C9-D338-5B68-82BD617D7AD7}"/>
              </a:ext>
            </a:extLst>
          </p:cNvPr>
          <p:cNvSpPr>
            <a:spLocks noGrp="1"/>
          </p:cNvSpPr>
          <p:nvPr>
            <p:ph type="sldNum" sz="quarter" idx="5"/>
          </p:nvPr>
        </p:nvSpPr>
        <p:spPr/>
        <p:txBody>
          <a:bodyPr/>
          <a:lstStyle/>
          <a:p>
            <a:fld id="{7830E7E1-5400-492B-B5F6-23476130DB9B}" type="slidenum">
              <a:rPr lang="de-DE" smtClean="0"/>
              <a:t>30</a:t>
            </a:fld>
            <a:endParaRPr lang="de-DE"/>
          </a:p>
        </p:txBody>
      </p:sp>
    </p:spTree>
    <p:extLst>
      <p:ext uri="{BB962C8B-B14F-4D97-AF65-F5344CB8AC3E}">
        <p14:creationId xmlns:p14="http://schemas.microsoft.com/office/powerpoint/2010/main" val="2052111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31993" y="3942918"/>
            <a:ext cx="6858000" cy="980976"/>
          </a:xfrm>
        </p:spPr>
        <p:txBody>
          <a:bodyPr anchor="t" anchorCtr="0"/>
          <a:lstStyle>
            <a:lvl1pPr algn="l">
              <a:lnSpc>
                <a:spcPts val="3600"/>
              </a:lnSpc>
              <a:defRPr sz="3000"/>
            </a:lvl1pPr>
          </a:lstStyle>
          <a:p>
            <a:r>
              <a:rPr lang="de-DE"/>
              <a:t>Mastertitelformat bearbeiten</a:t>
            </a:r>
            <a:endParaRPr lang="en-US"/>
          </a:p>
        </p:txBody>
      </p:sp>
      <p:sp>
        <p:nvSpPr>
          <p:cNvPr id="3" name="Subtitle 2"/>
          <p:cNvSpPr>
            <a:spLocks noGrp="1"/>
          </p:cNvSpPr>
          <p:nvPr>
            <p:ph type="subTitle" idx="1"/>
          </p:nvPr>
        </p:nvSpPr>
        <p:spPr>
          <a:xfrm>
            <a:off x="431993" y="3671941"/>
            <a:ext cx="6858000" cy="241598"/>
          </a:xfrm>
        </p:spPr>
        <p:txBody>
          <a:bodyPr anchor="t" anchorCtr="0"/>
          <a:lstStyle>
            <a:lvl1pPr marL="0" indent="0" algn="l">
              <a:lnSpc>
                <a:spcPts val="1600"/>
              </a:lnSpc>
              <a:buNone/>
              <a:defRPr sz="1400" b="0">
                <a:latin typeface="HelveticaNeueLT Std"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sp>
        <p:nvSpPr>
          <p:cNvPr id="86" name="Bildplatzhalter 14"/>
          <p:cNvSpPr>
            <a:spLocks noGrp="1"/>
          </p:cNvSpPr>
          <p:nvPr>
            <p:ph type="pic" sz="quarter" idx="13"/>
          </p:nvPr>
        </p:nvSpPr>
        <p:spPr>
          <a:xfrm>
            <a:off x="431993" y="863986"/>
            <a:ext cx="8280000" cy="2592000"/>
          </a:xfrm>
        </p:spPr>
        <p:txBody>
          <a:bodyPr/>
          <a:lstStyle/>
          <a:p>
            <a:r>
              <a:rPr lang="de-DE"/>
              <a:t>Bild durch Klicken auf Symbol hinzufügen</a:t>
            </a:r>
          </a:p>
        </p:txBody>
      </p:sp>
      <p:sp>
        <p:nvSpPr>
          <p:cNvPr id="87" name="Textplatzhalter 34"/>
          <p:cNvSpPr>
            <a:spLocks noGrp="1"/>
          </p:cNvSpPr>
          <p:nvPr>
            <p:ph type="body" sz="quarter" idx="14" hasCustomPrompt="1"/>
          </p:nvPr>
        </p:nvSpPr>
        <p:spPr>
          <a:xfrm>
            <a:off x="8409567" y="863986"/>
            <a:ext cx="194295" cy="2484000"/>
          </a:xfrm>
        </p:spPr>
        <p:txBody>
          <a:bodyPr vert="vert270" anchor="b" anchorCtr="0"/>
          <a:lstStyle>
            <a:lvl1pPr>
              <a:lnSpc>
                <a:spcPts val="900"/>
              </a:lnSpc>
              <a:defRPr sz="700" b="0" i="0" baseline="0">
                <a:solidFill>
                  <a:schemeClr val="tx1"/>
                </a:solidFill>
              </a:defRPr>
            </a:lvl1pPr>
          </a:lstStyle>
          <a:p>
            <a:pPr lvl="0"/>
            <a:r>
              <a:rPr lang="de-DE"/>
              <a:t>@ Bildnachweis</a:t>
            </a:r>
          </a:p>
        </p:txBody>
      </p:sp>
      <p:pic>
        <p:nvPicPr>
          <p:cNvPr id="16" name="Grafik 15">
            <a:extLst>
              <a:ext uri="{FF2B5EF4-FFF2-40B4-BE49-F238E27FC236}">
                <a16:creationId xmlns:a16="http://schemas.microsoft.com/office/drawing/2014/main" id="{3CCBF47D-4697-FB4B-8F5B-FFD723F704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7909" y="215997"/>
            <a:ext cx="1363951" cy="432000"/>
          </a:xfrm>
          <a:prstGeom prst="rect">
            <a:avLst/>
          </a:prstGeom>
        </p:spPr>
      </p:pic>
    </p:spTree>
    <p:extLst>
      <p:ext uri="{BB962C8B-B14F-4D97-AF65-F5344CB8AC3E}">
        <p14:creationId xmlns:p14="http://schemas.microsoft.com/office/powerpoint/2010/main" val="138613381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link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6098400" y="1394938"/>
            <a:ext cx="26136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Skalierung im DRK 2025</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1394938"/>
            <a:ext cx="54468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5576400"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287750124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3-spaltig">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2" y="1394938"/>
            <a:ext cx="26172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Skalierung im DRK 2025</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8" name="Content Placeholder 2"/>
          <p:cNvSpPr>
            <a:spLocks noGrp="1"/>
          </p:cNvSpPr>
          <p:nvPr>
            <p:ph idx="13"/>
          </p:nvPr>
        </p:nvSpPr>
        <p:spPr>
          <a:xfrm>
            <a:off x="3265200" y="1394938"/>
            <a:ext cx="2617200" cy="3166758"/>
          </a:xfrm>
        </p:spPr>
        <p:txBody>
          <a:bodyPr/>
          <a:lstStyle/>
          <a:p>
            <a:pPr lvl="0"/>
            <a:r>
              <a:rPr lang="de-DE"/>
              <a:t>Mastertextformat bearbeiten</a:t>
            </a:r>
          </a:p>
        </p:txBody>
      </p:sp>
      <p:sp>
        <p:nvSpPr>
          <p:cNvPr id="9" name="Content Placeholder 2"/>
          <p:cNvSpPr>
            <a:spLocks noGrp="1"/>
          </p:cNvSpPr>
          <p:nvPr>
            <p:ph idx="14"/>
          </p:nvPr>
        </p:nvSpPr>
        <p:spPr>
          <a:xfrm>
            <a:off x="6098400" y="1394938"/>
            <a:ext cx="2617200" cy="3166758"/>
          </a:xfrm>
        </p:spPr>
        <p:txBody>
          <a:bodyPr/>
          <a:lstStyle/>
          <a:p>
            <a:pPr lvl="0"/>
            <a:r>
              <a:rPr lang="de-DE"/>
              <a:t>Mastertextformat bearbeiten</a:t>
            </a:r>
          </a:p>
        </p:txBody>
      </p:sp>
    </p:spTree>
    <p:extLst>
      <p:ext uri="{BB962C8B-B14F-4D97-AF65-F5344CB8AC3E}">
        <p14:creationId xmlns:p14="http://schemas.microsoft.com/office/powerpoint/2010/main" val="171295245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5" name="Bildplatzhalter 14"/>
          <p:cNvSpPr>
            <a:spLocks noGrp="1"/>
          </p:cNvSpPr>
          <p:nvPr>
            <p:ph type="pic" sz="quarter" idx="13"/>
          </p:nvPr>
        </p:nvSpPr>
        <p:spPr>
          <a:xfrm>
            <a:off x="432000" y="719988"/>
            <a:ext cx="8279992" cy="3817750"/>
          </a:xfrm>
        </p:spPr>
        <p:txBody>
          <a:bodyPr/>
          <a:lstStyle/>
          <a:p>
            <a:r>
              <a:rPr lang="de-DE"/>
              <a:t>Bild durch Klicken auf Symbol hinzufügen</a:t>
            </a:r>
          </a:p>
        </p:txBody>
      </p:sp>
      <p:sp>
        <p:nvSpPr>
          <p:cNvPr id="5" name="Footer Placeholder 4"/>
          <p:cNvSpPr>
            <a:spLocks noGrp="1"/>
          </p:cNvSpPr>
          <p:nvPr>
            <p:ph type="ftr" sz="quarter" idx="11"/>
          </p:nvPr>
        </p:nvSpPr>
        <p:spPr/>
        <p:txBody>
          <a:bodyPr/>
          <a:lstStyle/>
          <a:p>
            <a:r>
              <a:rPr lang="de-DE"/>
              <a:t>Skalierung im DRK 2025</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35" name="Textplatzhalter 34"/>
          <p:cNvSpPr>
            <a:spLocks noGrp="1"/>
          </p:cNvSpPr>
          <p:nvPr>
            <p:ph type="body" sz="quarter" idx="14" hasCustomPrompt="1"/>
          </p:nvPr>
        </p:nvSpPr>
        <p:spPr>
          <a:xfrm>
            <a:off x="8409600" y="719988"/>
            <a:ext cx="194471" cy="3711600"/>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220537401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de-DE"/>
              <a:t>Skalierung im DRK 2025</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1394938"/>
            <a:ext cx="8280000" cy="31428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567" y="1394938"/>
            <a:ext cx="194295" cy="303305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2" name="Titel 1"/>
          <p:cNvSpPr>
            <a:spLocks noGrp="1"/>
          </p:cNvSpPr>
          <p:nvPr>
            <p:ph type="title"/>
          </p:nvPr>
        </p:nvSpPr>
        <p:spPr>
          <a:xfrm>
            <a:off x="431992" y="719988"/>
            <a:ext cx="8280001" cy="589318"/>
          </a:xfrm>
        </p:spPr>
        <p:txBody>
          <a:bodyPr/>
          <a:lstStyle/>
          <a:p>
            <a:r>
              <a:rPr lang="de-DE"/>
              <a:t>Mastertitelformat bearbeiten</a:t>
            </a:r>
          </a:p>
        </p:txBody>
      </p:sp>
    </p:spTree>
    <p:extLst>
      <p:ext uri="{BB962C8B-B14F-4D97-AF65-F5344CB8AC3E}">
        <p14:creationId xmlns:p14="http://schemas.microsoft.com/office/powerpoint/2010/main" val="63118520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2-zeilig und Bi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de-DE"/>
              <a:t>Skalierung im DRK 2025</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1993" y="1756800"/>
            <a:ext cx="8280000" cy="27828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567" y="1756800"/>
            <a:ext cx="194295" cy="26748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2" name="Titel 1"/>
          <p:cNvSpPr>
            <a:spLocks noGrp="1"/>
          </p:cNvSpPr>
          <p:nvPr>
            <p:ph type="title" hasCustomPrompt="1"/>
          </p:nvPr>
        </p:nvSpPr>
        <p:spPr>
          <a:xfrm>
            <a:off x="431992" y="719988"/>
            <a:ext cx="8280001" cy="950400"/>
          </a:xfrm>
        </p:spPr>
        <p:txBody>
          <a:bodyPr/>
          <a:lstStyle>
            <a:lvl1pPr>
              <a:defRPr/>
            </a:lvl1pPr>
          </a:lstStyle>
          <a:p>
            <a:r>
              <a:rPr lang="de-DE"/>
              <a:t>Mastertitelformat </a:t>
            </a:r>
            <a:br>
              <a:rPr lang="de-DE"/>
            </a:br>
            <a:r>
              <a:rPr lang="de-DE"/>
              <a:t>bearbeiten</a:t>
            </a:r>
          </a:p>
        </p:txBody>
      </p:sp>
    </p:spTree>
    <p:extLst>
      <p:ext uri="{BB962C8B-B14F-4D97-AF65-F5344CB8AC3E}">
        <p14:creationId xmlns:p14="http://schemas.microsoft.com/office/powerpoint/2010/main" val="226893430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zwei Inhalte als Gegenüberstellun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5238772-2B76-46AE-88C9-DF2557D40CA9}"/>
              </a:ext>
            </a:extLst>
          </p:cNvPr>
          <p:cNvSpPr>
            <a:spLocks noGrp="1"/>
          </p:cNvSpPr>
          <p:nvPr>
            <p:ph type="body" sz="quarter" idx="16"/>
          </p:nvPr>
        </p:nvSpPr>
        <p:spPr>
          <a:xfrm>
            <a:off x="5520827" y="1394938"/>
            <a:ext cx="3185851" cy="3142800"/>
          </a:xfrm>
          <a:prstGeom prst="rect">
            <a:avLst/>
          </a:prstGeom>
          <a:solidFill>
            <a:schemeClr val="accent6"/>
          </a:solidFill>
        </p:spPr>
        <p:txBody>
          <a:bodyPr wrap="square" lIns="216000" tIns="155448" rIns="180000">
            <a:noAutofit/>
          </a:bodyPr>
          <a:lstStyle>
            <a:lvl1pPr>
              <a:spcBef>
                <a:spcPts val="0"/>
              </a:spcBef>
              <a:defRPr/>
            </a:lvl1pPr>
            <a:lvl2pPr marL="146304" indent="-146304">
              <a:spcBef>
                <a:spcPts val="0"/>
              </a:spcBef>
              <a:buClr>
                <a:schemeClr val="tx2"/>
              </a:buClr>
              <a:buFont typeface="Arial" panose="020B0604020202020204" pitchFamily="34" charset="0"/>
              <a:buChar char="•"/>
              <a:defRPr lang="en-US" sz="1400" b="0" kern="1200" dirty="0" smtClean="0">
                <a:solidFill>
                  <a:schemeClr val="tx1"/>
                </a:solidFill>
                <a:latin typeface="+mn-lt"/>
                <a:ea typeface="+mn-ea"/>
                <a:cs typeface="+mn-cs"/>
              </a:defRPr>
            </a:lvl2pPr>
            <a:lvl3pPr marL="342900" indent="-171450">
              <a:spcBef>
                <a:spcPts val="0"/>
              </a:spcBef>
              <a:buFont typeface="Arial" panose="020B0604020202020204" pitchFamily="34" charset="0"/>
              <a:buChar char="•"/>
              <a:defRPr/>
            </a:lvl3pPr>
            <a:lvl4pPr marL="514350" indent="-171450">
              <a:spcBef>
                <a:spcPts val="0"/>
              </a:spcBef>
              <a:defRPr/>
            </a:lvl4pPr>
            <a:lvl5pPr marL="685800" indent="-142875">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57019B0-9525-4997-B37B-49D5B812BE50}"/>
              </a:ext>
            </a:extLst>
          </p:cNvPr>
          <p:cNvSpPr>
            <a:spLocks noGrp="1"/>
          </p:cNvSpPr>
          <p:nvPr>
            <p:ph type="title" hasCustomPrompt="1"/>
          </p:nvPr>
        </p:nvSpPr>
        <p:spPr>
          <a:xfrm>
            <a:off x="431992" y="719988"/>
            <a:ext cx="7370565" cy="589318"/>
          </a:xfrm>
        </p:spPr>
        <p:txBody>
          <a:bodyPr/>
          <a:lstStyle/>
          <a:p>
            <a:r>
              <a:rPr lang="de-DE"/>
              <a:t>Mastertitelformat </a:t>
            </a:r>
            <a:br>
              <a:rPr lang="de-DE"/>
            </a:br>
            <a:r>
              <a:rPr lang="de-DE"/>
              <a:t>bearbeiten</a:t>
            </a:r>
            <a:endParaRPr lang="en-US"/>
          </a:p>
        </p:txBody>
      </p:sp>
      <p:sp>
        <p:nvSpPr>
          <p:cNvPr id="3" name="Footer Placeholder 2">
            <a:extLst>
              <a:ext uri="{FF2B5EF4-FFF2-40B4-BE49-F238E27FC236}">
                <a16:creationId xmlns:a16="http://schemas.microsoft.com/office/drawing/2014/main" id="{CC2C5930-1AA5-40E9-BDA2-FCBE3A06AB75}"/>
              </a:ext>
            </a:extLst>
          </p:cNvPr>
          <p:cNvSpPr>
            <a:spLocks noGrp="1"/>
          </p:cNvSpPr>
          <p:nvPr>
            <p:ph type="ftr" sz="quarter" idx="10"/>
          </p:nvPr>
        </p:nvSpPr>
        <p:spPr/>
        <p:txBody>
          <a:bodyPr/>
          <a:lstStyle/>
          <a:p>
            <a:r>
              <a:rPr lang="de-DE"/>
              <a:t>Skalierung im DRK 2025</a:t>
            </a:r>
          </a:p>
        </p:txBody>
      </p:sp>
      <p:sp>
        <p:nvSpPr>
          <p:cNvPr id="4" name="Slide Number Placeholder 3">
            <a:extLst>
              <a:ext uri="{FF2B5EF4-FFF2-40B4-BE49-F238E27FC236}">
                <a16:creationId xmlns:a16="http://schemas.microsoft.com/office/drawing/2014/main" id="{DC1622F8-57B8-45E3-AF84-1AEDE4150050}"/>
              </a:ext>
            </a:extLst>
          </p:cNvPr>
          <p:cNvSpPr>
            <a:spLocks noGrp="1"/>
          </p:cNvSpPr>
          <p:nvPr>
            <p:ph type="sldNum" sz="quarter" idx="11"/>
          </p:nvPr>
        </p:nvSpPr>
        <p:spPr/>
        <p:txBody>
          <a:bodyPr/>
          <a:lstStyle/>
          <a:p>
            <a:fld id="{EADB90F9-9C8B-4738-A50E-8F04301A8C13}" type="slidenum">
              <a:rPr lang="de-DE" smtClean="0"/>
              <a:pPr/>
              <a:t>‹Nr.›</a:t>
            </a:fld>
            <a:endParaRPr lang="de-DE"/>
          </a:p>
        </p:txBody>
      </p:sp>
      <p:sp>
        <p:nvSpPr>
          <p:cNvPr id="5" name="Text Placeholder 4">
            <a:extLst>
              <a:ext uri="{FF2B5EF4-FFF2-40B4-BE49-F238E27FC236}">
                <a16:creationId xmlns:a16="http://schemas.microsoft.com/office/drawing/2014/main" id="{DC1380CE-6B45-447D-BF09-1119ABC167EB}"/>
              </a:ext>
            </a:extLst>
          </p:cNvPr>
          <p:cNvSpPr>
            <a:spLocks noGrp="1"/>
          </p:cNvSpPr>
          <p:nvPr>
            <p:ph type="body" sz="quarter" idx="15"/>
          </p:nvPr>
        </p:nvSpPr>
        <p:spPr>
          <a:xfrm>
            <a:off x="431992" y="1394938"/>
            <a:ext cx="4986020" cy="3142800"/>
          </a:xfrm>
          <a:custGeom>
            <a:avLst/>
            <a:gdLst>
              <a:gd name="connsiteX0" fmla="*/ 3305121 w 4986020"/>
              <a:gd name="connsiteY0" fmla="*/ 2 h 3142800"/>
              <a:gd name="connsiteX1" fmla="*/ 4986020 w 4986020"/>
              <a:gd name="connsiteY1" fmla="*/ 1571401 h 3142800"/>
              <a:gd name="connsiteX2" fmla="*/ 3305121 w 4986020"/>
              <a:gd name="connsiteY2" fmla="*/ 3142800 h 3142800"/>
              <a:gd name="connsiteX3" fmla="*/ 0 w 4986020"/>
              <a:gd name="connsiteY3" fmla="*/ 0 h 3142800"/>
              <a:gd name="connsiteX4" fmla="*/ 3185851 w 4986020"/>
              <a:gd name="connsiteY4" fmla="*/ 0 h 3142800"/>
              <a:gd name="connsiteX5" fmla="*/ 3185851 w 4986020"/>
              <a:gd name="connsiteY5" fmla="*/ 3142800 h 3142800"/>
              <a:gd name="connsiteX6" fmla="*/ 0 w 4986020"/>
              <a:gd name="connsiteY6" fmla="*/ 3142800 h 31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6020" h="3142800">
                <a:moveTo>
                  <a:pt x="3305121" y="2"/>
                </a:moveTo>
                <a:lnTo>
                  <a:pt x="4986020" y="1571401"/>
                </a:lnTo>
                <a:lnTo>
                  <a:pt x="3305121" y="3142800"/>
                </a:lnTo>
                <a:close/>
                <a:moveTo>
                  <a:pt x="0" y="0"/>
                </a:moveTo>
                <a:lnTo>
                  <a:pt x="3185851" y="0"/>
                </a:lnTo>
                <a:lnTo>
                  <a:pt x="3185851" y="3142800"/>
                </a:lnTo>
                <a:lnTo>
                  <a:pt x="0" y="3142800"/>
                </a:lnTo>
                <a:close/>
              </a:path>
            </a:pathLst>
          </a:custGeom>
          <a:solidFill>
            <a:schemeClr val="accent5"/>
          </a:solidFill>
        </p:spPr>
        <p:txBody>
          <a:bodyPr wrap="square" lIns="216000" tIns="155448" rIns="1920240">
            <a:noAutofit/>
          </a:bodyPr>
          <a:lstStyle>
            <a:lvl1pPr>
              <a:spcBef>
                <a:spcPts val="0"/>
              </a:spcBef>
              <a:defRPr/>
            </a:lvl1pPr>
            <a:lvl2pPr marL="146304" indent="-146304">
              <a:spcBef>
                <a:spcPts val="0"/>
              </a:spcBef>
              <a:buClr>
                <a:schemeClr val="tx2"/>
              </a:buClr>
              <a:buFont typeface="Arial" panose="020B0604020202020204" pitchFamily="34" charset="0"/>
              <a:buChar char="•"/>
              <a:defRPr lang="en-US" sz="1400" b="0" kern="1200" dirty="0" smtClean="0">
                <a:solidFill>
                  <a:schemeClr val="tx1"/>
                </a:solidFill>
                <a:latin typeface="+mn-lt"/>
                <a:ea typeface="+mn-ea"/>
                <a:cs typeface="+mn-cs"/>
              </a:defRPr>
            </a:lvl2pPr>
            <a:lvl3pPr marL="342900" indent="-171450">
              <a:spcBef>
                <a:spcPts val="0"/>
              </a:spcBef>
              <a:buFont typeface="Arial" panose="020B0604020202020204" pitchFamily="34" charset="0"/>
              <a:buChar char="•"/>
              <a:defRPr/>
            </a:lvl3pPr>
            <a:lvl4pPr marL="514350" indent="-171450">
              <a:spcBef>
                <a:spcPts val="0"/>
              </a:spcBef>
              <a:defRPr/>
            </a:lvl4pPr>
            <a:lvl5pPr marL="685800" indent="-142875">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14874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zwei Diagrammen links mit Inhalt rechts">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46F550F4-64AD-4FE3-BB65-FEB19EA967B3}"/>
              </a:ext>
            </a:extLst>
          </p:cNvPr>
          <p:cNvSpPr>
            <a:spLocks noGrp="1"/>
          </p:cNvSpPr>
          <p:nvPr>
            <p:ph type="chart" sz="quarter" idx="12"/>
          </p:nvPr>
        </p:nvSpPr>
        <p:spPr>
          <a:xfrm>
            <a:off x="285275" y="1347725"/>
            <a:ext cx="2584925" cy="3318491"/>
          </a:xfrm>
        </p:spPr>
        <p:txBody>
          <a:bodyPr/>
          <a:lstStyle/>
          <a:p>
            <a:endParaRPr lang="en-US"/>
          </a:p>
        </p:txBody>
      </p:sp>
      <p:sp>
        <p:nvSpPr>
          <p:cNvPr id="10" name="Chart Placeholder 8">
            <a:extLst>
              <a:ext uri="{FF2B5EF4-FFF2-40B4-BE49-F238E27FC236}">
                <a16:creationId xmlns:a16="http://schemas.microsoft.com/office/drawing/2014/main" id="{32DF0A0B-A3C4-4CDF-9C79-268036634A2E}"/>
              </a:ext>
            </a:extLst>
          </p:cNvPr>
          <p:cNvSpPr>
            <a:spLocks noGrp="1"/>
          </p:cNvSpPr>
          <p:nvPr>
            <p:ph type="chart" sz="quarter" idx="13"/>
          </p:nvPr>
        </p:nvSpPr>
        <p:spPr>
          <a:xfrm>
            <a:off x="2990787" y="1347725"/>
            <a:ext cx="2584925" cy="3318491"/>
          </a:xfrm>
        </p:spPr>
        <p:txBody>
          <a:bodyPr/>
          <a:lstStyle/>
          <a:p>
            <a:endParaRPr lang="en-US"/>
          </a:p>
        </p:txBody>
      </p:sp>
      <p:sp>
        <p:nvSpPr>
          <p:cNvPr id="2" name="Title 1">
            <a:extLst>
              <a:ext uri="{FF2B5EF4-FFF2-40B4-BE49-F238E27FC236}">
                <a16:creationId xmlns:a16="http://schemas.microsoft.com/office/drawing/2014/main" id="{7AEBB9E6-9477-4D29-9217-E07B821527A9}"/>
              </a:ext>
            </a:extLst>
          </p:cNvPr>
          <p:cNvSpPr>
            <a:spLocks noGrp="1"/>
          </p:cNvSpPr>
          <p:nvPr>
            <p:ph type="title" hasCustomPrompt="1"/>
          </p:nvPr>
        </p:nvSpPr>
        <p:spPr/>
        <p:txBody>
          <a:bodyPr/>
          <a:lstStyle/>
          <a:p>
            <a:r>
              <a:rPr lang="de-DE"/>
              <a:t>Mastertitelformat </a:t>
            </a:r>
            <a:br>
              <a:rPr lang="de-DE"/>
            </a:br>
            <a:r>
              <a:rPr lang="de-DE"/>
              <a:t>bearbeiten</a:t>
            </a:r>
            <a:endParaRPr lang="en-US"/>
          </a:p>
        </p:txBody>
      </p:sp>
      <p:sp>
        <p:nvSpPr>
          <p:cNvPr id="3" name="Footer Placeholder 2">
            <a:extLst>
              <a:ext uri="{FF2B5EF4-FFF2-40B4-BE49-F238E27FC236}">
                <a16:creationId xmlns:a16="http://schemas.microsoft.com/office/drawing/2014/main" id="{E7CFDD95-603E-48D4-90D1-A599D781B1D4}"/>
              </a:ext>
            </a:extLst>
          </p:cNvPr>
          <p:cNvSpPr>
            <a:spLocks noGrp="1"/>
          </p:cNvSpPr>
          <p:nvPr>
            <p:ph type="ftr" sz="quarter" idx="10"/>
          </p:nvPr>
        </p:nvSpPr>
        <p:spPr/>
        <p:txBody>
          <a:bodyPr/>
          <a:lstStyle/>
          <a:p>
            <a:r>
              <a:rPr lang="de-DE"/>
              <a:t>Skalierung im DRK 2025</a:t>
            </a:r>
          </a:p>
        </p:txBody>
      </p:sp>
      <p:sp>
        <p:nvSpPr>
          <p:cNvPr id="4" name="Slide Number Placeholder 3">
            <a:extLst>
              <a:ext uri="{FF2B5EF4-FFF2-40B4-BE49-F238E27FC236}">
                <a16:creationId xmlns:a16="http://schemas.microsoft.com/office/drawing/2014/main" id="{A42CDE4C-E17D-47EA-900B-9BD215FD2FFA}"/>
              </a:ext>
            </a:extLst>
          </p:cNvPr>
          <p:cNvSpPr>
            <a:spLocks noGrp="1"/>
          </p:cNvSpPr>
          <p:nvPr>
            <p:ph type="sldNum" sz="quarter" idx="11"/>
          </p:nvPr>
        </p:nvSpPr>
        <p:spPr/>
        <p:txBody>
          <a:bodyPr/>
          <a:lstStyle/>
          <a:p>
            <a:fld id="{EADB90F9-9C8B-4738-A50E-8F04301A8C13}" type="slidenum">
              <a:rPr lang="de-DE" smtClean="0"/>
              <a:pPr/>
              <a:t>‹Nr.›</a:t>
            </a:fld>
            <a:endParaRPr lang="de-DE"/>
          </a:p>
        </p:txBody>
      </p:sp>
      <p:sp>
        <p:nvSpPr>
          <p:cNvPr id="12" name="Text Placeholder 11">
            <a:extLst>
              <a:ext uri="{FF2B5EF4-FFF2-40B4-BE49-F238E27FC236}">
                <a16:creationId xmlns:a16="http://schemas.microsoft.com/office/drawing/2014/main" id="{F7B59B31-462C-4C56-AAC5-B8BAFA1BED32}"/>
              </a:ext>
            </a:extLst>
          </p:cNvPr>
          <p:cNvSpPr>
            <a:spLocks noGrp="1"/>
          </p:cNvSpPr>
          <p:nvPr>
            <p:ph type="body" sz="quarter" idx="14"/>
          </p:nvPr>
        </p:nvSpPr>
        <p:spPr>
          <a:xfrm>
            <a:off x="6181455" y="1436689"/>
            <a:ext cx="2613025" cy="32295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3100349"/>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Balkendiagramm mit Inhalt rechts">
    <p:spTree>
      <p:nvGrpSpPr>
        <p:cNvPr id="1" name=""/>
        <p:cNvGrpSpPr/>
        <p:nvPr/>
      </p:nvGrpSpPr>
      <p:grpSpPr>
        <a:xfrm>
          <a:off x="0" y="0"/>
          <a:ext cx="0" cy="0"/>
          <a:chOff x="0" y="0"/>
          <a:chExt cx="0" cy="0"/>
        </a:xfrm>
      </p:grpSpPr>
      <p:sp>
        <p:nvSpPr>
          <p:cNvPr id="6" name="Chart Placeholder 8">
            <a:extLst>
              <a:ext uri="{FF2B5EF4-FFF2-40B4-BE49-F238E27FC236}">
                <a16:creationId xmlns:a16="http://schemas.microsoft.com/office/drawing/2014/main" id="{E397AB93-D313-4F92-B5FF-387FC5CAEC06}"/>
              </a:ext>
            </a:extLst>
          </p:cNvPr>
          <p:cNvSpPr>
            <a:spLocks noGrp="1"/>
          </p:cNvSpPr>
          <p:nvPr>
            <p:ph type="chart" sz="quarter" idx="12"/>
          </p:nvPr>
        </p:nvSpPr>
        <p:spPr>
          <a:xfrm>
            <a:off x="372517" y="1347725"/>
            <a:ext cx="5725883" cy="3318491"/>
          </a:xfrm>
        </p:spPr>
        <p:txBody>
          <a:bodyPr/>
          <a:lstStyle/>
          <a:p>
            <a:endParaRPr lang="en-US"/>
          </a:p>
        </p:txBody>
      </p:sp>
      <p:sp>
        <p:nvSpPr>
          <p:cNvPr id="2" name="Title 1">
            <a:extLst>
              <a:ext uri="{FF2B5EF4-FFF2-40B4-BE49-F238E27FC236}">
                <a16:creationId xmlns:a16="http://schemas.microsoft.com/office/drawing/2014/main" id="{06C57B78-D02B-476E-B718-0721302CBD6D}"/>
              </a:ext>
            </a:extLst>
          </p:cNvPr>
          <p:cNvSpPr>
            <a:spLocks noGrp="1"/>
          </p:cNvSpPr>
          <p:nvPr>
            <p:ph type="title" hasCustomPrompt="1"/>
          </p:nvPr>
        </p:nvSpPr>
        <p:spPr/>
        <p:txBody>
          <a:bodyPr/>
          <a:lstStyle/>
          <a:p>
            <a:r>
              <a:rPr lang="de-DE"/>
              <a:t>Mastertitelformat </a:t>
            </a:r>
            <a:br>
              <a:rPr lang="de-DE"/>
            </a:br>
            <a:r>
              <a:rPr lang="de-DE"/>
              <a:t>bearbeiten</a:t>
            </a:r>
            <a:endParaRPr lang="en-US"/>
          </a:p>
        </p:txBody>
      </p:sp>
      <p:sp>
        <p:nvSpPr>
          <p:cNvPr id="3" name="Footer Placeholder 2">
            <a:extLst>
              <a:ext uri="{FF2B5EF4-FFF2-40B4-BE49-F238E27FC236}">
                <a16:creationId xmlns:a16="http://schemas.microsoft.com/office/drawing/2014/main" id="{8618DDA0-0C00-4E46-A6D0-119D0AD37F22}"/>
              </a:ext>
            </a:extLst>
          </p:cNvPr>
          <p:cNvSpPr>
            <a:spLocks noGrp="1"/>
          </p:cNvSpPr>
          <p:nvPr>
            <p:ph type="ftr" sz="quarter" idx="10"/>
          </p:nvPr>
        </p:nvSpPr>
        <p:spPr/>
        <p:txBody>
          <a:bodyPr/>
          <a:lstStyle/>
          <a:p>
            <a:r>
              <a:rPr lang="de-DE"/>
              <a:t>Skalierung im DRK 2025</a:t>
            </a:r>
          </a:p>
        </p:txBody>
      </p:sp>
      <p:sp>
        <p:nvSpPr>
          <p:cNvPr id="4" name="Slide Number Placeholder 3">
            <a:extLst>
              <a:ext uri="{FF2B5EF4-FFF2-40B4-BE49-F238E27FC236}">
                <a16:creationId xmlns:a16="http://schemas.microsoft.com/office/drawing/2014/main" id="{D1CF350B-EB97-4B85-B148-E633F05B57ED}"/>
              </a:ext>
            </a:extLst>
          </p:cNvPr>
          <p:cNvSpPr>
            <a:spLocks noGrp="1"/>
          </p:cNvSpPr>
          <p:nvPr>
            <p:ph type="sldNum" sz="quarter" idx="11"/>
          </p:nvPr>
        </p:nvSpPr>
        <p:spPr/>
        <p:txBody>
          <a:bodyPr/>
          <a:lstStyle/>
          <a:p>
            <a:fld id="{EADB90F9-9C8B-4738-A50E-8F04301A8C13}" type="slidenum">
              <a:rPr lang="de-DE" smtClean="0"/>
              <a:pPr/>
              <a:t>‹Nr.›</a:t>
            </a:fld>
            <a:endParaRPr lang="de-DE"/>
          </a:p>
        </p:txBody>
      </p:sp>
      <p:sp>
        <p:nvSpPr>
          <p:cNvPr id="7" name="Text Placeholder 11">
            <a:extLst>
              <a:ext uri="{FF2B5EF4-FFF2-40B4-BE49-F238E27FC236}">
                <a16:creationId xmlns:a16="http://schemas.microsoft.com/office/drawing/2014/main" id="{AD450A6C-8457-4225-B53E-E7A7C654DED7}"/>
              </a:ext>
            </a:extLst>
          </p:cNvPr>
          <p:cNvSpPr>
            <a:spLocks noGrp="1"/>
          </p:cNvSpPr>
          <p:nvPr>
            <p:ph type="body" sz="quarter" idx="14"/>
          </p:nvPr>
        </p:nvSpPr>
        <p:spPr>
          <a:xfrm>
            <a:off x="6181455" y="1436689"/>
            <a:ext cx="2613025" cy="32295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6287520"/>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 mit Prozentbalken">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1AF5CC3-2AED-C842-9264-541FD0AFC2DC}"/>
              </a:ext>
            </a:extLst>
          </p:cNvPr>
          <p:cNvSpPr>
            <a:spLocks noGrp="1"/>
          </p:cNvSpPr>
          <p:nvPr>
            <p:ph type="body" sz="quarter" idx="13" hasCustomPrompt="1"/>
          </p:nvPr>
        </p:nvSpPr>
        <p:spPr>
          <a:xfrm>
            <a:off x="431992" y="1309306"/>
            <a:ext cx="8280000" cy="687435"/>
          </a:xfrm>
          <a:prstGeom prst="homePlate">
            <a:avLst/>
          </a:prstGeom>
          <a:solidFill>
            <a:schemeClr val="tx2"/>
          </a:solidFill>
          <a:ln>
            <a:noFill/>
          </a:ln>
        </p:spPr>
        <p:txBody>
          <a:bodyPr wrap="square">
            <a:noAutofit/>
          </a:bodyPr>
          <a:lstStyle>
            <a:lvl1pPr marL="0" indent="0">
              <a:buFont typeface="Arial" panose="020B0604020202020204" pitchFamily="34" charset="0"/>
              <a:buNone/>
              <a:defRPr>
                <a:noFill/>
              </a:defRPr>
            </a:lvl1pPr>
          </a:lstStyle>
          <a:p>
            <a:pPr lvl="0"/>
            <a:r>
              <a:rPr lang="en-VN"/>
              <a:t>.</a:t>
            </a:r>
          </a:p>
        </p:txBody>
      </p:sp>
      <p:sp>
        <p:nvSpPr>
          <p:cNvPr id="5" name="Footer Placeholder 4"/>
          <p:cNvSpPr>
            <a:spLocks noGrp="1"/>
          </p:cNvSpPr>
          <p:nvPr>
            <p:ph type="ftr" sz="quarter" idx="11"/>
          </p:nvPr>
        </p:nvSpPr>
        <p:spPr/>
        <p:txBody>
          <a:bodyPr/>
          <a:lstStyle/>
          <a:p>
            <a:r>
              <a:rPr lang="de-DE"/>
              <a:t>Skalierung im DRK 2025</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2" name="Titel 1"/>
          <p:cNvSpPr>
            <a:spLocks noGrp="1"/>
          </p:cNvSpPr>
          <p:nvPr>
            <p:ph type="title"/>
          </p:nvPr>
        </p:nvSpPr>
        <p:spPr>
          <a:xfrm>
            <a:off x="431992" y="719988"/>
            <a:ext cx="8280001" cy="589318"/>
          </a:xfrm>
        </p:spPr>
        <p:txBody>
          <a:bodyPr/>
          <a:lstStyle/>
          <a:p>
            <a:r>
              <a:rPr lang="de-DE"/>
              <a:t>Mastertitelformat bearbeiten</a:t>
            </a:r>
          </a:p>
        </p:txBody>
      </p:sp>
      <p:sp>
        <p:nvSpPr>
          <p:cNvPr id="14" name="Text Placeholder 13">
            <a:extLst>
              <a:ext uri="{FF2B5EF4-FFF2-40B4-BE49-F238E27FC236}">
                <a16:creationId xmlns:a16="http://schemas.microsoft.com/office/drawing/2014/main" id="{8367B4E2-6BF6-1E4C-A8B5-5218D2FD7C62}"/>
              </a:ext>
            </a:extLst>
          </p:cNvPr>
          <p:cNvSpPr>
            <a:spLocks noGrp="1"/>
          </p:cNvSpPr>
          <p:nvPr>
            <p:ph type="body" sz="quarter" idx="14" hasCustomPrompt="1"/>
          </p:nvPr>
        </p:nvSpPr>
        <p:spPr>
          <a:xfrm>
            <a:off x="431992" y="2142399"/>
            <a:ext cx="5606499" cy="687435"/>
          </a:xfrm>
          <a:prstGeom prst="homePlate">
            <a:avLst/>
          </a:prstGeom>
          <a:solidFill>
            <a:schemeClr val="accent4"/>
          </a:solidFill>
          <a:ln>
            <a:noFill/>
          </a:ln>
        </p:spPr>
        <p:txBody>
          <a:bodyPr wrap="square">
            <a:noAutofit/>
          </a:bodyPr>
          <a:lstStyle>
            <a:lvl1pPr marL="0" indent="0">
              <a:buFont typeface="Arial" panose="020B0604020202020204" pitchFamily="34" charset="0"/>
              <a:buNone/>
              <a:defRPr>
                <a:noFill/>
              </a:defRPr>
            </a:lvl1pPr>
          </a:lstStyle>
          <a:p>
            <a:pPr lvl="0"/>
            <a:r>
              <a:rPr lang="en-VN"/>
              <a:t>.</a:t>
            </a:r>
          </a:p>
        </p:txBody>
      </p:sp>
      <p:sp>
        <p:nvSpPr>
          <p:cNvPr id="16" name="Text Placeholder 15">
            <a:extLst>
              <a:ext uri="{FF2B5EF4-FFF2-40B4-BE49-F238E27FC236}">
                <a16:creationId xmlns:a16="http://schemas.microsoft.com/office/drawing/2014/main" id="{8D2CE617-3F86-E344-9DEB-C59D19B7D788}"/>
              </a:ext>
            </a:extLst>
          </p:cNvPr>
          <p:cNvSpPr>
            <a:spLocks noGrp="1"/>
          </p:cNvSpPr>
          <p:nvPr>
            <p:ph type="body" sz="quarter" idx="15" hasCustomPrompt="1"/>
          </p:nvPr>
        </p:nvSpPr>
        <p:spPr>
          <a:xfrm>
            <a:off x="431992" y="2975492"/>
            <a:ext cx="6727933" cy="687435"/>
          </a:xfrm>
          <a:prstGeom prst="homePlate">
            <a:avLst/>
          </a:prstGeom>
          <a:solidFill>
            <a:schemeClr val="accent3"/>
          </a:solidFill>
          <a:ln>
            <a:noFill/>
          </a:ln>
        </p:spPr>
        <p:txBody>
          <a:bodyPr wrap="square">
            <a:noAutofit/>
          </a:bodyPr>
          <a:lstStyle>
            <a:lvl1pPr marL="0" indent="0">
              <a:buFont typeface="Arial" panose="020B0604020202020204" pitchFamily="34" charset="0"/>
              <a:buNone/>
              <a:defRPr>
                <a:noFill/>
              </a:defRPr>
            </a:lvl1pPr>
          </a:lstStyle>
          <a:p>
            <a:pPr lvl="0"/>
            <a:r>
              <a:rPr lang="en-VN"/>
              <a:t>.</a:t>
            </a:r>
          </a:p>
        </p:txBody>
      </p:sp>
      <p:sp>
        <p:nvSpPr>
          <p:cNvPr id="17" name="Text Placeholder 16">
            <a:extLst>
              <a:ext uri="{FF2B5EF4-FFF2-40B4-BE49-F238E27FC236}">
                <a16:creationId xmlns:a16="http://schemas.microsoft.com/office/drawing/2014/main" id="{964B419D-7CE9-064B-BEFF-5E831C771EC4}"/>
              </a:ext>
            </a:extLst>
          </p:cNvPr>
          <p:cNvSpPr>
            <a:spLocks noGrp="1"/>
          </p:cNvSpPr>
          <p:nvPr>
            <p:ph type="body" sz="quarter" idx="16" hasCustomPrompt="1"/>
          </p:nvPr>
        </p:nvSpPr>
        <p:spPr>
          <a:xfrm>
            <a:off x="431992" y="3808585"/>
            <a:ext cx="7633706" cy="687435"/>
          </a:xfrm>
          <a:prstGeom prst="homePlate">
            <a:avLst/>
          </a:prstGeom>
          <a:solidFill>
            <a:schemeClr val="accent5"/>
          </a:solidFill>
          <a:ln>
            <a:noFill/>
          </a:ln>
        </p:spPr>
        <p:txBody>
          <a:bodyPr wrap="square">
            <a:noAutofit/>
          </a:bodyPr>
          <a:lstStyle>
            <a:lvl1pPr marL="0" indent="0">
              <a:buFont typeface="Arial" panose="020B0604020202020204" pitchFamily="34" charset="0"/>
              <a:buNone/>
              <a:defRPr>
                <a:noFill/>
              </a:defRPr>
            </a:lvl1pPr>
          </a:lstStyle>
          <a:p>
            <a:pPr lvl="0"/>
            <a:r>
              <a:rPr lang="en-VN"/>
              <a:t>.</a:t>
            </a:r>
          </a:p>
        </p:txBody>
      </p:sp>
      <p:sp>
        <p:nvSpPr>
          <p:cNvPr id="12" name="Text Placeholder 11">
            <a:extLst>
              <a:ext uri="{FF2B5EF4-FFF2-40B4-BE49-F238E27FC236}">
                <a16:creationId xmlns:a16="http://schemas.microsoft.com/office/drawing/2014/main" id="{A5224E2A-07C8-0142-97FC-2C8807433A06}"/>
              </a:ext>
            </a:extLst>
          </p:cNvPr>
          <p:cNvSpPr>
            <a:spLocks noGrp="1"/>
          </p:cNvSpPr>
          <p:nvPr>
            <p:ph type="body" sz="quarter" idx="17"/>
          </p:nvPr>
        </p:nvSpPr>
        <p:spPr>
          <a:xfrm>
            <a:off x="561432" y="1450898"/>
            <a:ext cx="4010559" cy="581025"/>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11">
            <a:extLst>
              <a:ext uri="{FF2B5EF4-FFF2-40B4-BE49-F238E27FC236}">
                <a16:creationId xmlns:a16="http://schemas.microsoft.com/office/drawing/2014/main" id="{E17712DE-EF5B-954F-BF32-EEA73F0594B7}"/>
              </a:ext>
            </a:extLst>
          </p:cNvPr>
          <p:cNvSpPr>
            <a:spLocks noGrp="1"/>
          </p:cNvSpPr>
          <p:nvPr>
            <p:ph type="body" sz="quarter" idx="18"/>
          </p:nvPr>
        </p:nvSpPr>
        <p:spPr>
          <a:xfrm>
            <a:off x="561432" y="2266850"/>
            <a:ext cx="4010559" cy="581025"/>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11">
            <a:extLst>
              <a:ext uri="{FF2B5EF4-FFF2-40B4-BE49-F238E27FC236}">
                <a16:creationId xmlns:a16="http://schemas.microsoft.com/office/drawing/2014/main" id="{E09D283A-FB2B-FB45-BD8A-C7377EAA30C7}"/>
              </a:ext>
            </a:extLst>
          </p:cNvPr>
          <p:cNvSpPr>
            <a:spLocks noGrp="1"/>
          </p:cNvSpPr>
          <p:nvPr>
            <p:ph type="body" sz="quarter" idx="19"/>
          </p:nvPr>
        </p:nvSpPr>
        <p:spPr>
          <a:xfrm>
            <a:off x="561432" y="3099943"/>
            <a:ext cx="4010559" cy="581025"/>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2" name="Text Placeholder 11">
            <a:extLst>
              <a:ext uri="{FF2B5EF4-FFF2-40B4-BE49-F238E27FC236}">
                <a16:creationId xmlns:a16="http://schemas.microsoft.com/office/drawing/2014/main" id="{04137734-7089-6D49-9F2A-1B3393005145}"/>
              </a:ext>
            </a:extLst>
          </p:cNvPr>
          <p:cNvSpPr>
            <a:spLocks noGrp="1"/>
          </p:cNvSpPr>
          <p:nvPr>
            <p:ph type="body" sz="quarter" idx="20"/>
          </p:nvPr>
        </p:nvSpPr>
        <p:spPr>
          <a:xfrm>
            <a:off x="561432" y="3933036"/>
            <a:ext cx="4010559" cy="581025"/>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11">
            <a:extLst>
              <a:ext uri="{FF2B5EF4-FFF2-40B4-BE49-F238E27FC236}">
                <a16:creationId xmlns:a16="http://schemas.microsoft.com/office/drawing/2014/main" id="{87F6C93E-B950-1445-9B42-45D5FA38BD59}"/>
              </a:ext>
            </a:extLst>
          </p:cNvPr>
          <p:cNvSpPr>
            <a:spLocks noGrp="1"/>
          </p:cNvSpPr>
          <p:nvPr>
            <p:ph type="body" sz="quarter" idx="21" hasCustomPrompt="1"/>
          </p:nvPr>
        </p:nvSpPr>
        <p:spPr>
          <a:xfrm>
            <a:off x="7159926" y="1450898"/>
            <a:ext cx="1130060" cy="562627"/>
          </a:xfrm>
        </p:spPr>
        <p:txBody>
          <a:bodyPr anchor="ctr" anchorCtr="0"/>
          <a:lstStyle>
            <a:lvl1pPr algn="r">
              <a:defRPr sz="2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XX%</a:t>
            </a:r>
          </a:p>
        </p:txBody>
      </p:sp>
      <p:sp>
        <p:nvSpPr>
          <p:cNvPr id="24" name="Text Placeholder 11">
            <a:extLst>
              <a:ext uri="{FF2B5EF4-FFF2-40B4-BE49-F238E27FC236}">
                <a16:creationId xmlns:a16="http://schemas.microsoft.com/office/drawing/2014/main" id="{60125DCF-1683-9648-AAE8-7FDA3F86F8F1}"/>
              </a:ext>
            </a:extLst>
          </p:cNvPr>
          <p:cNvSpPr>
            <a:spLocks noGrp="1"/>
          </p:cNvSpPr>
          <p:nvPr>
            <p:ph type="body" sz="quarter" idx="22" hasCustomPrompt="1"/>
          </p:nvPr>
        </p:nvSpPr>
        <p:spPr>
          <a:xfrm>
            <a:off x="4571992" y="2270268"/>
            <a:ext cx="1130060" cy="562627"/>
          </a:xfrm>
        </p:spPr>
        <p:txBody>
          <a:bodyPr anchor="ctr" anchorCtr="0"/>
          <a:lstStyle>
            <a:lvl1pPr algn="r">
              <a:defRPr sz="2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XX%</a:t>
            </a:r>
          </a:p>
        </p:txBody>
      </p:sp>
      <p:sp>
        <p:nvSpPr>
          <p:cNvPr id="25" name="Text Placeholder 11">
            <a:extLst>
              <a:ext uri="{FF2B5EF4-FFF2-40B4-BE49-F238E27FC236}">
                <a16:creationId xmlns:a16="http://schemas.microsoft.com/office/drawing/2014/main" id="{6ED30711-1468-154C-ACB2-9D6E62A5409E}"/>
              </a:ext>
            </a:extLst>
          </p:cNvPr>
          <p:cNvSpPr>
            <a:spLocks noGrp="1"/>
          </p:cNvSpPr>
          <p:nvPr>
            <p:ph type="body" sz="quarter" idx="23" hasCustomPrompt="1"/>
          </p:nvPr>
        </p:nvSpPr>
        <p:spPr>
          <a:xfrm>
            <a:off x="5702052" y="3119134"/>
            <a:ext cx="1130060" cy="562627"/>
          </a:xfrm>
        </p:spPr>
        <p:txBody>
          <a:bodyPr anchor="ctr" anchorCtr="0"/>
          <a:lstStyle>
            <a:lvl1pPr algn="r">
              <a:defRPr sz="2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XX%</a:t>
            </a:r>
          </a:p>
        </p:txBody>
      </p:sp>
      <p:sp>
        <p:nvSpPr>
          <p:cNvPr id="26" name="Text Placeholder 11">
            <a:extLst>
              <a:ext uri="{FF2B5EF4-FFF2-40B4-BE49-F238E27FC236}">
                <a16:creationId xmlns:a16="http://schemas.microsoft.com/office/drawing/2014/main" id="{AF660369-560B-0046-A647-95FB56C560E9}"/>
              </a:ext>
            </a:extLst>
          </p:cNvPr>
          <p:cNvSpPr>
            <a:spLocks noGrp="1"/>
          </p:cNvSpPr>
          <p:nvPr>
            <p:ph type="body" sz="quarter" idx="24" hasCustomPrompt="1"/>
          </p:nvPr>
        </p:nvSpPr>
        <p:spPr>
          <a:xfrm>
            <a:off x="6594895" y="3958168"/>
            <a:ext cx="1130060" cy="562627"/>
          </a:xfrm>
        </p:spPr>
        <p:txBody>
          <a:bodyPr anchor="ctr" anchorCtr="0"/>
          <a:lstStyle>
            <a:lvl1pPr algn="r">
              <a:defRPr sz="2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XX%</a:t>
            </a:r>
          </a:p>
        </p:txBody>
      </p:sp>
    </p:spTree>
    <p:extLst>
      <p:ext uri="{BB962C8B-B14F-4D97-AF65-F5344CB8AC3E}">
        <p14:creationId xmlns:p14="http://schemas.microsoft.com/office/powerpoint/2010/main" val="332667661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31993" y="3942000"/>
            <a:ext cx="6858000" cy="579281"/>
          </a:xfrm>
        </p:spPr>
        <p:txBody>
          <a:bodyPr anchor="t" anchorCtr="0"/>
          <a:lstStyle>
            <a:lvl1pPr algn="l">
              <a:lnSpc>
                <a:spcPts val="3000"/>
              </a:lnSpc>
              <a:defRPr sz="2500"/>
            </a:lvl1pPr>
          </a:lstStyle>
          <a:p>
            <a:r>
              <a:rPr lang="de-DE"/>
              <a:t>Mastertitelformat bearbeiten</a:t>
            </a:r>
            <a:endParaRPr lang="en-US"/>
          </a:p>
        </p:txBody>
      </p:sp>
      <p:sp>
        <p:nvSpPr>
          <p:cNvPr id="3" name="Subtitle 2"/>
          <p:cNvSpPr>
            <a:spLocks noGrp="1"/>
          </p:cNvSpPr>
          <p:nvPr>
            <p:ph type="subTitle" idx="1"/>
          </p:nvPr>
        </p:nvSpPr>
        <p:spPr>
          <a:xfrm>
            <a:off x="431993" y="3672000"/>
            <a:ext cx="6858000" cy="241598"/>
          </a:xfrm>
        </p:spPr>
        <p:txBody>
          <a:bodyPr anchor="t" anchorCtr="0"/>
          <a:lstStyle>
            <a:lvl1pPr marL="0" indent="0" algn="l">
              <a:lnSpc>
                <a:spcPts val="1600"/>
              </a:lnSpc>
              <a:buNone/>
              <a:defRPr sz="1400" b="0">
                <a:latin typeface="HelveticaNeueLT Std"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sp>
        <p:nvSpPr>
          <p:cNvPr id="86" name="Bildplatzhalter 14"/>
          <p:cNvSpPr>
            <a:spLocks noGrp="1"/>
          </p:cNvSpPr>
          <p:nvPr>
            <p:ph type="pic" sz="quarter" idx="13"/>
          </p:nvPr>
        </p:nvSpPr>
        <p:spPr>
          <a:xfrm>
            <a:off x="431993" y="719988"/>
            <a:ext cx="8280000" cy="2736000"/>
          </a:xfrm>
        </p:spPr>
        <p:txBody>
          <a:bodyPr/>
          <a:lstStyle/>
          <a:p>
            <a:r>
              <a:rPr lang="de-DE"/>
              <a:t>Bild durch Klicken auf Symbol hinzufügen</a:t>
            </a:r>
          </a:p>
        </p:txBody>
      </p:sp>
      <p:sp>
        <p:nvSpPr>
          <p:cNvPr id="87" name="Textplatzhalter 34"/>
          <p:cNvSpPr>
            <a:spLocks noGrp="1"/>
          </p:cNvSpPr>
          <p:nvPr>
            <p:ph type="body" sz="quarter" idx="14" hasCustomPrompt="1"/>
          </p:nvPr>
        </p:nvSpPr>
        <p:spPr>
          <a:xfrm>
            <a:off x="8409567" y="719988"/>
            <a:ext cx="194295" cy="2628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18" name="Fußzeilenplatzhalter 17"/>
          <p:cNvSpPr>
            <a:spLocks noGrp="1"/>
          </p:cNvSpPr>
          <p:nvPr>
            <p:ph type="ftr" sz="quarter" idx="15"/>
          </p:nvPr>
        </p:nvSpPr>
        <p:spPr/>
        <p:txBody>
          <a:bodyPr/>
          <a:lstStyle/>
          <a:p>
            <a:r>
              <a:rPr lang="de-DE"/>
              <a:t>Skalierung im DRK 2025</a:t>
            </a:r>
          </a:p>
        </p:txBody>
      </p:sp>
      <p:sp>
        <p:nvSpPr>
          <p:cNvPr id="19" name="Foliennummernplatzhalter 18"/>
          <p:cNvSpPr>
            <a:spLocks noGrp="1"/>
          </p:cNvSpPr>
          <p:nvPr>
            <p:ph type="sldNum" sz="quarter" idx="16"/>
          </p:nvPr>
        </p:nvSpPr>
        <p:spPr/>
        <p:txBody>
          <a:bodyPr/>
          <a:lstStyle/>
          <a:p>
            <a:fld id="{EADB90F9-9C8B-4738-A50E-8F04301A8C13}" type="slidenum">
              <a:rPr lang="de-DE" smtClean="0"/>
              <a:pPr/>
              <a:t>‹Nr.›</a:t>
            </a:fld>
            <a:endParaRPr lang="de-DE"/>
          </a:p>
        </p:txBody>
      </p:sp>
    </p:spTree>
    <p:extLst>
      <p:ext uri="{BB962C8B-B14F-4D97-AF65-F5344CB8AC3E}">
        <p14:creationId xmlns:p14="http://schemas.microsoft.com/office/powerpoint/2010/main" val="37557071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Skalierung im DRK 2025</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30322919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Aufzählung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lvl1pPr>
              <a:defRPr/>
            </a:lvl1pPr>
            <a:lvl3pPr>
              <a:defRPr/>
            </a:lvl3pPr>
            <a:lvl4pPr marL="216000" indent="-216000">
              <a:buNone/>
              <a:defRPr/>
            </a:lvl4pPr>
            <a:lvl5pPr marL="576000" indent="-360000">
              <a:buNone/>
              <a:defRPr/>
            </a:lvl5pPr>
            <a:lvl6pPr marL="1080000" indent="-504000">
              <a:buNone/>
              <a:defRPr/>
            </a:lvl6pPr>
          </a:lstStyle>
          <a:p>
            <a:pPr lvl="0"/>
            <a:r>
              <a:rPr lang="de-DE"/>
              <a:t>Mastertextformat bearbeiten</a:t>
            </a:r>
          </a:p>
        </p:txBody>
      </p:sp>
      <p:sp>
        <p:nvSpPr>
          <p:cNvPr id="5" name="Footer Placeholder 4"/>
          <p:cNvSpPr>
            <a:spLocks noGrp="1"/>
          </p:cNvSpPr>
          <p:nvPr>
            <p:ph type="ftr" sz="quarter" idx="11"/>
          </p:nvPr>
        </p:nvSpPr>
        <p:spPr/>
        <p:txBody>
          <a:bodyPr/>
          <a:lstStyle/>
          <a:p>
            <a:r>
              <a:rPr lang="de-DE"/>
              <a:t>Skalierung im DRK 2025</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Tree>
    <p:extLst>
      <p:ext uri="{BB962C8B-B14F-4D97-AF65-F5344CB8AC3E}">
        <p14:creationId xmlns:p14="http://schemas.microsoft.com/office/powerpoint/2010/main" val="3936174071"/>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links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3" y="1394938"/>
            <a:ext cx="4031935"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Skalierung im DRK 2025</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679924" y="1394938"/>
            <a:ext cx="40320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8893"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414555655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Bild links mit Inhalt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680000" y="1394938"/>
            <a:ext cx="4031935"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Skalierung im DRK 2025</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1394938"/>
            <a:ext cx="40320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4161600"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21026732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zwei Inhalte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hasCustomPrompt="1"/>
          </p:nvPr>
        </p:nvSpPr>
        <p:spPr>
          <a:xfrm>
            <a:off x="431993" y="2419696"/>
            <a:ext cx="4031935" cy="2142000"/>
          </a:xfrm>
        </p:spPr>
        <p:txBody>
          <a:bodyPr/>
          <a:lstStyle>
            <a:lvl1pP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11"/>
          </p:nvPr>
        </p:nvSpPr>
        <p:spPr/>
        <p:txBody>
          <a:bodyPr/>
          <a:lstStyle/>
          <a:p>
            <a:r>
              <a:rPr lang="de-DE"/>
              <a:t>Skalierung im DRK 2025</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679924" y="2419696"/>
            <a:ext cx="4032000" cy="21420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8893" y="2419696"/>
            <a:ext cx="194471" cy="2034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8" name="Content Placeholder 2"/>
          <p:cNvSpPr>
            <a:spLocks noGrp="1"/>
          </p:cNvSpPr>
          <p:nvPr>
            <p:ph idx="15" hasCustomPrompt="1"/>
          </p:nvPr>
        </p:nvSpPr>
        <p:spPr>
          <a:xfrm>
            <a:off x="431992" y="1394938"/>
            <a:ext cx="8279931" cy="896457"/>
          </a:xfrm>
        </p:spPr>
        <p:txBody>
          <a:bodyPr/>
          <a:lstStyle>
            <a:lvl1pP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3630615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zwei Inhalte mit Bild link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hasCustomPrompt="1"/>
          </p:nvPr>
        </p:nvSpPr>
        <p:spPr>
          <a:xfrm>
            <a:off x="4680000" y="2419696"/>
            <a:ext cx="4031935" cy="2142000"/>
          </a:xfrm>
        </p:spPr>
        <p:txBody>
          <a:bodyPr/>
          <a:lstStyle>
            <a:lvl1pP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11"/>
          </p:nvPr>
        </p:nvSpPr>
        <p:spPr/>
        <p:txBody>
          <a:bodyPr/>
          <a:lstStyle/>
          <a:p>
            <a:r>
              <a:rPr lang="de-DE"/>
              <a:t>Skalierung im DRK 2025</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432000" y="2419696"/>
            <a:ext cx="4032000" cy="214200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4161600" y="2419696"/>
            <a:ext cx="194471" cy="2034000"/>
          </a:xfrm>
        </p:spPr>
        <p:txBody>
          <a:bodyPr vert="vert270" anchor="b" anchorCtr="0"/>
          <a:lstStyle>
            <a:lvl1pPr>
              <a:lnSpc>
                <a:spcPts val="900"/>
              </a:lnSpc>
              <a:defRPr sz="700" b="0" i="0" baseline="0">
                <a:solidFill>
                  <a:schemeClr val="tx1"/>
                </a:solidFill>
              </a:defRPr>
            </a:lvl1pPr>
          </a:lstStyle>
          <a:p>
            <a:pPr lvl="0"/>
            <a:r>
              <a:rPr lang="de-DE"/>
              <a:t>@ Bildnachweis</a:t>
            </a:r>
          </a:p>
        </p:txBody>
      </p:sp>
      <p:sp>
        <p:nvSpPr>
          <p:cNvPr id="8" name="Content Placeholder 2"/>
          <p:cNvSpPr>
            <a:spLocks noGrp="1"/>
          </p:cNvSpPr>
          <p:nvPr>
            <p:ph idx="15" hasCustomPrompt="1"/>
          </p:nvPr>
        </p:nvSpPr>
        <p:spPr>
          <a:xfrm>
            <a:off x="431992" y="1394938"/>
            <a:ext cx="8279931" cy="896457"/>
          </a:xfrm>
        </p:spPr>
        <p:txBody>
          <a:bodyPr/>
          <a:lstStyle>
            <a:lvl1pP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402190415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schmal mit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431992" y="719988"/>
            <a:ext cx="8280000" cy="589318"/>
          </a:xfrm>
        </p:spPr>
        <p:txBody>
          <a:bodyPr/>
          <a:lstStyle/>
          <a:p>
            <a:r>
              <a:rPr lang="de-DE"/>
              <a:t>Mastertitelformat bearbeiten</a:t>
            </a:r>
            <a:endParaRPr lang="en-US"/>
          </a:p>
        </p:txBody>
      </p:sp>
      <p:sp>
        <p:nvSpPr>
          <p:cNvPr id="3" name="Content Placeholder 2"/>
          <p:cNvSpPr>
            <a:spLocks noGrp="1"/>
          </p:cNvSpPr>
          <p:nvPr>
            <p:ph idx="1"/>
          </p:nvPr>
        </p:nvSpPr>
        <p:spPr>
          <a:xfrm>
            <a:off x="431992" y="1394938"/>
            <a:ext cx="2613600" cy="3166758"/>
          </a:xfrm>
        </p:spPr>
        <p:txBody>
          <a:bodyPr/>
          <a:lstStyle/>
          <a:p>
            <a:pPr lvl="0"/>
            <a:r>
              <a:rPr lang="de-DE"/>
              <a:t>Mastertextformat bearbeiten</a:t>
            </a:r>
          </a:p>
        </p:txBody>
      </p:sp>
      <p:sp>
        <p:nvSpPr>
          <p:cNvPr id="5" name="Footer Placeholder 4"/>
          <p:cNvSpPr>
            <a:spLocks noGrp="1"/>
          </p:cNvSpPr>
          <p:nvPr>
            <p:ph type="ftr" sz="quarter" idx="11"/>
          </p:nvPr>
        </p:nvSpPr>
        <p:spPr/>
        <p:txBody>
          <a:bodyPr/>
          <a:lstStyle/>
          <a:p>
            <a:r>
              <a:rPr lang="de-DE"/>
              <a:t>Skalierung im DRK 2025</a:t>
            </a:r>
          </a:p>
        </p:txBody>
      </p:sp>
      <p:sp>
        <p:nvSpPr>
          <p:cNvPr id="6" name="Slide Number Placeholder 5"/>
          <p:cNvSpPr>
            <a:spLocks noGrp="1"/>
          </p:cNvSpPr>
          <p:nvPr>
            <p:ph type="sldNum" sz="quarter" idx="12"/>
          </p:nvPr>
        </p:nvSpPr>
        <p:spPr/>
        <p:txBody>
          <a:bodyPr/>
          <a:lstStyle/>
          <a:p>
            <a:fld id="{EADB90F9-9C8B-4738-A50E-8F04301A8C13}" type="slidenum">
              <a:rPr lang="de-DE" smtClean="0"/>
              <a:t>‹Nr.›</a:t>
            </a:fld>
            <a:endParaRPr lang="de-DE"/>
          </a:p>
        </p:txBody>
      </p:sp>
      <p:sp>
        <p:nvSpPr>
          <p:cNvPr id="15" name="Bildplatzhalter 14"/>
          <p:cNvSpPr>
            <a:spLocks noGrp="1"/>
          </p:cNvSpPr>
          <p:nvPr>
            <p:ph type="pic" sz="quarter" idx="13"/>
          </p:nvPr>
        </p:nvSpPr>
        <p:spPr>
          <a:xfrm>
            <a:off x="3265200" y="1394938"/>
            <a:ext cx="5446800" cy="3141050"/>
          </a:xfrm>
        </p:spPr>
        <p:txBody>
          <a:bodyPr/>
          <a:lstStyle/>
          <a:p>
            <a:r>
              <a:rPr lang="de-DE"/>
              <a:t>Bild durch Klicken auf Symbol hinzufügen</a:t>
            </a:r>
          </a:p>
        </p:txBody>
      </p:sp>
      <p:sp>
        <p:nvSpPr>
          <p:cNvPr id="35" name="Textplatzhalter 34"/>
          <p:cNvSpPr>
            <a:spLocks noGrp="1"/>
          </p:cNvSpPr>
          <p:nvPr>
            <p:ph type="body" sz="quarter" idx="14" hasCustomPrompt="1"/>
          </p:nvPr>
        </p:nvSpPr>
        <p:spPr>
          <a:xfrm>
            <a:off x="8409600" y="1394938"/>
            <a:ext cx="194471" cy="3033049"/>
          </a:xfrm>
        </p:spPr>
        <p:txBody>
          <a:bodyPr vert="vert270" anchor="b" anchorCtr="0"/>
          <a:lstStyle>
            <a:lvl1pPr>
              <a:lnSpc>
                <a:spcPts val="900"/>
              </a:lnSpc>
              <a:defRPr sz="700" b="0" i="0" baseline="0">
                <a:solidFill>
                  <a:schemeClr val="tx1"/>
                </a:solidFill>
              </a:defRPr>
            </a:lvl1pPr>
          </a:lstStyle>
          <a:p>
            <a:pPr lvl="0"/>
            <a:r>
              <a:rPr lang="de-DE"/>
              <a:t>@ Bildnachweis</a:t>
            </a:r>
          </a:p>
        </p:txBody>
      </p:sp>
    </p:spTree>
    <p:extLst>
      <p:ext uri="{BB962C8B-B14F-4D97-AF65-F5344CB8AC3E}">
        <p14:creationId xmlns:p14="http://schemas.microsoft.com/office/powerpoint/2010/main" val="283483452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92" y="719988"/>
            <a:ext cx="7370565" cy="589318"/>
          </a:xfrm>
          <a:prstGeom prst="rect">
            <a:avLst/>
          </a:prstGeom>
        </p:spPr>
        <p:txBody>
          <a:bodyPr vert="horz" lIns="0" tIns="0" rIns="0" bIns="0" rtlCol="0" anchor="t" anchorCtr="0">
            <a:noAutofit/>
          </a:bodyPr>
          <a:lstStyle/>
          <a:p>
            <a:r>
              <a:rPr lang="de-DE"/>
              <a:t>Titelmasterformat durch Klicken bearbeiten</a:t>
            </a:r>
            <a:endParaRPr lang="en-US"/>
          </a:p>
        </p:txBody>
      </p:sp>
      <p:sp>
        <p:nvSpPr>
          <p:cNvPr id="3" name="Text Placeholder 2"/>
          <p:cNvSpPr>
            <a:spLocks noGrp="1"/>
          </p:cNvSpPr>
          <p:nvPr>
            <p:ph type="body" idx="1"/>
          </p:nvPr>
        </p:nvSpPr>
        <p:spPr>
          <a:xfrm>
            <a:off x="431992" y="1394938"/>
            <a:ext cx="7370565" cy="3159342"/>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ooter Placeholder 4"/>
          <p:cNvSpPr>
            <a:spLocks noGrp="1"/>
          </p:cNvSpPr>
          <p:nvPr>
            <p:ph type="ftr" sz="quarter" idx="3"/>
          </p:nvPr>
        </p:nvSpPr>
        <p:spPr>
          <a:xfrm>
            <a:off x="431993" y="4737278"/>
            <a:ext cx="8280000" cy="82323"/>
          </a:xfrm>
          <a:prstGeom prst="rect">
            <a:avLst/>
          </a:prstGeom>
        </p:spPr>
        <p:txBody>
          <a:bodyPr vert="horz" lIns="0" tIns="0" rIns="0" bIns="0" rtlCol="0" anchor="t" anchorCtr="0"/>
          <a:lstStyle>
            <a:lvl1pPr algn="l">
              <a:lnSpc>
                <a:spcPts val="900"/>
              </a:lnSpc>
              <a:defRPr sz="700" b="1">
                <a:solidFill>
                  <a:schemeClr val="tx1"/>
                </a:solidFill>
              </a:defRPr>
            </a:lvl1pPr>
          </a:lstStyle>
          <a:p>
            <a:r>
              <a:rPr lang="de-DE"/>
              <a:t>Skalierung im DRK 2025</a:t>
            </a:r>
          </a:p>
        </p:txBody>
      </p:sp>
      <p:sp>
        <p:nvSpPr>
          <p:cNvPr id="6" name="Slide Number Placeholder 5"/>
          <p:cNvSpPr>
            <a:spLocks noGrp="1"/>
          </p:cNvSpPr>
          <p:nvPr>
            <p:ph type="sldNum" sz="quarter" idx="4"/>
          </p:nvPr>
        </p:nvSpPr>
        <p:spPr>
          <a:xfrm>
            <a:off x="647275" y="4845309"/>
            <a:ext cx="2057400" cy="108000"/>
          </a:xfrm>
          <a:prstGeom prst="rect">
            <a:avLst/>
          </a:prstGeom>
        </p:spPr>
        <p:txBody>
          <a:bodyPr vert="horz" lIns="0" tIns="0" rIns="0" bIns="0" rtlCol="0" anchor="b" anchorCtr="0"/>
          <a:lstStyle>
            <a:lvl1pPr algn="l">
              <a:lnSpc>
                <a:spcPts val="900"/>
              </a:lnSpc>
              <a:defRPr sz="700">
                <a:solidFill>
                  <a:schemeClr val="tx1"/>
                </a:solidFill>
              </a:defRPr>
            </a:lvl1pPr>
          </a:lstStyle>
          <a:p>
            <a:fld id="{EADB90F9-9C8B-4738-A50E-8F04301A8C13}" type="slidenum">
              <a:rPr lang="de-DE" smtClean="0"/>
              <a:pPr/>
              <a:t>‹Nr.›</a:t>
            </a:fld>
            <a:endParaRPr lang="de-DE"/>
          </a:p>
        </p:txBody>
      </p:sp>
      <p:sp>
        <p:nvSpPr>
          <p:cNvPr id="47" name="Textfeld 46"/>
          <p:cNvSpPr txBox="1"/>
          <p:nvPr userDrawn="1"/>
        </p:nvSpPr>
        <p:spPr>
          <a:xfrm>
            <a:off x="431993" y="4837893"/>
            <a:ext cx="275129" cy="115416"/>
          </a:xfrm>
          <a:prstGeom prst="rect">
            <a:avLst/>
          </a:prstGeom>
          <a:noFill/>
        </p:spPr>
        <p:txBody>
          <a:bodyPr wrap="square" lIns="0" tIns="0" rIns="0" bIns="0" rtlCol="0" anchor="b" anchorCtr="0">
            <a:spAutoFit/>
          </a:bodyPr>
          <a:lstStyle/>
          <a:p>
            <a:pPr>
              <a:lnSpc>
                <a:spcPts val="900"/>
              </a:lnSpc>
            </a:pPr>
            <a:r>
              <a:rPr lang="de-DE" sz="700"/>
              <a:t>Folie</a:t>
            </a:r>
          </a:p>
        </p:txBody>
      </p:sp>
      <p:pic>
        <p:nvPicPr>
          <p:cNvPr id="19" name="Grafik 18">
            <a:extLst>
              <a:ext uri="{FF2B5EF4-FFF2-40B4-BE49-F238E27FC236}">
                <a16:creationId xmlns:a16="http://schemas.microsoft.com/office/drawing/2014/main" id="{1C612651-E7AE-114F-9924-4278A5EFF4F5}"/>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802557" y="215997"/>
            <a:ext cx="909303" cy="288000"/>
          </a:xfrm>
          <a:prstGeom prst="rect">
            <a:avLst/>
          </a:prstGeom>
        </p:spPr>
      </p:pic>
      <p:sp>
        <p:nvSpPr>
          <p:cNvPr id="4" name="Textfeld 3">
            <a:extLst>
              <a:ext uri="{FF2B5EF4-FFF2-40B4-BE49-F238E27FC236}">
                <a16:creationId xmlns:a16="http://schemas.microsoft.com/office/drawing/2014/main" id="{82C4F695-355A-9869-1D39-C7D8211C3FB1}"/>
              </a:ext>
            </a:extLst>
          </p:cNvPr>
          <p:cNvSpPr txBox="1"/>
          <p:nvPr userDrawn="1"/>
        </p:nvSpPr>
        <p:spPr>
          <a:xfrm>
            <a:off x="431992" y="215997"/>
            <a:ext cx="1640916" cy="107017"/>
          </a:xfrm>
          <a:prstGeom prst="rect">
            <a:avLst/>
          </a:prstGeom>
          <a:noFill/>
        </p:spPr>
        <p:txBody>
          <a:bodyPr wrap="square" lIns="0" tIns="0" rIns="0" bIns="0" rtlCol="0" anchor="t" anchorCtr="0">
            <a:spAutoFit/>
          </a:bodyPr>
          <a:lstStyle/>
          <a:p>
            <a:pPr>
              <a:lnSpc>
                <a:spcPts val="900"/>
              </a:lnSpc>
            </a:pPr>
            <a:r>
              <a:rPr lang="de-DE" sz="700"/>
              <a:t>DRK-Generalsekretariat</a:t>
            </a:r>
          </a:p>
        </p:txBody>
      </p:sp>
    </p:spTree>
    <p:extLst>
      <p:ext uri="{BB962C8B-B14F-4D97-AF65-F5344CB8AC3E}">
        <p14:creationId xmlns:p14="http://schemas.microsoft.com/office/powerpoint/2010/main" val="489657391"/>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62" r:id="rId3"/>
    <p:sldLayoutId id="2147483672" r:id="rId4"/>
    <p:sldLayoutId id="2147483674" r:id="rId5"/>
    <p:sldLayoutId id="2147483677" r:id="rId6"/>
    <p:sldLayoutId id="2147483678" r:id="rId7"/>
    <p:sldLayoutId id="2147483679" r:id="rId8"/>
    <p:sldLayoutId id="2147483680" r:id="rId9"/>
    <p:sldLayoutId id="2147483681" r:id="rId10"/>
    <p:sldLayoutId id="2147483682" r:id="rId11"/>
    <p:sldLayoutId id="2147483683" r:id="rId12"/>
    <p:sldLayoutId id="2147483675" r:id="rId13"/>
    <p:sldLayoutId id="2147483684" r:id="rId14"/>
    <p:sldLayoutId id="2147483690" r:id="rId15"/>
    <p:sldLayoutId id="2147483691" r:id="rId16"/>
    <p:sldLayoutId id="2147483692" r:id="rId17"/>
    <p:sldLayoutId id="2147483686" r:id="rId18"/>
  </p:sldLayoutIdLst>
  <p:hf hdr="0" dt="0"/>
  <p:txStyles>
    <p:titleStyle>
      <a:lvl1pPr algn="l" defTabSz="685800" rtl="0" eaLnBrk="1" latinLnBrk="0" hangingPunct="1">
        <a:lnSpc>
          <a:spcPts val="2400"/>
        </a:lnSpc>
        <a:spcBef>
          <a:spcPct val="0"/>
        </a:spcBef>
        <a:buNone/>
        <a:defRPr sz="2000" b="1" i="0" kern="1200">
          <a:solidFill>
            <a:schemeClr val="tx2"/>
          </a:solidFill>
          <a:latin typeface="Georgia" panose="02040502050405020303" pitchFamily="18" charset="0"/>
          <a:ea typeface="+mj-ea"/>
          <a:cs typeface="+mj-cs"/>
        </a:defRPr>
      </a:lvl1pPr>
    </p:titleStyle>
    <p:body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jpeg"/><Relationship Id="rId7" Type="http://schemas.openxmlformats.org/officeDocument/2006/relationships/image" Target="../media/image30.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hyperlink" Target="https://drk-wohlfahrt.de/unsere-themen/drk-solutions.html" TargetMode="External"/><Relationship Id="rId10" Type="http://schemas.openxmlformats.org/officeDocument/2006/relationships/image" Target="../media/image33.png"/><Relationship Id="rId4" Type="http://schemas.openxmlformats.org/officeDocument/2006/relationships/hyperlink" Target="mailto:impact@drk.de" TargetMode="External"/><Relationship Id="rId9" Type="http://schemas.openxmlformats.org/officeDocument/2006/relationships/image" Target="../media/image32.sv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mentimeter.com/app/presentation/al4cc9meokhsjk7sjju7gpanqczg5aod/kcpuokdjo7rx/edit" TargetMode="Externa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drk-wohlfahrt.de/blog/eintrag/gegen-den-fachkraeftemangel.html" TargetMode="External"/><Relationship Id="rId3" Type="http://schemas.openxmlformats.org/officeDocument/2006/relationships/image" Target="../media/image3.jpeg"/><Relationship Id="rId7" Type="http://schemas.openxmlformats.org/officeDocument/2006/relationships/hyperlink" Target="https://drk-wohlfahrt.de/unsere-themen/flucht-migration/migrationsstrategie.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isa-brb.de/ct/uploads/2026/01/Veranstaltungsprogramm-1.-Halbjahr-2026.pdf" TargetMode="External"/><Relationship Id="rId5" Type="http://schemas.openxmlformats.org/officeDocument/2006/relationships/image" Target="../media/image30.sv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e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svg"/></Relationships>
</file>

<file path=ppt/slides/_rels/slide39.xml.rels><?xml version="1.0" encoding="UTF-8" standalone="yes"?>
<Relationships xmlns="http://schemas.openxmlformats.org/package/2006/relationships"><Relationship Id="rId2" Type="http://schemas.microsoft.com/office/2018/10/relationships/comments" Target="../comments/modernComment_51A_DC126BCB.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drk-wohlfahrt.de/unsere-themen/drk-solutions.html"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10.jpeg"/><Relationship Id="rId4" Type="http://schemas.openxmlformats.org/officeDocument/2006/relationships/image" Target="../media/image6.png"/><Relationship Id="rId9" Type="http://schemas.openxmlformats.org/officeDocument/2006/relationships/image" Target="../media/image9.jpeg"/></Relationships>
</file>

<file path=ppt/slides/_rels/slide40.xml.rels><?xml version="1.0" encoding="UTF-8" standalone="yes"?>
<Relationships xmlns="http://schemas.openxmlformats.org/package/2006/relationships"><Relationship Id="rId8" Type="http://schemas.openxmlformats.org/officeDocument/2006/relationships/hyperlink" Target="mailto:impact@drk.de" TargetMode="External"/><Relationship Id="rId3" Type="http://schemas.microsoft.com/office/2018/10/relationships/comments" Target="../comments/modernComment_545_342DFF5E.xml"/><Relationship Id="rId7" Type="http://schemas.openxmlformats.org/officeDocument/2006/relationships/hyperlink" Target="https://www.canva.com/design/DAHDiAN4X7U/Ed2fVeiluWMNM9yGUSOPNQ/view?utm_content=DAHDiAN4X7U&amp;utm_campaign=designshare&amp;utm_medium=link2&amp;utm_source=uniquelinks&amp;utlId=hf94bafb40d" TargetMode="External"/><Relationship Id="rId12" Type="http://schemas.openxmlformats.org/officeDocument/2006/relationships/image" Target="../media/image30.sv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jpeg"/><Relationship Id="rId11" Type="http://schemas.openxmlformats.org/officeDocument/2006/relationships/image" Target="../media/image29.png"/><Relationship Id="rId5" Type="http://schemas.openxmlformats.org/officeDocument/2006/relationships/image" Target="../media/image16.svg"/><Relationship Id="rId10" Type="http://schemas.openxmlformats.org/officeDocument/2006/relationships/hyperlink" Target="https://drk-wohlfahrt.de/unsere-themen/drk-solutions.html" TargetMode="External"/><Relationship Id="rId4" Type="http://schemas.openxmlformats.org/officeDocument/2006/relationships/image" Target="../media/image15.png"/><Relationship Id="rId9" Type="http://schemas.openxmlformats.org/officeDocument/2006/relationships/hyperlink" Target="https://drk-wohlfahrt.de/die-drk-wohlfahrt/veranstaltungen/details/auftaktveranstaltung-drk-solutions.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0.svg"/><Relationship Id="rId3" Type="http://schemas.openxmlformats.org/officeDocument/2006/relationships/tags" Target="../tags/tag3.xml"/><Relationship Id="rId7" Type="http://schemas.openxmlformats.org/officeDocument/2006/relationships/notesSlide" Target="../notesSlides/notesSlide4.xml"/><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tags" Target="../tags/tag2.xml"/><Relationship Id="rId16" Type="http://schemas.openxmlformats.org/officeDocument/2006/relationships/image" Target="../media/image18.svg"/><Relationship Id="rId1" Type="http://schemas.openxmlformats.org/officeDocument/2006/relationships/tags" Target="../tags/tag1.xml"/><Relationship Id="rId6" Type="http://schemas.openxmlformats.org/officeDocument/2006/relationships/slideLayout" Target="../slideLayouts/slideLayout3.xml"/><Relationship Id="rId11" Type="http://schemas.openxmlformats.org/officeDocument/2006/relationships/image" Target="../media/image14.svg"/><Relationship Id="rId5" Type="http://schemas.openxmlformats.org/officeDocument/2006/relationships/tags" Target="../tags/tag5.xml"/><Relationship Id="rId1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tags" Target="../tags/tag4.xml"/><Relationship Id="rId9" Type="http://schemas.openxmlformats.org/officeDocument/2006/relationships/image" Target="../media/image12.svg"/><Relationship Id="rId1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Im Haus, Kleidung, Tisch, Stuhl enthält.&#10;&#10;KI-generierte Inhalte können fehlerhaft sein.">
            <a:extLst>
              <a:ext uri="{FF2B5EF4-FFF2-40B4-BE49-F238E27FC236}">
                <a16:creationId xmlns:a16="http://schemas.microsoft.com/office/drawing/2014/main" id="{9191D232-0177-617D-9CF8-AD2E57FBAE89}"/>
              </a:ext>
            </a:extLst>
          </p:cNvPr>
          <p:cNvPicPr>
            <a:picLocks noChangeAspect="1"/>
          </p:cNvPicPr>
          <p:nvPr/>
        </p:nvPicPr>
        <p:blipFill>
          <a:blip r:embed="rId3" cstate="print">
            <a:extLst>
              <a:ext uri="{28A0092B-C50C-407E-A947-70E740481C1C}">
                <a14:useLocalDpi xmlns:a14="http://schemas.microsoft.com/office/drawing/2010/main" val="0"/>
              </a:ext>
            </a:extLst>
          </a:blip>
          <a:srcRect t="29476" b="23551"/>
          <a:stretch>
            <a:fillRect/>
          </a:stretch>
        </p:blipFill>
        <p:spPr>
          <a:xfrm>
            <a:off x="411177" y="834606"/>
            <a:ext cx="8300816" cy="2599387"/>
          </a:xfrm>
          <a:prstGeom prst="rect">
            <a:avLst/>
          </a:prstGeom>
        </p:spPr>
      </p:pic>
      <p:sp>
        <p:nvSpPr>
          <p:cNvPr id="8" name="Titel 7">
            <a:extLst>
              <a:ext uri="{FF2B5EF4-FFF2-40B4-BE49-F238E27FC236}">
                <a16:creationId xmlns:a16="http://schemas.microsoft.com/office/drawing/2014/main" id="{D561BF75-54BD-C549-82F6-1E019D2A65AE}"/>
              </a:ext>
            </a:extLst>
          </p:cNvPr>
          <p:cNvSpPr>
            <a:spLocks noGrp="1"/>
          </p:cNvSpPr>
          <p:nvPr>
            <p:ph type="ctrTitle"/>
          </p:nvPr>
        </p:nvSpPr>
        <p:spPr>
          <a:xfrm>
            <a:off x="431992" y="3942918"/>
            <a:ext cx="7673621" cy="980976"/>
          </a:xfrm>
        </p:spPr>
        <p:txBody>
          <a:bodyPr/>
          <a:lstStyle/>
          <a:p>
            <a:r>
              <a:rPr lang="de-DE">
                <a:latin typeface="Merriweather Black"/>
              </a:rPr>
              <a:t>DRK-Solutions</a:t>
            </a:r>
            <a:br>
              <a:rPr lang="de-DE">
                <a:latin typeface="Merriweather Black"/>
              </a:rPr>
            </a:br>
            <a:r>
              <a:rPr lang="de-DE" sz="2400">
                <a:latin typeface="Georgia"/>
              </a:rPr>
              <a:t>Innovation im Verband verbreiten</a:t>
            </a:r>
          </a:p>
        </p:txBody>
      </p:sp>
      <p:sp>
        <p:nvSpPr>
          <p:cNvPr id="9" name="Untertitel 8">
            <a:extLst>
              <a:ext uri="{FF2B5EF4-FFF2-40B4-BE49-F238E27FC236}">
                <a16:creationId xmlns:a16="http://schemas.microsoft.com/office/drawing/2014/main" id="{31AFAE13-1165-8446-9520-806B1F9BC578}"/>
              </a:ext>
            </a:extLst>
          </p:cNvPr>
          <p:cNvSpPr>
            <a:spLocks noGrp="1"/>
          </p:cNvSpPr>
          <p:nvPr>
            <p:ph type="subTitle" idx="1"/>
          </p:nvPr>
        </p:nvSpPr>
        <p:spPr/>
        <p:txBody>
          <a:bodyPr/>
          <a:lstStyle/>
          <a:p>
            <a:r>
              <a:rPr lang="de-DE">
                <a:latin typeface="Merriweather Black"/>
              </a:rPr>
              <a:t>Ein Skalierungsangebot für das DRK</a:t>
            </a:r>
          </a:p>
        </p:txBody>
      </p:sp>
      <p:sp>
        <p:nvSpPr>
          <p:cNvPr id="5" name="AutoShape 2">
            <a:extLst>
              <a:ext uri="{FF2B5EF4-FFF2-40B4-BE49-F238E27FC236}">
                <a16:creationId xmlns:a16="http://schemas.microsoft.com/office/drawing/2014/main" id="{11A5084A-A0CA-1948-96CD-F1B0BBADF96F}"/>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4">
            <a:extLst>
              <a:ext uri="{FF2B5EF4-FFF2-40B4-BE49-F238E27FC236}">
                <a16:creationId xmlns:a16="http://schemas.microsoft.com/office/drawing/2014/main" id="{2891F2C5-5D2F-3CCA-76B6-47D3136442D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3" name="Picture 2">
            <a:extLst>
              <a:ext uri="{FF2B5EF4-FFF2-40B4-BE49-F238E27FC236}">
                <a16:creationId xmlns:a16="http://schemas.microsoft.com/office/drawing/2014/main" id="{BF06F054-EC47-B7D2-14D1-6CB392759905}"/>
              </a:ext>
            </a:extLst>
          </p:cNvPr>
          <p:cNvPicPr>
            <a:picLocks noChangeAspect="1"/>
          </p:cNvPicPr>
          <p:nvPr/>
        </p:nvPicPr>
        <p:blipFill>
          <a:blip r:embed="rId4"/>
          <a:srcRect l="42739" t="252" b="2318"/>
          <a:stretch>
            <a:fillRect/>
          </a:stretch>
        </p:blipFill>
        <p:spPr>
          <a:xfrm>
            <a:off x="4193597" y="-1319"/>
            <a:ext cx="2811083" cy="810531"/>
          </a:xfrm>
          <a:prstGeom prst="rect">
            <a:avLst/>
          </a:prstGeom>
        </p:spPr>
      </p:pic>
    </p:spTree>
    <p:extLst>
      <p:ext uri="{BB962C8B-B14F-4D97-AF65-F5344CB8AC3E}">
        <p14:creationId xmlns:p14="http://schemas.microsoft.com/office/powerpoint/2010/main" val="84753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CE564-EC4C-7562-DD7F-7451DCEFBC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D9470-B77F-A164-238B-53F53DF232CF}"/>
              </a:ext>
            </a:extLst>
          </p:cNvPr>
          <p:cNvSpPr>
            <a:spLocks noGrp="1"/>
          </p:cNvSpPr>
          <p:nvPr>
            <p:ph type="title"/>
          </p:nvPr>
        </p:nvSpPr>
        <p:spPr/>
        <p:txBody>
          <a:bodyPr/>
          <a:lstStyle/>
          <a:p>
            <a:r>
              <a:rPr lang="de-DE"/>
              <a:t>Der KV-Lausitz e.V. &amp; das Projekt Integration in Arbeit</a:t>
            </a:r>
            <a:endParaRPr lang="en-US"/>
          </a:p>
        </p:txBody>
      </p:sp>
      <p:sp>
        <p:nvSpPr>
          <p:cNvPr id="3" name="Content Placeholder 2">
            <a:extLst>
              <a:ext uri="{FF2B5EF4-FFF2-40B4-BE49-F238E27FC236}">
                <a16:creationId xmlns:a16="http://schemas.microsoft.com/office/drawing/2014/main" id="{5EA08221-0312-7955-45A1-4019C26FD6D8}"/>
              </a:ext>
            </a:extLst>
          </p:cNvPr>
          <p:cNvSpPr>
            <a:spLocks noGrp="1"/>
          </p:cNvSpPr>
          <p:nvPr>
            <p:ph idx="1"/>
          </p:nvPr>
        </p:nvSpPr>
        <p:spPr/>
        <p:txBody>
          <a:bodyPr vert="horz" lIns="0" tIns="0" rIns="0" bIns="0" rtlCol="0" anchor="t">
            <a:noAutofit/>
          </a:bodyPr>
          <a:lstStyle/>
          <a:p>
            <a:r>
              <a:rPr lang="de-DE"/>
              <a:t>Wer wir sind:</a:t>
            </a:r>
          </a:p>
          <a:p>
            <a:endParaRPr lang="de-DE"/>
          </a:p>
          <a:p>
            <a:pPr marL="285750" indent="-285750">
              <a:buFontTx/>
              <a:buChar char="-"/>
            </a:pPr>
            <a:r>
              <a:rPr lang="de-DE" b="0">
                <a:solidFill>
                  <a:schemeClr val="tx1"/>
                </a:solidFill>
                <a:cs typeface="Arial"/>
              </a:rPr>
              <a:t>Über 35-jährige Erfahrung in u.a.: </a:t>
            </a:r>
            <a:r>
              <a:rPr lang="de-DE">
                <a:solidFill>
                  <a:schemeClr val="tx1"/>
                </a:solidFill>
                <a:cs typeface="Arial"/>
              </a:rPr>
              <a:t>Pflege- und Eingliederungshilfe, Migration, </a:t>
            </a:r>
            <a:br>
              <a:rPr lang="de-DE">
                <a:solidFill>
                  <a:schemeClr val="tx1"/>
                </a:solidFill>
                <a:cs typeface="Arial"/>
              </a:rPr>
            </a:br>
            <a:r>
              <a:rPr lang="de-DE">
                <a:solidFill>
                  <a:schemeClr val="tx1"/>
                </a:solidFill>
                <a:cs typeface="Arial"/>
              </a:rPr>
              <a:t>Kinder- und Jugendhilfe</a:t>
            </a:r>
          </a:p>
          <a:p>
            <a:pPr marL="285750" indent="-285750">
              <a:buFont typeface="Calibri"/>
              <a:buChar char="-"/>
            </a:pPr>
            <a:r>
              <a:rPr lang="de-DE" b="0">
                <a:solidFill>
                  <a:schemeClr val="tx1"/>
                </a:solidFill>
                <a:cs typeface="Arial"/>
              </a:rPr>
              <a:t>1990 als DRK-Kreisverband Senftenberg e.V. gegründet. Geschäftsstelle ist in der Kreisstadt Senftenberg, im Landkreis Oberspreewald-Lausitz.</a:t>
            </a:r>
            <a:endParaRPr lang="de-DE" b="0" i="1">
              <a:solidFill>
                <a:schemeClr val="tx1"/>
              </a:solidFill>
            </a:endParaRPr>
          </a:p>
          <a:p>
            <a:pPr marL="285750" indent="-285750">
              <a:buFont typeface="Calibri"/>
              <a:buChar char="-"/>
            </a:pPr>
            <a:r>
              <a:rPr lang="de-DE" b="0">
                <a:solidFill>
                  <a:schemeClr val="tx1"/>
                </a:solidFill>
                <a:cs typeface="Arial"/>
              </a:rPr>
              <a:t>3.660 Mitglieder, 480 Mitarbeitenden, etwa 250 ehrenamtlich Tätigen </a:t>
            </a:r>
          </a:p>
          <a:p>
            <a:pPr marL="429750" lvl="3" indent="-285750">
              <a:buFont typeface="Wingdings" panose="05000000000000000000" pitchFamily="2" charset="2"/>
              <a:buChar char="à"/>
            </a:pPr>
            <a:r>
              <a:rPr lang="de-DE">
                <a:cs typeface="Arial"/>
                <a:sym typeface="Wingdings" panose="05000000000000000000" pitchFamily="2" charset="2"/>
              </a:rPr>
              <a:t>Wir sind </a:t>
            </a:r>
            <a:r>
              <a:rPr lang="de-DE" b="0">
                <a:solidFill>
                  <a:schemeClr val="tx1"/>
                </a:solidFill>
                <a:cs typeface="Arial"/>
              </a:rPr>
              <a:t>einer der mittelgroßen Verbände im Land Brandenburg</a:t>
            </a:r>
          </a:p>
          <a:p>
            <a:pPr lvl="3" indent="0">
              <a:buNone/>
            </a:pPr>
            <a:endParaRPr lang="de-DE">
              <a:solidFill>
                <a:schemeClr val="tx1"/>
              </a:solidFill>
            </a:endParaRPr>
          </a:p>
          <a:p>
            <a:r>
              <a:rPr lang="de-DE" b="0">
                <a:solidFill>
                  <a:schemeClr val="tx1"/>
                </a:solidFill>
              </a:rPr>
              <a:t>Das Projekt „Integration in Arbeit“ arbeitet mit dem Fachbereich </a:t>
            </a:r>
            <a:r>
              <a:rPr lang="de-DE">
                <a:solidFill>
                  <a:schemeClr val="tx1"/>
                </a:solidFill>
              </a:rPr>
              <a:t>Pflege</a:t>
            </a:r>
            <a:r>
              <a:rPr lang="de-DE" b="0">
                <a:solidFill>
                  <a:schemeClr val="tx1"/>
                </a:solidFill>
              </a:rPr>
              <a:t> zusammen und ist im Fachbereich </a:t>
            </a:r>
            <a:r>
              <a:rPr lang="de-DE">
                <a:solidFill>
                  <a:schemeClr val="tx1"/>
                </a:solidFill>
              </a:rPr>
              <a:t>Migration</a:t>
            </a:r>
            <a:r>
              <a:rPr lang="de-DE" b="0">
                <a:solidFill>
                  <a:schemeClr val="tx1"/>
                </a:solidFill>
              </a:rPr>
              <a:t> angesiedelt.</a:t>
            </a:r>
          </a:p>
          <a:p>
            <a:pPr marL="285750" indent="-285750">
              <a:buFont typeface="Calibri"/>
              <a:buChar char="-"/>
            </a:pPr>
            <a:endParaRPr lang="de-DE" b="0">
              <a:solidFill>
                <a:schemeClr val="tx1"/>
              </a:solidFill>
            </a:endParaRPr>
          </a:p>
          <a:p>
            <a:pPr>
              <a:buFontTx/>
            </a:pPr>
            <a:endParaRPr lang="de-DE" b="0">
              <a:solidFill>
                <a:schemeClr val="tx1"/>
              </a:solidFill>
            </a:endParaRPr>
          </a:p>
        </p:txBody>
      </p:sp>
      <p:sp>
        <p:nvSpPr>
          <p:cNvPr id="4" name="Footer Placeholder 3">
            <a:extLst>
              <a:ext uri="{FF2B5EF4-FFF2-40B4-BE49-F238E27FC236}">
                <a16:creationId xmlns:a16="http://schemas.microsoft.com/office/drawing/2014/main" id="{9B232E8F-E92D-D7A5-B2AD-4DC4E3AB4CC1}"/>
              </a:ext>
            </a:extLst>
          </p:cNvPr>
          <p:cNvSpPr>
            <a:spLocks noGrp="1"/>
          </p:cNvSpPr>
          <p:nvPr>
            <p:ph type="ftr" sz="quarter" idx="11"/>
          </p:nvPr>
        </p:nvSpPr>
        <p:spPr/>
        <p:txBody>
          <a:bodyPr/>
          <a:lstStyle/>
          <a:p>
            <a:r>
              <a:rPr lang="de-DE"/>
              <a:t>Skalierung im DRK 2025</a:t>
            </a:r>
          </a:p>
        </p:txBody>
      </p:sp>
      <p:sp>
        <p:nvSpPr>
          <p:cNvPr id="5" name="Slide Number Placeholder 4">
            <a:extLst>
              <a:ext uri="{FF2B5EF4-FFF2-40B4-BE49-F238E27FC236}">
                <a16:creationId xmlns:a16="http://schemas.microsoft.com/office/drawing/2014/main" id="{1D9EDBC3-FE5F-8042-B0C4-8E68A69303D6}"/>
              </a:ext>
            </a:extLst>
          </p:cNvPr>
          <p:cNvSpPr>
            <a:spLocks noGrp="1"/>
          </p:cNvSpPr>
          <p:nvPr>
            <p:ph type="sldNum" sz="quarter" idx="12"/>
          </p:nvPr>
        </p:nvSpPr>
        <p:spPr/>
        <p:txBody>
          <a:bodyPr/>
          <a:lstStyle/>
          <a:p>
            <a:fld id="{EADB90F9-9C8B-4738-A50E-8F04301A8C13}" type="slidenum">
              <a:rPr lang="de-DE" smtClean="0"/>
              <a:t>10</a:t>
            </a:fld>
            <a:endParaRPr lang="de-DE"/>
          </a:p>
        </p:txBody>
      </p:sp>
    </p:spTree>
    <p:extLst>
      <p:ext uri="{BB962C8B-B14F-4D97-AF65-F5344CB8AC3E}">
        <p14:creationId xmlns:p14="http://schemas.microsoft.com/office/powerpoint/2010/main" val="2121156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B501D-5E68-1CCD-D3FC-472D24670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C98D27-9EAD-453B-92D1-3481F669FECD}"/>
              </a:ext>
            </a:extLst>
          </p:cNvPr>
          <p:cNvSpPr>
            <a:spLocks noGrp="1"/>
          </p:cNvSpPr>
          <p:nvPr>
            <p:ph type="title"/>
          </p:nvPr>
        </p:nvSpPr>
        <p:spPr/>
        <p:txBody>
          <a:bodyPr/>
          <a:lstStyle/>
          <a:p>
            <a:r>
              <a:rPr lang="de-DE"/>
              <a:t>Der KV-Lausitz e.V. &amp; das Projekt Integration in Arbeit</a:t>
            </a:r>
            <a:endParaRPr lang="en-US"/>
          </a:p>
        </p:txBody>
      </p:sp>
      <p:sp>
        <p:nvSpPr>
          <p:cNvPr id="3" name="Content Placeholder 2">
            <a:extLst>
              <a:ext uri="{FF2B5EF4-FFF2-40B4-BE49-F238E27FC236}">
                <a16:creationId xmlns:a16="http://schemas.microsoft.com/office/drawing/2014/main" id="{2FCA328E-24F1-8AD8-7DA2-CA1EC131E601}"/>
              </a:ext>
            </a:extLst>
          </p:cNvPr>
          <p:cNvSpPr>
            <a:spLocks noGrp="1"/>
          </p:cNvSpPr>
          <p:nvPr>
            <p:ph idx="1"/>
          </p:nvPr>
        </p:nvSpPr>
        <p:spPr/>
        <p:txBody>
          <a:bodyPr/>
          <a:lstStyle/>
          <a:p>
            <a:r>
              <a:rPr lang="de-DE"/>
              <a:t>Das Projekt auf einen Blick:</a:t>
            </a:r>
            <a:br>
              <a:rPr lang="de-DE"/>
            </a:br>
            <a:endParaRPr lang="de-DE" b="0">
              <a:solidFill>
                <a:schemeClr val="tx1"/>
              </a:solidFill>
            </a:endParaRPr>
          </a:p>
          <a:p>
            <a:r>
              <a:rPr lang="de-DE" b="0" u="sng">
                <a:solidFill>
                  <a:schemeClr val="tx1"/>
                </a:solidFill>
              </a:rPr>
              <a:t>Was wir machen</a:t>
            </a:r>
            <a:r>
              <a:rPr lang="de-DE" b="0">
                <a:solidFill>
                  <a:schemeClr val="tx1"/>
                </a:solidFill>
              </a:rPr>
              <a:t>: Um internationale Fachkräfte nicht nur zu gewinnen, sondern </a:t>
            </a:r>
            <a:br>
              <a:rPr lang="de-DE" b="0">
                <a:solidFill>
                  <a:schemeClr val="tx1"/>
                </a:solidFill>
              </a:rPr>
            </a:br>
            <a:r>
              <a:rPr lang="de-DE" b="0">
                <a:solidFill>
                  <a:schemeClr val="tx1"/>
                </a:solidFill>
              </a:rPr>
              <a:t>langfristig einzubinden, </a:t>
            </a:r>
          </a:p>
          <a:p>
            <a:pPr marL="573750" lvl="4" indent="-285750">
              <a:buFont typeface="Courier New" panose="02070309020205020404" pitchFamily="49" charset="0"/>
              <a:buChar char="o"/>
            </a:pPr>
            <a:r>
              <a:rPr lang="de-DE" b="0"/>
              <a:t>bieten wir umfassende Unterstützung</a:t>
            </a:r>
          </a:p>
          <a:p>
            <a:pPr marL="573750" lvl="4" indent="-285750">
              <a:buFont typeface="Courier New" panose="02070309020205020404" pitchFamily="49" charset="0"/>
              <a:buChar char="o"/>
            </a:pPr>
            <a:r>
              <a:rPr lang="de-DE"/>
              <a:t>investieren in eine vielfaltsoffene Organisationskultur </a:t>
            </a:r>
          </a:p>
          <a:p>
            <a:pPr marL="573750" lvl="4" indent="-285750">
              <a:buFont typeface="Courier New" panose="02070309020205020404" pitchFamily="49" charset="0"/>
              <a:buChar char="o"/>
            </a:pPr>
            <a:r>
              <a:rPr lang="de-DE"/>
              <a:t>stärken interkulturelle Kompetenzen im Haupt- und Ehrenamt</a:t>
            </a:r>
            <a:endParaRPr lang="de-DE" b="0">
              <a:solidFill>
                <a:schemeClr val="tx1"/>
              </a:solidFill>
            </a:endParaRPr>
          </a:p>
          <a:p>
            <a:pPr marL="285750" indent="-285750">
              <a:buFontTx/>
              <a:buChar char="-"/>
            </a:pPr>
            <a:endParaRPr lang="de-DE" b="0" u="sng">
              <a:solidFill>
                <a:schemeClr val="tx1"/>
              </a:solidFill>
            </a:endParaRPr>
          </a:p>
          <a:p>
            <a:r>
              <a:rPr lang="de-DE" b="0" u="sng">
                <a:solidFill>
                  <a:schemeClr val="tx1"/>
                </a:solidFill>
              </a:rPr>
              <a:t>Warum wir es machen</a:t>
            </a:r>
            <a:r>
              <a:rPr lang="de-DE" b="0">
                <a:solidFill>
                  <a:schemeClr val="tx1"/>
                </a:solidFill>
              </a:rPr>
              <a:t>: </a:t>
            </a:r>
          </a:p>
          <a:p>
            <a:pPr marL="573750" lvl="4" indent="-285750">
              <a:buFont typeface="Courier New" panose="02070309020205020404" pitchFamily="49" charset="0"/>
              <a:buChar char="o"/>
            </a:pPr>
            <a:r>
              <a:rPr lang="de-DE" b="0"/>
              <a:t>Akuter Fachkräftemangel in den Pflegeinrichtungen des DRK</a:t>
            </a:r>
            <a:r>
              <a:rPr lang="en-US" b="0"/>
              <a:t>​</a:t>
            </a:r>
          </a:p>
          <a:p>
            <a:pPr marL="573750" lvl="4" indent="-285750">
              <a:buFont typeface="Courier New" panose="02070309020205020404" pitchFamily="49" charset="0"/>
              <a:buChar char="o"/>
            </a:pPr>
            <a:r>
              <a:rPr lang="de-DE" b="0"/>
              <a:t>Schwieriger und komplexer Arbeitsmarktzugang für ausländische Pflegekräfte</a:t>
            </a:r>
            <a:r>
              <a:rPr lang="en-US" b="0"/>
              <a:t>​</a:t>
            </a:r>
          </a:p>
          <a:p>
            <a:pPr marL="285750" indent="-285750">
              <a:buFontTx/>
              <a:buChar char="-"/>
            </a:pPr>
            <a:endParaRPr lang="de-DE" b="0">
              <a:solidFill>
                <a:schemeClr val="tx1"/>
              </a:solidFill>
            </a:endParaRPr>
          </a:p>
          <a:p>
            <a:r>
              <a:rPr lang="de-DE" b="0" u="sng">
                <a:solidFill>
                  <a:schemeClr val="tx1"/>
                </a:solidFill>
              </a:rPr>
              <a:t>Wann sind wir gestartet?</a:t>
            </a:r>
            <a:r>
              <a:rPr lang="de-DE" b="0">
                <a:solidFill>
                  <a:schemeClr val="tx1"/>
                </a:solidFill>
              </a:rPr>
              <a:t> 2023 (Aufbau), 2025 (Beratung)</a:t>
            </a:r>
          </a:p>
          <a:p>
            <a:r>
              <a:rPr lang="de-DE" b="0" u="sng">
                <a:solidFill>
                  <a:schemeClr val="tx1"/>
                </a:solidFill>
              </a:rPr>
              <a:t>Wo stehen wir heute?</a:t>
            </a:r>
            <a:r>
              <a:rPr lang="de-DE" b="0">
                <a:solidFill>
                  <a:schemeClr val="tx1"/>
                </a:solidFill>
              </a:rPr>
              <a:t> 10 Menschen wurden Beraten</a:t>
            </a:r>
          </a:p>
        </p:txBody>
      </p:sp>
      <p:sp>
        <p:nvSpPr>
          <p:cNvPr id="4" name="Footer Placeholder 3">
            <a:extLst>
              <a:ext uri="{FF2B5EF4-FFF2-40B4-BE49-F238E27FC236}">
                <a16:creationId xmlns:a16="http://schemas.microsoft.com/office/drawing/2014/main" id="{192D6EEC-82D7-D83D-D038-38708A07311C}"/>
              </a:ext>
            </a:extLst>
          </p:cNvPr>
          <p:cNvSpPr>
            <a:spLocks noGrp="1"/>
          </p:cNvSpPr>
          <p:nvPr>
            <p:ph type="ftr" sz="quarter" idx="11"/>
          </p:nvPr>
        </p:nvSpPr>
        <p:spPr/>
        <p:txBody>
          <a:bodyPr/>
          <a:lstStyle/>
          <a:p>
            <a:r>
              <a:rPr lang="de-DE"/>
              <a:t>Skalierung im DRK 2025</a:t>
            </a:r>
          </a:p>
        </p:txBody>
      </p:sp>
      <p:sp>
        <p:nvSpPr>
          <p:cNvPr id="5" name="Slide Number Placeholder 4">
            <a:extLst>
              <a:ext uri="{FF2B5EF4-FFF2-40B4-BE49-F238E27FC236}">
                <a16:creationId xmlns:a16="http://schemas.microsoft.com/office/drawing/2014/main" id="{CF9B90E1-FCE2-9264-77D1-CD3928780548}"/>
              </a:ext>
            </a:extLst>
          </p:cNvPr>
          <p:cNvSpPr>
            <a:spLocks noGrp="1"/>
          </p:cNvSpPr>
          <p:nvPr>
            <p:ph type="sldNum" sz="quarter" idx="12"/>
          </p:nvPr>
        </p:nvSpPr>
        <p:spPr/>
        <p:txBody>
          <a:bodyPr/>
          <a:lstStyle/>
          <a:p>
            <a:fld id="{EADB90F9-9C8B-4738-A50E-8F04301A8C13}" type="slidenum">
              <a:rPr lang="de-DE" smtClean="0"/>
              <a:t>11</a:t>
            </a:fld>
            <a:endParaRPr lang="de-DE"/>
          </a:p>
        </p:txBody>
      </p:sp>
    </p:spTree>
    <p:extLst>
      <p:ext uri="{BB962C8B-B14F-4D97-AF65-F5344CB8AC3E}">
        <p14:creationId xmlns:p14="http://schemas.microsoft.com/office/powerpoint/2010/main" val="281485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1FEAB-E30E-9EF7-75DB-B2A2686D4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4743AF-9433-45A4-8FC3-EA4395187540}"/>
              </a:ext>
            </a:extLst>
          </p:cNvPr>
          <p:cNvSpPr>
            <a:spLocks noGrp="1"/>
          </p:cNvSpPr>
          <p:nvPr>
            <p:ph type="title"/>
          </p:nvPr>
        </p:nvSpPr>
        <p:spPr/>
        <p:txBody>
          <a:bodyPr/>
          <a:lstStyle/>
          <a:p>
            <a:r>
              <a:rPr lang="de-DE"/>
              <a:t>Bausteine: Was das Projekt ausmacht</a:t>
            </a:r>
            <a:endParaRPr lang="en-US"/>
          </a:p>
        </p:txBody>
      </p:sp>
      <p:sp>
        <p:nvSpPr>
          <p:cNvPr id="3" name="Content Placeholder 2">
            <a:extLst>
              <a:ext uri="{FF2B5EF4-FFF2-40B4-BE49-F238E27FC236}">
                <a16:creationId xmlns:a16="http://schemas.microsoft.com/office/drawing/2014/main" id="{F7FA7D0A-944B-B4D0-2E44-6EA5E7BD6D72}"/>
              </a:ext>
            </a:extLst>
          </p:cNvPr>
          <p:cNvSpPr>
            <a:spLocks noGrp="1"/>
          </p:cNvSpPr>
          <p:nvPr>
            <p:ph idx="1"/>
          </p:nvPr>
        </p:nvSpPr>
        <p:spPr/>
        <p:txBody>
          <a:bodyPr/>
          <a:lstStyle/>
          <a:p>
            <a:pPr marL="342900" indent="-342900">
              <a:buAutoNum type="arabicPeriod"/>
            </a:pPr>
            <a:endParaRPr lang="de-DE" sz="1600" b="0">
              <a:solidFill>
                <a:schemeClr val="tx1"/>
              </a:solidFill>
            </a:endParaRPr>
          </a:p>
          <a:p>
            <a:pPr marL="342900" indent="-342900">
              <a:buAutoNum type="arabicPeriod"/>
            </a:pPr>
            <a:endParaRPr lang="de-DE" sz="1600" b="0">
              <a:solidFill>
                <a:schemeClr val="tx1"/>
              </a:solidFill>
            </a:endParaRPr>
          </a:p>
          <a:p>
            <a:pPr marL="342900" indent="-342900">
              <a:buAutoNum type="arabicPeriod"/>
            </a:pPr>
            <a:endParaRPr lang="de-DE" sz="1600" b="0">
              <a:solidFill>
                <a:schemeClr val="tx1"/>
              </a:solidFill>
            </a:endParaRPr>
          </a:p>
          <a:p>
            <a:pPr marL="342900" indent="-342900">
              <a:buAutoNum type="arabicPeriod"/>
            </a:pPr>
            <a:r>
              <a:rPr lang="de-DE" sz="1600" b="0">
                <a:solidFill>
                  <a:schemeClr val="tx1"/>
                </a:solidFill>
              </a:rPr>
              <a:t>Beratung und Begleitung von ausländischen Pflegekräften und Interessierten​</a:t>
            </a:r>
          </a:p>
          <a:p>
            <a:pPr marL="342900" indent="-342900">
              <a:buAutoNum type="arabicPeriod"/>
            </a:pPr>
            <a:endParaRPr lang="de-DE" sz="1600" b="0">
              <a:solidFill>
                <a:schemeClr val="tx1"/>
              </a:solidFill>
            </a:endParaRPr>
          </a:p>
          <a:p>
            <a:pPr marL="342900" indent="-342900">
              <a:buAutoNum type="arabicPeriod"/>
            </a:pPr>
            <a:r>
              <a:rPr lang="de-DE" sz="1600" b="0">
                <a:solidFill>
                  <a:schemeClr val="tx1"/>
                </a:solidFill>
              </a:rPr>
              <a:t>Begleitung der Einrichtungen und Beratung im Verband​</a:t>
            </a:r>
          </a:p>
          <a:p>
            <a:pPr marL="342900" indent="-342900">
              <a:buAutoNum type="arabicPeriod"/>
            </a:pPr>
            <a:endParaRPr lang="de-DE" sz="1600" b="0">
              <a:solidFill>
                <a:schemeClr val="tx1"/>
              </a:solidFill>
            </a:endParaRPr>
          </a:p>
          <a:p>
            <a:pPr marL="342900" indent="-342900">
              <a:buAutoNum type="arabicPeriod"/>
            </a:pPr>
            <a:r>
              <a:rPr lang="de-DE" sz="1600" b="0">
                <a:solidFill>
                  <a:schemeClr val="tx1"/>
                </a:solidFill>
              </a:rPr>
              <a:t>Ausbildungsmöglichkeiten des DRK-Kreisverbands bei der Zielgruppe bekannt machen​</a:t>
            </a:r>
          </a:p>
          <a:p>
            <a:pPr marL="342900" indent="-342900">
              <a:buAutoNum type="arabicPeriod"/>
            </a:pPr>
            <a:endParaRPr lang="de-DE" sz="1600" b="0">
              <a:solidFill>
                <a:schemeClr val="tx1"/>
              </a:solidFill>
            </a:endParaRPr>
          </a:p>
          <a:p>
            <a:pPr marL="342900" indent="-342900">
              <a:buAutoNum type="arabicPeriod"/>
            </a:pPr>
            <a:endParaRPr lang="de-DE" sz="1600" b="0">
              <a:solidFill>
                <a:schemeClr val="tx1"/>
              </a:solidFill>
            </a:endParaRPr>
          </a:p>
          <a:p>
            <a:pPr marL="342900" indent="-342900">
              <a:buAutoNum type="arabicPeriod"/>
            </a:pPr>
            <a:endParaRPr lang="de-DE" sz="1600" b="0">
              <a:solidFill>
                <a:schemeClr val="tx1"/>
              </a:solidFill>
            </a:endParaRPr>
          </a:p>
          <a:p>
            <a:endParaRPr lang="de-DE" sz="1600" b="0">
              <a:solidFill>
                <a:schemeClr val="tx1"/>
              </a:solidFill>
            </a:endParaRPr>
          </a:p>
          <a:p>
            <a:endParaRPr lang="de-DE" sz="1600" b="0">
              <a:solidFill>
                <a:schemeClr val="tx1"/>
              </a:solidFill>
            </a:endParaRPr>
          </a:p>
        </p:txBody>
      </p:sp>
      <p:sp>
        <p:nvSpPr>
          <p:cNvPr id="4" name="Footer Placeholder 3">
            <a:extLst>
              <a:ext uri="{FF2B5EF4-FFF2-40B4-BE49-F238E27FC236}">
                <a16:creationId xmlns:a16="http://schemas.microsoft.com/office/drawing/2014/main" id="{EA61D5F3-A4AC-C6B7-B5EB-FBA155122A67}"/>
              </a:ext>
            </a:extLst>
          </p:cNvPr>
          <p:cNvSpPr>
            <a:spLocks noGrp="1"/>
          </p:cNvSpPr>
          <p:nvPr>
            <p:ph type="ftr" sz="quarter" idx="11"/>
          </p:nvPr>
        </p:nvSpPr>
        <p:spPr/>
        <p:txBody>
          <a:bodyPr/>
          <a:lstStyle/>
          <a:p>
            <a:r>
              <a:rPr lang="de-DE"/>
              <a:t>Skalierung im DRK 2025</a:t>
            </a:r>
          </a:p>
        </p:txBody>
      </p:sp>
      <p:sp>
        <p:nvSpPr>
          <p:cNvPr id="5" name="Slide Number Placeholder 4">
            <a:extLst>
              <a:ext uri="{FF2B5EF4-FFF2-40B4-BE49-F238E27FC236}">
                <a16:creationId xmlns:a16="http://schemas.microsoft.com/office/drawing/2014/main" id="{CF556D40-EC8B-A6B9-DA42-31B13568EBC1}"/>
              </a:ext>
            </a:extLst>
          </p:cNvPr>
          <p:cNvSpPr>
            <a:spLocks noGrp="1"/>
          </p:cNvSpPr>
          <p:nvPr>
            <p:ph type="sldNum" sz="quarter" idx="12"/>
          </p:nvPr>
        </p:nvSpPr>
        <p:spPr/>
        <p:txBody>
          <a:bodyPr/>
          <a:lstStyle/>
          <a:p>
            <a:fld id="{EADB90F9-9C8B-4738-A50E-8F04301A8C13}" type="slidenum">
              <a:rPr lang="de-DE" smtClean="0"/>
              <a:t>12</a:t>
            </a:fld>
            <a:endParaRPr lang="de-DE"/>
          </a:p>
        </p:txBody>
      </p:sp>
    </p:spTree>
    <p:extLst>
      <p:ext uri="{BB962C8B-B14F-4D97-AF65-F5344CB8AC3E}">
        <p14:creationId xmlns:p14="http://schemas.microsoft.com/office/powerpoint/2010/main" val="141917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851B2-3147-8C72-638E-7A179D8540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2C448-BA49-37A7-9379-8CE96EADB08B}"/>
              </a:ext>
            </a:extLst>
          </p:cNvPr>
          <p:cNvSpPr>
            <a:spLocks noGrp="1"/>
          </p:cNvSpPr>
          <p:nvPr>
            <p:ph type="title"/>
          </p:nvPr>
        </p:nvSpPr>
        <p:spPr/>
        <p:txBody>
          <a:bodyPr/>
          <a:lstStyle/>
          <a:p>
            <a:r>
              <a:rPr lang="de-DE"/>
              <a:t>1. Beratung &amp; Begleitung ausländischer Fachkräfte</a:t>
            </a:r>
            <a:endParaRPr lang="en-US"/>
          </a:p>
        </p:txBody>
      </p:sp>
      <p:sp>
        <p:nvSpPr>
          <p:cNvPr id="3" name="Content Placeholder 2">
            <a:extLst>
              <a:ext uri="{FF2B5EF4-FFF2-40B4-BE49-F238E27FC236}">
                <a16:creationId xmlns:a16="http://schemas.microsoft.com/office/drawing/2014/main" id="{F0073ACD-83E5-5A32-A4F2-53DA2FBFB4EC}"/>
              </a:ext>
            </a:extLst>
          </p:cNvPr>
          <p:cNvSpPr>
            <a:spLocks noGrp="1"/>
          </p:cNvSpPr>
          <p:nvPr>
            <p:ph idx="1"/>
          </p:nvPr>
        </p:nvSpPr>
        <p:spPr/>
        <p:txBody>
          <a:bodyPr/>
          <a:lstStyle/>
          <a:p>
            <a:endParaRPr lang="de-DE"/>
          </a:p>
          <a:p>
            <a:r>
              <a:rPr lang="de-DE">
                <a:solidFill>
                  <a:schemeClr val="tx1"/>
                </a:solidFill>
              </a:rPr>
              <a:t>Beratung und Unterstützung zur Aufnahme einer Ausbildung oder Beschäftigung </a:t>
            </a:r>
            <a:r>
              <a:rPr lang="de-DE" b="0">
                <a:solidFill>
                  <a:schemeClr val="tx1"/>
                </a:solidFill>
              </a:rPr>
              <a:t>in einer Pflegeeinrichtung des DRK:</a:t>
            </a:r>
          </a:p>
          <a:p>
            <a:pPr marL="573750" lvl="4" indent="-285750">
              <a:buFont typeface="Courier New" panose="02070309020205020404" pitchFamily="49" charset="0"/>
              <a:buChar char="o"/>
            </a:pPr>
            <a:r>
              <a:rPr lang="de-DE" b="0">
                <a:solidFill>
                  <a:schemeClr val="tx1"/>
                </a:solidFill>
              </a:rPr>
              <a:t>Gewinnung und Bindung von Fachkräften​</a:t>
            </a:r>
          </a:p>
          <a:p>
            <a:pPr marL="573750" lvl="4" indent="-285750">
              <a:buFont typeface="Courier New" panose="02070309020205020404" pitchFamily="49" charset="0"/>
              <a:buChar char="o"/>
            </a:pPr>
            <a:r>
              <a:rPr lang="de-DE" b="0">
                <a:solidFill>
                  <a:schemeClr val="tx1"/>
                </a:solidFill>
              </a:rPr>
              <a:t>Gewährleistung der Versorgungssicherheit in den Einrichtungen​</a:t>
            </a:r>
          </a:p>
          <a:p>
            <a:pPr marL="285750" indent="-285750">
              <a:buFontTx/>
              <a:buChar char="-"/>
            </a:pPr>
            <a:endParaRPr lang="de-DE" b="0">
              <a:solidFill>
                <a:schemeClr val="tx1"/>
              </a:solidFill>
            </a:endParaRPr>
          </a:p>
          <a:p>
            <a:endParaRPr lang="de-DE">
              <a:solidFill>
                <a:schemeClr val="tx1"/>
              </a:solidFill>
            </a:endParaRPr>
          </a:p>
          <a:p>
            <a:r>
              <a:rPr lang="de-DE">
                <a:solidFill>
                  <a:schemeClr val="tx1"/>
                </a:solidFill>
              </a:rPr>
              <a:t>Allgemeine Integrationshilfe</a:t>
            </a:r>
            <a:r>
              <a:rPr lang="de-DE" b="0">
                <a:solidFill>
                  <a:schemeClr val="tx1"/>
                </a:solidFill>
              </a:rPr>
              <a:t>:​ In Austausch mit entsprechenden Stellen und Behörden auch Unterstützung in den Bereichen Spracherwerb, Anerkennung von Abschlüssen oder Möglichkeiten zur Aus- oder Nachqualifizierung, KiTa Platz- oder Wohnungssuche.</a:t>
            </a:r>
          </a:p>
          <a:p>
            <a:endParaRPr lang="de-DE" b="0">
              <a:solidFill>
                <a:schemeClr val="tx1"/>
              </a:solidFill>
            </a:endParaRPr>
          </a:p>
        </p:txBody>
      </p:sp>
      <p:sp>
        <p:nvSpPr>
          <p:cNvPr id="4" name="Footer Placeholder 3">
            <a:extLst>
              <a:ext uri="{FF2B5EF4-FFF2-40B4-BE49-F238E27FC236}">
                <a16:creationId xmlns:a16="http://schemas.microsoft.com/office/drawing/2014/main" id="{34E368A6-04EF-2D3F-0DDB-065BF60605AC}"/>
              </a:ext>
            </a:extLst>
          </p:cNvPr>
          <p:cNvSpPr>
            <a:spLocks noGrp="1"/>
          </p:cNvSpPr>
          <p:nvPr>
            <p:ph type="ftr" sz="quarter" idx="11"/>
          </p:nvPr>
        </p:nvSpPr>
        <p:spPr/>
        <p:txBody>
          <a:bodyPr/>
          <a:lstStyle/>
          <a:p>
            <a:r>
              <a:rPr lang="de-DE"/>
              <a:t>Skalierung im DRK 2025</a:t>
            </a:r>
          </a:p>
        </p:txBody>
      </p:sp>
      <p:sp>
        <p:nvSpPr>
          <p:cNvPr id="5" name="Slide Number Placeholder 4">
            <a:extLst>
              <a:ext uri="{FF2B5EF4-FFF2-40B4-BE49-F238E27FC236}">
                <a16:creationId xmlns:a16="http://schemas.microsoft.com/office/drawing/2014/main" id="{AF45D9F9-B8C3-3C4E-1EFB-5ED99194DA90}"/>
              </a:ext>
            </a:extLst>
          </p:cNvPr>
          <p:cNvSpPr>
            <a:spLocks noGrp="1"/>
          </p:cNvSpPr>
          <p:nvPr>
            <p:ph type="sldNum" sz="quarter" idx="12"/>
          </p:nvPr>
        </p:nvSpPr>
        <p:spPr/>
        <p:txBody>
          <a:bodyPr/>
          <a:lstStyle/>
          <a:p>
            <a:fld id="{EADB90F9-9C8B-4738-A50E-8F04301A8C13}" type="slidenum">
              <a:rPr lang="de-DE" smtClean="0"/>
              <a:t>13</a:t>
            </a:fld>
            <a:endParaRPr lang="de-DE"/>
          </a:p>
        </p:txBody>
      </p:sp>
    </p:spTree>
    <p:extLst>
      <p:ext uri="{BB962C8B-B14F-4D97-AF65-F5344CB8AC3E}">
        <p14:creationId xmlns:p14="http://schemas.microsoft.com/office/powerpoint/2010/main" val="4107828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08687-E52B-5F3B-4604-D9EE283DCA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B9D9F-4EE0-DA43-FAE7-A59E8A84229E}"/>
              </a:ext>
            </a:extLst>
          </p:cNvPr>
          <p:cNvSpPr>
            <a:spLocks noGrp="1"/>
          </p:cNvSpPr>
          <p:nvPr>
            <p:ph type="title"/>
          </p:nvPr>
        </p:nvSpPr>
        <p:spPr/>
        <p:txBody>
          <a:bodyPr/>
          <a:lstStyle/>
          <a:p>
            <a:r>
              <a:rPr lang="de-DE"/>
              <a:t>2. Beratung von Einrichtungen und im Verband</a:t>
            </a:r>
            <a:endParaRPr lang="en-US"/>
          </a:p>
        </p:txBody>
      </p:sp>
      <p:sp>
        <p:nvSpPr>
          <p:cNvPr id="3" name="Content Placeholder 2">
            <a:extLst>
              <a:ext uri="{FF2B5EF4-FFF2-40B4-BE49-F238E27FC236}">
                <a16:creationId xmlns:a16="http://schemas.microsoft.com/office/drawing/2014/main" id="{091F7802-9A9B-B65F-18A6-3746ED504E9F}"/>
              </a:ext>
            </a:extLst>
          </p:cNvPr>
          <p:cNvSpPr>
            <a:spLocks noGrp="1"/>
          </p:cNvSpPr>
          <p:nvPr>
            <p:ph idx="1"/>
          </p:nvPr>
        </p:nvSpPr>
        <p:spPr/>
        <p:txBody>
          <a:bodyPr/>
          <a:lstStyle/>
          <a:p>
            <a:pPr marL="285750" indent="-285750">
              <a:buFontTx/>
              <a:buChar char="-"/>
            </a:pPr>
            <a:endParaRPr lang="de-DE">
              <a:solidFill>
                <a:schemeClr val="tx1"/>
              </a:solidFill>
            </a:endParaRPr>
          </a:p>
          <a:p>
            <a:r>
              <a:rPr lang="de-DE">
                <a:solidFill>
                  <a:schemeClr val="tx1"/>
                </a:solidFill>
              </a:rPr>
              <a:t>Unterstützung der Einrichtungen </a:t>
            </a:r>
            <a:r>
              <a:rPr lang="de-DE" b="0">
                <a:solidFill>
                  <a:schemeClr val="tx1"/>
                </a:solidFill>
              </a:rPr>
              <a:t>bei Fragen und Anliegen im Kontext der Beschäftigung ausländischer Pflegekräfte.​</a:t>
            </a:r>
          </a:p>
          <a:p>
            <a:endParaRPr lang="de-DE" b="0">
              <a:solidFill>
                <a:schemeClr val="tx1"/>
              </a:solidFill>
            </a:endParaRPr>
          </a:p>
          <a:p>
            <a:endParaRPr lang="de-DE">
              <a:solidFill>
                <a:schemeClr val="tx1"/>
              </a:solidFill>
            </a:endParaRPr>
          </a:p>
          <a:p>
            <a:r>
              <a:rPr lang="de-DE">
                <a:solidFill>
                  <a:schemeClr val="tx1"/>
                </a:solidFill>
              </a:rPr>
              <a:t>Toleranz stärken</a:t>
            </a:r>
            <a:r>
              <a:rPr lang="de-DE" b="0">
                <a:solidFill>
                  <a:schemeClr val="tx1"/>
                </a:solidFill>
              </a:rPr>
              <a:t>:​ Durch die Integration von Menschen aus anderen Ländern in die Einrichtungen des DRK, stärkt das Projekt die interkulturelle Kompetenz sowie ein vielfältiges, tolerantes Miteinander innerhalb des DRK-Kreisverbands.</a:t>
            </a:r>
          </a:p>
          <a:p>
            <a:endParaRPr lang="de-DE" b="0">
              <a:solidFill>
                <a:schemeClr val="tx1"/>
              </a:solidFill>
            </a:endParaRPr>
          </a:p>
        </p:txBody>
      </p:sp>
      <p:sp>
        <p:nvSpPr>
          <p:cNvPr id="4" name="Footer Placeholder 3">
            <a:extLst>
              <a:ext uri="{FF2B5EF4-FFF2-40B4-BE49-F238E27FC236}">
                <a16:creationId xmlns:a16="http://schemas.microsoft.com/office/drawing/2014/main" id="{F6DC0BF9-FD7D-68F3-878D-9F9656097A82}"/>
              </a:ext>
            </a:extLst>
          </p:cNvPr>
          <p:cNvSpPr>
            <a:spLocks noGrp="1"/>
          </p:cNvSpPr>
          <p:nvPr>
            <p:ph type="ftr" sz="quarter" idx="11"/>
          </p:nvPr>
        </p:nvSpPr>
        <p:spPr/>
        <p:txBody>
          <a:bodyPr/>
          <a:lstStyle/>
          <a:p>
            <a:r>
              <a:rPr lang="de-DE"/>
              <a:t>Skalierung im DRK 2025</a:t>
            </a:r>
          </a:p>
        </p:txBody>
      </p:sp>
      <p:sp>
        <p:nvSpPr>
          <p:cNvPr id="5" name="Slide Number Placeholder 4">
            <a:extLst>
              <a:ext uri="{FF2B5EF4-FFF2-40B4-BE49-F238E27FC236}">
                <a16:creationId xmlns:a16="http://schemas.microsoft.com/office/drawing/2014/main" id="{FD8883C2-5FAB-CAA3-C95A-B0FCFFCBD8C2}"/>
              </a:ext>
            </a:extLst>
          </p:cNvPr>
          <p:cNvSpPr>
            <a:spLocks noGrp="1"/>
          </p:cNvSpPr>
          <p:nvPr>
            <p:ph type="sldNum" sz="quarter" idx="12"/>
          </p:nvPr>
        </p:nvSpPr>
        <p:spPr/>
        <p:txBody>
          <a:bodyPr/>
          <a:lstStyle/>
          <a:p>
            <a:fld id="{EADB90F9-9C8B-4738-A50E-8F04301A8C13}" type="slidenum">
              <a:rPr lang="de-DE" smtClean="0"/>
              <a:t>14</a:t>
            </a:fld>
            <a:endParaRPr lang="de-DE"/>
          </a:p>
        </p:txBody>
      </p:sp>
    </p:spTree>
    <p:extLst>
      <p:ext uri="{BB962C8B-B14F-4D97-AF65-F5344CB8AC3E}">
        <p14:creationId xmlns:p14="http://schemas.microsoft.com/office/powerpoint/2010/main" val="2865412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A4F57-D18B-3901-3FF9-E73E2BC137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FD2953-DBDA-506D-E18C-FB0CF22D479B}"/>
              </a:ext>
            </a:extLst>
          </p:cNvPr>
          <p:cNvSpPr>
            <a:spLocks noGrp="1"/>
          </p:cNvSpPr>
          <p:nvPr>
            <p:ph type="title"/>
          </p:nvPr>
        </p:nvSpPr>
        <p:spPr/>
        <p:txBody>
          <a:bodyPr/>
          <a:lstStyle/>
          <a:p>
            <a:r>
              <a:rPr lang="de-DE"/>
              <a:t>3. Ausbildungsmöglichkeiten des DRK-Kreisverbands bei der Zielgruppe bekannt machen</a:t>
            </a:r>
            <a:endParaRPr lang="en-US"/>
          </a:p>
        </p:txBody>
      </p:sp>
      <p:sp>
        <p:nvSpPr>
          <p:cNvPr id="3" name="Content Placeholder 2">
            <a:extLst>
              <a:ext uri="{FF2B5EF4-FFF2-40B4-BE49-F238E27FC236}">
                <a16:creationId xmlns:a16="http://schemas.microsoft.com/office/drawing/2014/main" id="{392300B2-C54B-A5BB-EA43-AF567AF38A84}"/>
              </a:ext>
            </a:extLst>
          </p:cNvPr>
          <p:cNvSpPr>
            <a:spLocks noGrp="1"/>
          </p:cNvSpPr>
          <p:nvPr>
            <p:ph idx="1"/>
          </p:nvPr>
        </p:nvSpPr>
        <p:spPr/>
        <p:txBody>
          <a:bodyPr/>
          <a:lstStyle/>
          <a:p>
            <a:endParaRPr lang="de-DE"/>
          </a:p>
          <a:p>
            <a:pPr marL="285750" indent="-285750">
              <a:buFontTx/>
              <a:buChar char="-"/>
            </a:pPr>
            <a:endParaRPr lang="de-DE">
              <a:solidFill>
                <a:schemeClr val="tx1"/>
              </a:solidFill>
            </a:endParaRPr>
          </a:p>
          <a:p>
            <a:r>
              <a:rPr lang="de-DE">
                <a:solidFill>
                  <a:schemeClr val="tx1"/>
                </a:solidFill>
              </a:rPr>
              <a:t>Regelmäßige</a:t>
            </a:r>
            <a:r>
              <a:rPr lang="de-DE" b="0">
                <a:solidFill>
                  <a:schemeClr val="tx1"/>
                </a:solidFill>
              </a:rPr>
              <a:t> </a:t>
            </a:r>
            <a:r>
              <a:rPr lang="de-DE">
                <a:solidFill>
                  <a:schemeClr val="tx1"/>
                </a:solidFill>
              </a:rPr>
              <a:t>Informationsveranstaltungen</a:t>
            </a:r>
            <a:r>
              <a:rPr lang="de-DE" b="0">
                <a:solidFill>
                  <a:schemeClr val="tx1"/>
                </a:solidFill>
              </a:rPr>
              <a:t> für Interessierte </a:t>
            </a:r>
            <a:r>
              <a:rPr lang="de-DE">
                <a:solidFill>
                  <a:schemeClr val="tx1"/>
                </a:solidFill>
              </a:rPr>
              <a:t>vor Ort </a:t>
            </a:r>
            <a:r>
              <a:rPr lang="de-DE" b="0">
                <a:solidFill>
                  <a:schemeClr val="tx1"/>
                </a:solidFill>
              </a:rPr>
              <a:t>in den Pflegeeinrichtungen des DRK.​</a:t>
            </a:r>
          </a:p>
          <a:p>
            <a:pPr marL="285750" indent="-285750">
              <a:buFontTx/>
              <a:buChar char="-"/>
            </a:pPr>
            <a:endParaRPr lang="de-DE" b="0">
              <a:solidFill>
                <a:schemeClr val="tx1"/>
              </a:solidFill>
            </a:endParaRPr>
          </a:p>
          <a:p>
            <a:endParaRPr lang="de-DE" b="0">
              <a:solidFill>
                <a:schemeClr val="tx1"/>
              </a:solidFill>
            </a:endParaRPr>
          </a:p>
          <a:p>
            <a:r>
              <a:rPr lang="de-DE" b="0">
                <a:solidFill>
                  <a:schemeClr val="tx1"/>
                </a:solidFill>
              </a:rPr>
              <a:t>Informationsveranstaltungen zur Zielgruppenansprache in </a:t>
            </a:r>
            <a:r>
              <a:rPr lang="de-DE">
                <a:solidFill>
                  <a:schemeClr val="tx1"/>
                </a:solidFill>
              </a:rPr>
              <a:t>Bildungszentren</a:t>
            </a:r>
            <a:r>
              <a:rPr lang="de-DE" b="0">
                <a:solidFill>
                  <a:schemeClr val="tx1"/>
                </a:solidFill>
              </a:rPr>
              <a:t>, bei </a:t>
            </a:r>
            <a:r>
              <a:rPr lang="de-DE">
                <a:solidFill>
                  <a:schemeClr val="tx1"/>
                </a:solidFill>
              </a:rPr>
              <a:t>Jobmessen</a:t>
            </a:r>
            <a:r>
              <a:rPr lang="de-DE" b="0">
                <a:solidFill>
                  <a:schemeClr val="tx1"/>
                </a:solidFill>
              </a:rPr>
              <a:t>, in Unterkünften für Geflüchtete oder bei Kooperationspartnern.</a:t>
            </a:r>
          </a:p>
          <a:p>
            <a:endParaRPr lang="de-DE" b="0">
              <a:solidFill>
                <a:schemeClr val="tx1"/>
              </a:solidFill>
            </a:endParaRPr>
          </a:p>
        </p:txBody>
      </p:sp>
      <p:sp>
        <p:nvSpPr>
          <p:cNvPr id="4" name="Footer Placeholder 3">
            <a:extLst>
              <a:ext uri="{FF2B5EF4-FFF2-40B4-BE49-F238E27FC236}">
                <a16:creationId xmlns:a16="http://schemas.microsoft.com/office/drawing/2014/main" id="{4696C2DD-9CFC-CC5F-A1C7-9BC1E0350B77}"/>
              </a:ext>
            </a:extLst>
          </p:cNvPr>
          <p:cNvSpPr>
            <a:spLocks noGrp="1"/>
          </p:cNvSpPr>
          <p:nvPr>
            <p:ph type="ftr" sz="quarter" idx="11"/>
          </p:nvPr>
        </p:nvSpPr>
        <p:spPr/>
        <p:txBody>
          <a:bodyPr/>
          <a:lstStyle/>
          <a:p>
            <a:r>
              <a:rPr lang="de-DE"/>
              <a:t>Skalierung im DRK 2025</a:t>
            </a:r>
          </a:p>
        </p:txBody>
      </p:sp>
      <p:sp>
        <p:nvSpPr>
          <p:cNvPr id="5" name="Slide Number Placeholder 4">
            <a:extLst>
              <a:ext uri="{FF2B5EF4-FFF2-40B4-BE49-F238E27FC236}">
                <a16:creationId xmlns:a16="http://schemas.microsoft.com/office/drawing/2014/main" id="{05897643-B391-ABC2-5755-0B5977935100}"/>
              </a:ext>
            </a:extLst>
          </p:cNvPr>
          <p:cNvSpPr>
            <a:spLocks noGrp="1"/>
          </p:cNvSpPr>
          <p:nvPr>
            <p:ph type="sldNum" sz="quarter" idx="12"/>
          </p:nvPr>
        </p:nvSpPr>
        <p:spPr/>
        <p:txBody>
          <a:bodyPr/>
          <a:lstStyle/>
          <a:p>
            <a:fld id="{EADB90F9-9C8B-4738-A50E-8F04301A8C13}" type="slidenum">
              <a:rPr lang="de-DE" smtClean="0"/>
              <a:t>15</a:t>
            </a:fld>
            <a:endParaRPr lang="de-DE"/>
          </a:p>
        </p:txBody>
      </p:sp>
    </p:spTree>
    <p:extLst>
      <p:ext uri="{BB962C8B-B14F-4D97-AF65-F5344CB8AC3E}">
        <p14:creationId xmlns:p14="http://schemas.microsoft.com/office/powerpoint/2010/main" val="1887203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B1F13-A2DE-DC18-789D-90E8122BA1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AF88A0-F071-88CB-66C8-0AFA13EF5A2B}"/>
              </a:ext>
            </a:extLst>
          </p:cNvPr>
          <p:cNvSpPr>
            <a:spLocks noGrp="1"/>
          </p:cNvSpPr>
          <p:nvPr>
            <p:ph type="title"/>
          </p:nvPr>
        </p:nvSpPr>
        <p:spPr/>
        <p:txBody>
          <a:bodyPr/>
          <a:lstStyle/>
          <a:p>
            <a:r>
              <a:rPr lang="de-DE"/>
              <a:t>Tipps für den Einstieg:</a:t>
            </a:r>
            <a:endParaRPr lang="en-US"/>
          </a:p>
        </p:txBody>
      </p:sp>
      <p:sp>
        <p:nvSpPr>
          <p:cNvPr id="4" name="Footer Placeholder 3">
            <a:extLst>
              <a:ext uri="{FF2B5EF4-FFF2-40B4-BE49-F238E27FC236}">
                <a16:creationId xmlns:a16="http://schemas.microsoft.com/office/drawing/2014/main" id="{0CFE04FE-040A-C692-83DD-3F407AECA028}"/>
              </a:ext>
            </a:extLst>
          </p:cNvPr>
          <p:cNvSpPr>
            <a:spLocks noGrp="1"/>
          </p:cNvSpPr>
          <p:nvPr>
            <p:ph type="ftr" sz="quarter" idx="11"/>
          </p:nvPr>
        </p:nvSpPr>
        <p:spPr/>
        <p:txBody>
          <a:bodyPr/>
          <a:lstStyle/>
          <a:p>
            <a:r>
              <a:rPr lang="de-DE"/>
              <a:t>Skalierung im DRK 2025</a:t>
            </a:r>
          </a:p>
        </p:txBody>
      </p:sp>
      <p:sp>
        <p:nvSpPr>
          <p:cNvPr id="5" name="Slide Number Placeholder 4">
            <a:extLst>
              <a:ext uri="{FF2B5EF4-FFF2-40B4-BE49-F238E27FC236}">
                <a16:creationId xmlns:a16="http://schemas.microsoft.com/office/drawing/2014/main" id="{F67DC2D5-8936-EDD6-C991-95E863EEB04C}"/>
              </a:ext>
            </a:extLst>
          </p:cNvPr>
          <p:cNvSpPr>
            <a:spLocks noGrp="1"/>
          </p:cNvSpPr>
          <p:nvPr>
            <p:ph type="sldNum" sz="quarter" idx="12"/>
          </p:nvPr>
        </p:nvSpPr>
        <p:spPr/>
        <p:txBody>
          <a:bodyPr/>
          <a:lstStyle/>
          <a:p>
            <a:fld id="{EADB90F9-9C8B-4738-A50E-8F04301A8C13}" type="slidenum">
              <a:rPr lang="de-DE" smtClean="0"/>
              <a:t>16</a:t>
            </a:fld>
            <a:endParaRPr lang="de-DE"/>
          </a:p>
        </p:txBody>
      </p:sp>
      <p:sp>
        <p:nvSpPr>
          <p:cNvPr id="9" name="Rectangle: Rounded Corners 8">
            <a:extLst>
              <a:ext uri="{FF2B5EF4-FFF2-40B4-BE49-F238E27FC236}">
                <a16:creationId xmlns:a16="http://schemas.microsoft.com/office/drawing/2014/main" id="{09EFBFB4-24F3-C960-38A8-6BA9916065D3}"/>
              </a:ext>
            </a:extLst>
          </p:cNvPr>
          <p:cNvSpPr/>
          <p:nvPr/>
        </p:nvSpPr>
        <p:spPr>
          <a:xfrm>
            <a:off x="431992" y="1583702"/>
            <a:ext cx="2272683" cy="1628231"/>
          </a:xfrm>
          <a:prstGeom prst="round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de-DE" sz="1100">
                <a:solidFill>
                  <a:srgbClr val="000000"/>
                </a:solidFill>
                <a:ea typeface="+mn-lt"/>
                <a:cs typeface="+mn-lt"/>
              </a:rPr>
              <a:t>Lösung aktiv im Verband bekannt machen, viel Vernetzungsarbeit betreiben​</a:t>
            </a:r>
          </a:p>
          <a:p>
            <a:pPr marL="285750" indent="-285750">
              <a:buFont typeface="Arial"/>
              <a:buChar char="•"/>
            </a:pPr>
            <a:endParaRPr lang="de-DE" sz="1100">
              <a:solidFill>
                <a:srgbClr val="000000"/>
              </a:solidFill>
              <a:ea typeface="+mn-lt"/>
              <a:cs typeface="+mn-lt"/>
            </a:endParaRPr>
          </a:p>
          <a:p>
            <a:pPr marL="285750" indent="-285750">
              <a:buFont typeface="Arial"/>
              <a:buChar char="•"/>
            </a:pPr>
            <a:r>
              <a:rPr lang="de-DE" sz="1100">
                <a:solidFill>
                  <a:srgbClr val="000000"/>
                </a:solidFill>
                <a:ea typeface="+mn-lt"/>
                <a:cs typeface="+mn-lt"/>
              </a:rPr>
              <a:t>Rückhalt im Verband/ durch Leitung</a:t>
            </a:r>
            <a:endParaRPr lang="de-DE" sz="1100">
              <a:solidFill>
                <a:srgbClr val="000000"/>
              </a:solidFill>
            </a:endParaRPr>
          </a:p>
        </p:txBody>
      </p:sp>
      <p:sp>
        <p:nvSpPr>
          <p:cNvPr id="10" name="Rectangle: Rounded Corners 9">
            <a:extLst>
              <a:ext uri="{FF2B5EF4-FFF2-40B4-BE49-F238E27FC236}">
                <a16:creationId xmlns:a16="http://schemas.microsoft.com/office/drawing/2014/main" id="{277AF8C8-7883-A7A3-8781-4E24F0959AEB}"/>
              </a:ext>
            </a:extLst>
          </p:cNvPr>
          <p:cNvSpPr/>
          <p:nvPr/>
        </p:nvSpPr>
        <p:spPr>
          <a:xfrm>
            <a:off x="2003328" y="2966369"/>
            <a:ext cx="2681501" cy="1662878"/>
          </a:xfrm>
          <a:prstGeom prst="round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de-DE" sz="1100">
                <a:solidFill>
                  <a:srgbClr val="000000"/>
                </a:solidFill>
              </a:rPr>
              <a:t>Informationen streuen bei anderen Projekten aus dem Integrationsbereich/ zur Unterstützung der Zielgruppe​</a:t>
            </a:r>
          </a:p>
          <a:p>
            <a:pPr marL="285750" indent="-285750">
              <a:buFont typeface="Arial"/>
              <a:buChar char="•"/>
            </a:pPr>
            <a:endParaRPr lang="de-DE" sz="1100">
              <a:solidFill>
                <a:srgbClr val="000000"/>
              </a:solidFill>
            </a:endParaRPr>
          </a:p>
          <a:p>
            <a:pPr marL="285750" indent="-285750">
              <a:buFont typeface="Arial"/>
              <a:buChar char="•"/>
            </a:pPr>
            <a:r>
              <a:rPr lang="de-DE" sz="1100">
                <a:solidFill>
                  <a:srgbClr val="000000"/>
                </a:solidFill>
              </a:rPr>
              <a:t>Vernetzung und Synergien mit anderen Angeboten im Bereich „Migration“</a:t>
            </a:r>
          </a:p>
        </p:txBody>
      </p:sp>
      <p:sp>
        <p:nvSpPr>
          <p:cNvPr id="11" name="Rectangle: Rounded Corners 10">
            <a:extLst>
              <a:ext uri="{FF2B5EF4-FFF2-40B4-BE49-F238E27FC236}">
                <a16:creationId xmlns:a16="http://schemas.microsoft.com/office/drawing/2014/main" id="{5ECEA10A-AF17-D90A-6A98-C44767F630BA}"/>
              </a:ext>
            </a:extLst>
          </p:cNvPr>
          <p:cNvSpPr/>
          <p:nvPr/>
        </p:nvSpPr>
        <p:spPr>
          <a:xfrm>
            <a:off x="4384112" y="1181666"/>
            <a:ext cx="2869471" cy="2240658"/>
          </a:xfrm>
          <a:prstGeom prst="round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panose="020B0604020202020204" pitchFamily="34" charset="0"/>
              <a:buChar char="•"/>
            </a:pPr>
            <a:r>
              <a:rPr lang="de-DE" sz="1100">
                <a:solidFill>
                  <a:srgbClr val="000000"/>
                </a:solidFill>
                <a:ea typeface="+mn-lt"/>
                <a:cs typeface="+mn-lt"/>
              </a:rPr>
              <a:t>Erreichbarkeit der Integrationskoordination für Einrichtungen auf kurzem Weg​</a:t>
            </a:r>
          </a:p>
          <a:p>
            <a:pPr marL="171450" indent="-171450">
              <a:buFont typeface="Arial" panose="020B0604020202020204" pitchFamily="34" charset="0"/>
              <a:buChar char="•"/>
            </a:pPr>
            <a:endParaRPr lang="de-DE" sz="1100">
              <a:solidFill>
                <a:srgbClr val="000000"/>
              </a:solidFill>
              <a:ea typeface="+mn-lt"/>
              <a:cs typeface="+mn-lt"/>
            </a:endParaRPr>
          </a:p>
          <a:p>
            <a:pPr marL="171450" indent="-171450">
              <a:buFont typeface="Arial" panose="020B0604020202020204" pitchFamily="34" charset="0"/>
              <a:buChar char="•"/>
            </a:pPr>
            <a:r>
              <a:rPr lang="de-DE" sz="1100">
                <a:solidFill>
                  <a:srgbClr val="000000"/>
                </a:solidFill>
                <a:ea typeface="+mn-lt"/>
                <a:cs typeface="+mn-lt"/>
              </a:rPr>
              <a:t>Direkte Hilfe, Ansprechbarkeit​</a:t>
            </a:r>
          </a:p>
          <a:p>
            <a:pPr marL="171450" indent="-171450">
              <a:buFont typeface="Arial" panose="020B0604020202020204" pitchFamily="34" charset="0"/>
              <a:buChar char="•"/>
            </a:pPr>
            <a:endParaRPr lang="de-DE" sz="1100">
              <a:solidFill>
                <a:srgbClr val="000000"/>
              </a:solidFill>
              <a:ea typeface="+mn-lt"/>
              <a:cs typeface="+mn-lt"/>
            </a:endParaRPr>
          </a:p>
          <a:p>
            <a:pPr marL="171450" indent="-171450">
              <a:buFont typeface="Arial" panose="020B0604020202020204" pitchFamily="34" charset="0"/>
              <a:buChar char="•"/>
            </a:pPr>
            <a:r>
              <a:rPr lang="de-DE" sz="1100">
                <a:solidFill>
                  <a:srgbClr val="000000"/>
                </a:solidFill>
                <a:ea typeface="+mn-lt"/>
                <a:cs typeface="+mn-lt"/>
              </a:rPr>
              <a:t>Persönliches Bekanntmachen in den Einrichtungen​</a:t>
            </a:r>
          </a:p>
          <a:p>
            <a:pPr marL="171450" indent="-171450">
              <a:buFont typeface="Arial" panose="020B0604020202020204" pitchFamily="34" charset="0"/>
              <a:buChar char="•"/>
            </a:pPr>
            <a:endParaRPr lang="de-DE" sz="1100">
              <a:solidFill>
                <a:srgbClr val="000000"/>
              </a:solidFill>
              <a:ea typeface="+mn-lt"/>
              <a:cs typeface="+mn-lt"/>
            </a:endParaRPr>
          </a:p>
          <a:p>
            <a:pPr marL="171450" indent="-171450">
              <a:buFont typeface="Arial" panose="020B0604020202020204" pitchFamily="34" charset="0"/>
              <a:buChar char="•"/>
            </a:pPr>
            <a:r>
              <a:rPr lang="de-DE" sz="1100">
                <a:solidFill>
                  <a:srgbClr val="000000"/>
                </a:solidFill>
                <a:ea typeface="+mn-lt"/>
                <a:cs typeface="+mn-lt"/>
              </a:rPr>
              <a:t>Kontinuierlich Kontakt halten, mit Ausdauer</a:t>
            </a:r>
            <a:endParaRPr lang="de-DE" sz="1100">
              <a:solidFill>
                <a:srgbClr val="000000"/>
              </a:solidFill>
              <a:latin typeface="Aptos"/>
              <a:cs typeface="Arial"/>
            </a:endParaRPr>
          </a:p>
        </p:txBody>
      </p:sp>
      <p:sp>
        <p:nvSpPr>
          <p:cNvPr id="12" name="Rectangle: Rounded Corners 11">
            <a:extLst>
              <a:ext uri="{FF2B5EF4-FFF2-40B4-BE49-F238E27FC236}">
                <a16:creationId xmlns:a16="http://schemas.microsoft.com/office/drawing/2014/main" id="{6F9122B2-2347-EB6B-28AC-CEC5BB23BF3A}"/>
              </a:ext>
            </a:extLst>
          </p:cNvPr>
          <p:cNvSpPr/>
          <p:nvPr/>
        </p:nvSpPr>
        <p:spPr>
          <a:xfrm>
            <a:off x="5735715" y="3211933"/>
            <a:ext cx="2901233" cy="1316889"/>
          </a:xfrm>
          <a:prstGeom prst="round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de-DE" sz="1100" b="1">
                <a:solidFill>
                  <a:srgbClr val="000000"/>
                </a:solidFill>
                <a:ea typeface="+mn-lt"/>
                <a:cs typeface="+mn-lt"/>
              </a:rPr>
              <a:t>Was muss die Beratende Person mitbringen?​</a:t>
            </a:r>
          </a:p>
          <a:p>
            <a:endParaRPr lang="de-DE" sz="1100">
              <a:solidFill>
                <a:srgbClr val="000000"/>
              </a:solidFill>
              <a:ea typeface="+mn-lt"/>
              <a:cs typeface="+mn-lt"/>
            </a:endParaRPr>
          </a:p>
          <a:p>
            <a:pPr marL="171450" indent="-171450">
              <a:buFont typeface="Arial" panose="020B0604020202020204" pitchFamily="34" charset="0"/>
              <a:buChar char="•"/>
            </a:pPr>
            <a:r>
              <a:rPr lang="de-DE" sz="1100">
                <a:solidFill>
                  <a:srgbClr val="000000"/>
                </a:solidFill>
                <a:ea typeface="+mn-lt"/>
                <a:cs typeface="+mn-lt"/>
              </a:rPr>
              <a:t>fachliche Qualifikation Beratung</a:t>
            </a:r>
          </a:p>
          <a:p>
            <a:pPr marL="171450" indent="-171450">
              <a:buFont typeface="Arial" panose="020B0604020202020204" pitchFamily="34" charset="0"/>
              <a:buChar char="•"/>
            </a:pPr>
            <a:r>
              <a:rPr lang="de-DE" sz="1100">
                <a:solidFill>
                  <a:srgbClr val="000000"/>
                </a:solidFill>
                <a:ea typeface="+mn-lt"/>
                <a:cs typeface="+mn-lt"/>
              </a:rPr>
              <a:t>rechtliche Grundlagen: Migration </a:t>
            </a:r>
            <a:br>
              <a:rPr lang="de-DE" sz="1100">
                <a:solidFill>
                  <a:srgbClr val="000000"/>
                </a:solidFill>
                <a:ea typeface="+mn-lt"/>
                <a:cs typeface="+mn-lt"/>
              </a:rPr>
            </a:br>
            <a:r>
              <a:rPr lang="de-DE" sz="1100">
                <a:solidFill>
                  <a:srgbClr val="000000"/>
                </a:solidFill>
                <a:ea typeface="+mn-lt"/>
                <a:cs typeface="+mn-lt"/>
              </a:rPr>
              <a:t>&amp; Arbeit</a:t>
            </a:r>
          </a:p>
          <a:p>
            <a:pPr marL="171450" indent="-171450">
              <a:buFont typeface="Arial" panose="020B0604020202020204" pitchFamily="34" charset="0"/>
              <a:buChar char="•"/>
            </a:pPr>
            <a:r>
              <a:rPr lang="de-DE" sz="1100">
                <a:solidFill>
                  <a:srgbClr val="000000"/>
                </a:solidFill>
                <a:ea typeface="+mn-lt"/>
                <a:cs typeface="+mn-lt"/>
              </a:rPr>
              <a:t>Wissen zu Pflegesektor​</a:t>
            </a:r>
            <a:endParaRPr lang="de-DE">
              <a:ea typeface="+mn-lt"/>
              <a:cs typeface="+mn-lt"/>
            </a:endParaRPr>
          </a:p>
        </p:txBody>
      </p:sp>
    </p:spTree>
    <p:extLst>
      <p:ext uri="{BB962C8B-B14F-4D97-AF65-F5344CB8AC3E}">
        <p14:creationId xmlns:p14="http://schemas.microsoft.com/office/powerpoint/2010/main" val="3670326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C06A-B82B-C787-66E7-8A1E7578C9D6}"/>
              </a:ext>
            </a:extLst>
          </p:cNvPr>
          <p:cNvSpPr>
            <a:spLocks noGrp="1"/>
          </p:cNvSpPr>
          <p:nvPr>
            <p:ph type="ctrTitle"/>
          </p:nvPr>
        </p:nvSpPr>
        <p:spPr/>
        <p:txBody>
          <a:bodyPr/>
          <a:lstStyle/>
          <a:p>
            <a:r>
              <a:rPr lang="de-DE"/>
              <a:t>Habt ihr Verständnisfragen?</a:t>
            </a:r>
            <a:endParaRPr lang="en-US"/>
          </a:p>
        </p:txBody>
      </p:sp>
      <p:sp>
        <p:nvSpPr>
          <p:cNvPr id="3" name="Subtitle 2">
            <a:extLst>
              <a:ext uri="{FF2B5EF4-FFF2-40B4-BE49-F238E27FC236}">
                <a16:creationId xmlns:a16="http://schemas.microsoft.com/office/drawing/2014/main" id="{ABCB5A8C-8468-798F-7546-88DF8653BA86}"/>
              </a:ext>
            </a:extLst>
          </p:cNvPr>
          <p:cNvSpPr>
            <a:spLocks noGrp="1"/>
          </p:cNvSpPr>
          <p:nvPr>
            <p:ph type="subTitle" idx="1"/>
          </p:nvPr>
        </p:nvSpPr>
        <p:spPr/>
        <p:txBody>
          <a:bodyPr/>
          <a:lstStyle/>
          <a:p>
            <a:r>
              <a:rPr lang="de-DE"/>
              <a:t>DRK Kreisverband Lausitz e.V.</a:t>
            </a:r>
          </a:p>
          <a:p>
            <a:endParaRPr lang="en-US"/>
          </a:p>
        </p:txBody>
      </p:sp>
      <p:sp>
        <p:nvSpPr>
          <p:cNvPr id="6" name="Footer Placeholder 5">
            <a:extLst>
              <a:ext uri="{FF2B5EF4-FFF2-40B4-BE49-F238E27FC236}">
                <a16:creationId xmlns:a16="http://schemas.microsoft.com/office/drawing/2014/main" id="{EC06A18E-11E3-7E14-F96C-F42351FAB872}"/>
              </a:ext>
            </a:extLst>
          </p:cNvPr>
          <p:cNvSpPr>
            <a:spLocks noGrp="1"/>
          </p:cNvSpPr>
          <p:nvPr>
            <p:ph type="ftr" sz="quarter" idx="15"/>
          </p:nvPr>
        </p:nvSpPr>
        <p:spPr/>
        <p:txBody>
          <a:bodyPr/>
          <a:lstStyle/>
          <a:p>
            <a:r>
              <a:rPr lang="de-DE"/>
              <a:t>Skalierung im DRK 2025</a:t>
            </a:r>
          </a:p>
        </p:txBody>
      </p:sp>
      <p:sp>
        <p:nvSpPr>
          <p:cNvPr id="7" name="Slide Number Placeholder 6">
            <a:extLst>
              <a:ext uri="{FF2B5EF4-FFF2-40B4-BE49-F238E27FC236}">
                <a16:creationId xmlns:a16="http://schemas.microsoft.com/office/drawing/2014/main" id="{2E0C4733-2440-6521-B21B-02BBD5538533}"/>
              </a:ext>
            </a:extLst>
          </p:cNvPr>
          <p:cNvSpPr>
            <a:spLocks noGrp="1"/>
          </p:cNvSpPr>
          <p:nvPr>
            <p:ph type="sldNum" sz="quarter" idx="16"/>
          </p:nvPr>
        </p:nvSpPr>
        <p:spPr/>
        <p:txBody>
          <a:bodyPr/>
          <a:lstStyle/>
          <a:p>
            <a:fld id="{EADB90F9-9C8B-4738-A50E-8F04301A8C13}" type="slidenum">
              <a:rPr lang="de-DE" smtClean="0"/>
              <a:pPr/>
              <a:t>17</a:t>
            </a:fld>
            <a:endParaRPr lang="de-DE"/>
          </a:p>
        </p:txBody>
      </p:sp>
    </p:spTree>
    <p:extLst>
      <p:ext uri="{BB962C8B-B14F-4D97-AF65-F5344CB8AC3E}">
        <p14:creationId xmlns:p14="http://schemas.microsoft.com/office/powerpoint/2010/main" val="753479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F0C1D-0004-EA00-B4A8-AB54D4B94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1D5772-9F99-A3D4-7616-995AD2B5E8B1}"/>
              </a:ext>
            </a:extLst>
          </p:cNvPr>
          <p:cNvSpPr>
            <a:spLocks noGrp="1"/>
          </p:cNvSpPr>
          <p:nvPr>
            <p:ph type="ctrTitle"/>
          </p:nvPr>
        </p:nvSpPr>
        <p:spPr>
          <a:xfrm>
            <a:off x="431992" y="3942000"/>
            <a:ext cx="8171869" cy="579281"/>
          </a:xfrm>
        </p:spPr>
        <p:txBody>
          <a:bodyPr/>
          <a:lstStyle/>
          <a:p>
            <a:r>
              <a:rPr lang="en-US"/>
              <a:t>„</a:t>
            </a:r>
            <a:r>
              <a:rPr lang="en-US" err="1"/>
              <a:t>Ausbildung</a:t>
            </a:r>
            <a:r>
              <a:rPr lang="en-US"/>
              <a:t> leben, </a:t>
            </a:r>
            <a:r>
              <a:rPr lang="en-US" err="1"/>
              <a:t>Nachwuchskräfte</a:t>
            </a:r>
            <a:r>
              <a:rPr lang="en-US"/>
              <a:t> </a:t>
            </a:r>
            <a:r>
              <a:rPr lang="en-US" err="1"/>
              <a:t>fördern</a:t>
            </a:r>
            <a:r>
              <a:rPr lang="en-US"/>
              <a:t>“</a:t>
            </a:r>
          </a:p>
        </p:txBody>
      </p:sp>
      <p:sp>
        <p:nvSpPr>
          <p:cNvPr id="3" name="Subtitle 2">
            <a:extLst>
              <a:ext uri="{FF2B5EF4-FFF2-40B4-BE49-F238E27FC236}">
                <a16:creationId xmlns:a16="http://schemas.microsoft.com/office/drawing/2014/main" id="{C5B136F2-467C-F61B-C7B2-4B26C0FCF6C5}"/>
              </a:ext>
            </a:extLst>
          </p:cNvPr>
          <p:cNvSpPr>
            <a:spLocks noGrp="1"/>
          </p:cNvSpPr>
          <p:nvPr>
            <p:ph type="subTitle" idx="1"/>
          </p:nvPr>
        </p:nvSpPr>
        <p:spPr/>
        <p:txBody>
          <a:bodyPr/>
          <a:lstStyle/>
          <a:p>
            <a:r>
              <a:rPr lang="de-DE"/>
              <a:t>DRK Heidenheim Pflegedienste gGmbH</a:t>
            </a:r>
          </a:p>
        </p:txBody>
      </p:sp>
      <p:sp>
        <p:nvSpPr>
          <p:cNvPr id="5" name="Text Placeholder 4">
            <a:extLst>
              <a:ext uri="{FF2B5EF4-FFF2-40B4-BE49-F238E27FC236}">
                <a16:creationId xmlns:a16="http://schemas.microsoft.com/office/drawing/2014/main" id="{2B82D0CE-0216-E7D0-D4A4-FB7E254D9CC0}"/>
              </a:ext>
            </a:extLst>
          </p:cNvPr>
          <p:cNvSpPr>
            <a:spLocks noGrp="1"/>
          </p:cNvSpPr>
          <p:nvPr>
            <p:ph type="body" sz="quarter" idx="14"/>
          </p:nvPr>
        </p:nvSpPr>
        <p:spPr/>
        <p:txBody>
          <a:bodyPr/>
          <a:lstStyle/>
          <a:p>
            <a:endParaRPr lang="en-US"/>
          </a:p>
        </p:txBody>
      </p:sp>
      <p:sp>
        <p:nvSpPr>
          <p:cNvPr id="6" name="Footer Placeholder 5">
            <a:extLst>
              <a:ext uri="{FF2B5EF4-FFF2-40B4-BE49-F238E27FC236}">
                <a16:creationId xmlns:a16="http://schemas.microsoft.com/office/drawing/2014/main" id="{BCC5D598-25A5-D9C9-C170-F10767EC3A47}"/>
              </a:ext>
            </a:extLst>
          </p:cNvPr>
          <p:cNvSpPr>
            <a:spLocks noGrp="1"/>
          </p:cNvSpPr>
          <p:nvPr>
            <p:ph type="ftr" sz="quarter" idx="15"/>
          </p:nvPr>
        </p:nvSpPr>
        <p:spPr/>
        <p:txBody>
          <a:bodyPr/>
          <a:lstStyle/>
          <a:p>
            <a:r>
              <a:rPr lang="de-DE"/>
              <a:t>Skalierung im DRK 2025</a:t>
            </a:r>
          </a:p>
        </p:txBody>
      </p:sp>
      <p:sp>
        <p:nvSpPr>
          <p:cNvPr id="7" name="Slide Number Placeholder 6">
            <a:extLst>
              <a:ext uri="{FF2B5EF4-FFF2-40B4-BE49-F238E27FC236}">
                <a16:creationId xmlns:a16="http://schemas.microsoft.com/office/drawing/2014/main" id="{810C8ABC-ED7D-0078-90F0-1B4E65FB13F4}"/>
              </a:ext>
            </a:extLst>
          </p:cNvPr>
          <p:cNvSpPr>
            <a:spLocks noGrp="1"/>
          </p:cNvSpPr>
          <p:nvPr>
            <p:ph type="sldNum" sz="quarter" idx="16"/>
          </p:nvPr>
        </p:nvSpPr>
        <p:spPr/>
        <p:txBody>
          <a:bodyPr/>
          <a:lstStyle/>
          <a:p>
            <a:fld id="{EADB90F9-9C8B-4738-A50E-8F04301A8C13}" type="slidenum">
              <a:rPr lang="de-DE" smtClean="0"/>
              <a:pPr/>
              <a:t>18</a:t>
            </a:fld>
            <a:endParaRPr lang="de-DE"/>
          </a:p>
        </p:txBody>
      </p:sp>
      <p:pic>
        <p:nvPicPr>
          <p:cNvPr id="9" name="Picture Placeholder 8">
            <a:extLst>
              <a:ext uri="{FF2B5EF4-FFF2-40B4-BE49-F238E27FC236}">
                <a16:creationId xmlns:a16="http://schemas.microsoft.com/office/drawing/2014/main" id="{514EBF17-F3F7-2056-001C-ECB8B9DEB949}"/>
              </a:ext>
            </a:extLst>
          </p:cNvPr>
          <p:cNvPicPr>
            <a:picLocks noGrp="1" noChangeAspect="1"/>
          </p:cNvPicPr>
          <p:nvPr>
            <p:ph type="pic" sz="quarter" idx="13"/>
          </p:nvPr>
        </p:nvPicPr>
        <p:blipFill>
          <a:blip r:embed="rId2"/>
          <a:srcRect t="451" b="451"/>
          <a:stretch>
            <a:fillRect/>
          </a:stretch>
        </p:blipFill>
        <p:spPr>
          <a:prstGeom prst="rect">
            <a:avLst/>
          </a:prstGeom>
        </p:spPr>
      </p:pic>
    </p:spTree>
    <p:extLst>
      <p:ext uri="{BB962C8B-B14F-4D97-AF65-F5344CB8AC3E}">
        <p14:creationId xmlns:p14="http://schemas.microsoft.com/office/powerpoint/2010/main" val="2012623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009F0-ED29-A261-DDF8-5E47B3B7B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E982EB-6B34-3CE8-5649-EF0AF0D7B95E}"/>
              </a:ext>
            </a:extLst>
          </p:cNvPr>
          <p:cNvSpPr>
            <a:spLocks noGrp="1"/>
          </p:cNvSpPr>
          <p:nvPr>
            <p:ph type="title"/>
          </p:nvPr>
        </p:nvSpPr>
        <p:spPr/>
        <p:txBody>
          <a:bodyPr/>
          <a:lstStyle/>
          <a:p>
            <a:r>
              <a:rPr lang="de-DE"/>
              <a:t>Die DRK Heidenheim Pflegedienste gGmbH</a:t>
            </a:r>
          </a:p>
        </p:txBody>
      </p:sp>
      <p:sp>
        <p:nvSpPr>
          <p:cNvPr id="4" name="Footer Placeholder 3">
            <a:extLst>
              <a:ext uri="{FF2B5EF4-FFF2-40B4-BE49-F238E27FC236}">
                <a16:creationId xmlns:a16="http://schemas.microsoft.com/office/drawing/2014/main" id="{EF23370A-369B-7C26-EFD6-368E388F927A}"/>
              </a:ext>
            </a:extLst>
          </p:cNvPr>
          <p:cNvSpPr>
            <a:spLocks noGrp="1"/>
          </p:cNvSpPr>
          <p:nvPr>
            <p:ph type="ftr" sz="quarter" idx="11"/>
          </p:nvPr>
        </p:nvSpPr>
        <p:spPr/>
        <p:txBody>
          <a:bodyPr/>
          <a:lstStyle/>
          <a:p>
            <a:r>
              <a:rPr lang="de-DE"/>
              <a:t>Skalierung im DRK 2025</a:t>
            </a:r>
          </a:p>
        </p:txBody>
      </p:sp>
      <p:sp>
        <p:nvSpPr>
          <p:cNvPr id="5" name="Slide Number Placeholder 4">
            <a:extLst>
              <a:ext uri="{FF2B5EF4-FFF2-40B4-BE49-F238E27FC236}">
                <a16:creationId xmlns:a16="http://schemas.microsoft.com/office/drawing/2014/main" id="{DD56FFED-28AC-1CBD-D61C-3D5138922A9F}"/>
              </a:ext>
            </a:extLst>
          </p:cNvPr>
          <p:cNvSpPr>
            <a:spLocks noGrp="1"/>
          </p:cNvSpPr>
          <p:nvPr>
            <p:ph type="sldNum" sz="quarter" idx="12"/>
          </p:nvPr>
        </p:nvSpPr>
        <p:spPr/>
        <p:txBody>
          <a:bodyPr/>
          <a:lstStyle/>
          <a:p>
            <a:fld id="{EADB90F9-9C8B-4738-A50E-8F04301A8C13}" type="slidenum">
              <a:rPr lang="de-DE" smtClean="0"/>
              <a:t>19</a:t>
            </a:fld>
            <a:endParaRPr lang="de-DE"/>
          </a:p>
        </p:txBody>
      </p:sp>
      <p:sp>
        <p:nvSpPr>
          <p:cNvPr id="9" name="Content Placeholder 2">
            <a:extLst>
              <a:ext uri="{FF2B5EF4-FFF2-40B4-BE49-F238E27FC236}">
                <a16:creationId xmlns:a16="http://schemas.microsoft.com/office/drawing/2014/main" id="{95C05BE8-2E8C-7665-7D27-FBE1A058B39F}"/>
              </a:ext>
            </a:extLst>
          </p:cNvPr>
          <p:cNvSpPr>
            <a:spLocks noGrp="1"/>
          </p:cNvSpPr>
          <p:nvPr>
            <p:ph idx="1"/>
          </p:nvPr>
        </p:nvSpPr>
        <p:spPr>
          <a:xfrm>
            <a:off x="431992" y="1394938"/>
            <a:ext cx="7370565" cy="3159342"/>
          </a:xfrm>
        </p:spPr>
        <p:txBody>
          <a:bodyPr vert="horz" lIns="0" tIns="0" rIns="0" bIns="0" rtlCol="0" anchor="t">
            <a:noAutofit/>
          </a:bodyPr>
          <a:lstStyle/>
          <a:p>
            <a:r>
              <a:rPr lang="de-DE"/>
              <a:t>Wer wir sind:</a:t>
            </a:r>
          </a:p>
          <a:p>
            <a:endParaRPr lang="de-DE"/>
          </a:p>
          <a:p>
            <a:pPr marL="285750" indent="-285750">
              <a:buFontTx/>
              <a:buChar char="-"/>
            </a:pPr>
            <a:r>
              <a:rPr lang="de-DE" b="0">
                <a:solidFill>
                  <a:schemeClr val="tx1"/>
                </a:solidFill>
              </a:rPr>
              <a:t>Tochtergesellschaft des DRK-Kreisverbands Heidenheim</a:t>
            </a:r>
          </a:p>
          <a:p>
            <a:pPr marL="285750" indent="-285750">
              <a:buFontTx/>
              <a:buChar char="-"/>
            </a:pPr>
            <a:r>
              <a:rPr lang="de-DE" b="0">
                <a:solidFill>
                  <a:schemeClr val="tx1"/>
                </a:solidFill>
              </a:rPr>
              <a:t>ca. </a:t>
            </a:r>
            <a:r>
              <a:rPr lang="de-DE">
                <a:solidFill>
                  <a:schemeClr val="tx1"/>
                </a:solidFill>
              </a:rPr>
              <a:t>360 Mitarbeitende </a:t>
            </a:r>
            <a:r>
              <a:rPr lang="de-DE" b="0">
                <a:solidFill>
                  <a:schemeClr val="tx1"/>
                </a:solidFill>
              </a:rPr>
              <a:t>in der DRK Heidenheim Pflegedienste gGmbH</a:t>
            </a:r>
          </a:p>
          <a:p>
            <a:pPr marL="285750" indent="-285750">
              <a:buFont typeface="Calibri"/>
              <a:buChar char="-"/>
            </a:pPr>
            <a:endParaRPr lang="de-DE" b="0" i="1">
              <a:solidFill>
                <a:schemeClr val="tx1"/>
              </a:solidFill>
            </a:endParaRPr>
          </a:p>
          <a:p>
            <a:r>
              <a:rPr lang="de-DE" b="0" u="sng">
                <a:solidFill>
                  <a:schemeClr val="tx1"/>
                </a:solidFill>
              </a:rPr>
              <a:t>Wir betreiben:</a:t>
            </a:r>
            <a:endParaRPr lang="de-DE" b="0">
              <a:solidFill>
                <a:schemeClr val="tx1"/>
              </a:solidFill>
            </a:endParaRPr>
          </a:p>
          <a:p>
            <a:r>
              <a:rPr lang="de-DE" b="0"/>
              <a:t>  </a:t>
            </a:r>
            <a:r>
              <a:rPr lang="de-DE" b="0">
                <a:solidFill>
                  <a:schemeClr val="tx1"/>
                </a:solidFill>
              </a:rPr>
              <a:t>- fünf stationäre Einrichtungen an vier Standorten</a:t>
            </a:r>
          </a:p>
          <a:p>
            <a:r>
              <a:rPr lang="de-DE" b="0">
                <a:solidFill>
                  <a:schemeClr val="tx1"/>
                </a:solidFill>
              </a:rPr>
              <a:t>  - drei Tagespflegen</a:t>
            </a:r>
          </a:p>
          <a:p>
            <a:r>
              <a:rPr lang="de-DE" b="0">
                <a:solidFill>
                  <a:schemeClr val="tx1"/>
                </a:solidFill>
              </a:rPr>
              <a:t>  - einen ambulanten Dienst</a:t>
            </a:r>
          </a:p>
          <a:p>
            <a:r>
              <a:rPr lang="de-DE" b="0">
                <a:solidFill>
                  <a:schemeClr val="tx1"/>
                </a:solidFill>
              </a:rPr>
              <a:t>  - Essen auf Rädern</a:t>
            </a:r>
          </a:p>
          <a:p>
            <a:r>
              <a:rPr lang="de-DE" b="0"/>
              <a:t> </a:t>
            </a:r>
            <a:br>
              <a:rPr lang="de-DE" b="0"/>
            </a:br>
            <a:endParaRPr lang="de-DE" b="0">
              <a:solidFill>
                <a:schemeClr val="tx1"/>
              </a:solidFill>
            </a:endParaRPr>
          </a:p>
        </p:txBody>
      </p:sp>
    </p:spTree>
    <p:extLst>
      <p:ext uri="{BB962C8B-B14F-4D97-AF65-F5344CB8AC3E}">
        <p14:creationId xmlns:p14="http://schemas.microsoft.com/office/powerpoint/2010/main" val="322252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BA6EE-2ABE-1013-D829-BB80A59CD537}"/>
              </a:ext>
            </a:extLst>
          </p:cNvPr>
          <p:cNvSpPr>
            <a:spLocks noGrp="1"/>
          </p:cNvSpPr>
          <p:nvPr>
            <p:ph type="title"/>
          </p:nvPr>
        </p:nvSpPr>
        <p:spPr/>
        <p:txBody>
          <a:bodyPr/>
          <a:lstStyle/>
          <a:p>
            <a:r>
              <a:rPr lang="de-DE"/>
              <a:t>Willkommen! </a:t>
            </a:r>
            <a:endParaRPr lang="en-US"/>
          </a:p>
        </p:txBody>
      </p:sp>
      <p:sp>
        <p:nvSpPr>
          <p:cNvPr id="5" name="Foliennummernplatzhalter 4">
            <a:extLst>
              <a:ext uri="{FF2B5EF4-FFF2-40B4-BE49-F238E27FC236}">
                <a16:creationId xmlns:a16="http://schemas.microsoft.com/office/drawing/2014/main" id="{BE2889C6-5D5B-ED53-215F-2313E4D7AACB}"/>
              </a:ext>
            </a:extLst>
          </p:cNvPr>
          <p:cNvSpPr>
            <a:spLocks noGrp="1"/>
          </p:cNvSpPr>
          <p:nvPr>
            <p:ph type="sldNum" sz="quarter" idx="12"/>
          </p:nvPr>
        </p:nvSpPr>
        <p:spPr/>
        <p:txBody>
          <a:bodyPr/>
          <a:lstStyle/>
          <a:p>
            <a:fld id="{EADB90F9-9C8B-4738-A50E-8F04301A8C13}" type="slidenum">
              <a:rPr lang="de-DE" smtClean="0"/>
              <a:t>2</a:t>
            </a:fld>
            <a:endParaRPr lang="de-DE"/>
          </a:p>
        </p:txBody>
      </p:sp>
      <p:sp>
        <p:nvSpPr>
          <p:cNvPr id="9" name="Textfeld 8">
            <a:extLst>
              <a:ext uri="{FF2B5EF4-FFF2-40B4-BE49-F238E27FC236}">
                <a16:creationId xmlns:a16="http://schemas.microsoft.com/office/drawing/2014/main" id="{62BAD359-D311-A4A8-6E7D-A39C4CE3854D}"/>
              </a:ext>
            </a:extLst>
          </p:cNvPr>
          <p:cNvSpPr txBox="1"/>
          <p:nvPr/>
        </p:nvSpPr>
        <p:spPr>
          <a:xfrm>
            <a:off x="2506133" y="1533055"/>
            <a:ext cx="3810000" cy="2308324"/>
          </a:xfrm>
          <a:prstGeom prst="rect">
            <a:avLst/>
          </a:prstGeom>
          <a:noFill/>
        </p:spPr>
        <p:txBody>
          <a:bodyPr wrap="square" lIns="91440" tIns="45720" rIns="91440" bIns="45720" anchor="t">
            <a:spAutoFit/>
          </a:bodyPr>
          <a:lstStyle/>
          <a:p>
            <a:pPr algn="ctr" defTabSz="685783"/>
            <a:r>
              <a:rPr lang="de-DE" sz="1200" b="1">
                <a:solidFill>
                  <a:prstClr val="black"/>
                </a:solidFill>
                <a:latin typeface="Arial"/>
                <a:ea typeface="Times New Roman" panose="02020603050405020304" pitchFamily="18" charset="0"/>
                <a:cs typeface="Times New Roman"/>
              </a:rPr>
              <a:t>Wir freuen uns sehr, euch heute bei der Auftaktveranstaltung willkommen zu heißen!</a:t>
            </a:r>
          </a:p>
          <a:p>
            <a:pPr algn="ctr" defTabSz="685783"/>
            <a:endParaRPr lang="de-DE" sz="1200">
              <a:solidFill>
                <a:prstClr val="black"/>
              </a:solidFill>
              <a:latin typeface="Arial"/>
              <a:ea typeface="Times New Roman" panose="02020603050405020304" pitchFamily="18" charset="0"/>
              <a:cs typeface="Times New Roman"/>
            </a:endParaRPr>
          </a:p>
          <a:p>
            <a:pPr algn="ctr" defTabSz="685783"/>
            <a:r>
              <a:rPr lang="de-DE" sz="1200">
                <a:solidFill>
                  <a:prstClr val="black"/>
                </a:solidFill>
                <a:latin typeface="Arial"/>
                <a:cs typeface="Times New Roman"/>
              </a:rPr>
              <a:t>Wir werden die Präsentationen während der Veranstaltung aufnehmen, für diejenigen, die heute nicht dabei sein können. </a:t>
            </a:r>
          </a:p>
          <a:p>
            <a:pPr algn="ctr" defTabSz="685783"/>
            <a:endParaRPr lang="de-DE" sz="1200">
              <a:solidFill>
                <a:prstClr val="black"/>
              </a:solidFill>
              <a:latin typeface="Arial"/>
              <a:cs typeface="Times New Roman"/>
            </a:endParaRPr>
          </a:p>
          <a:p>
            <a:pPr algn="ctr" defTabSz="685783"/>
            <a:r>
              <a:rPr lang="de-DE" sz="1200" i="1">
                <a:solidFill>
                  <a:prstClr val="black"/>
                </a:solidFill>
                <a:latin typeface="Arial"/>
                <a:cs typeface="Times New Roman"/>
              </a:rPr>
              <a:t>(Gerne Kameras ausmachen falls Ihr nicht zu sehen sein wollt!)</a:t>
            </a:r>
          </a:p>
          <a:p>
            <a:pPr algn="ctr" defTabSz="685783"/>
            <a:endParaRPr lang="de-DE" sz="1200">
              <a:solidFill>
                <a:prstClr val="black"/>
              </a:solidFill>
              <a:latin typeface="Arial"/>
              <a:cs typeface="Times New Roman"/>
            </a:endParaRPr>
          </a:p>
          <a:p>
            <a:pPr algn="ctr" defTabSz="685783"/>
            <a:r>
              <a:rPr lang="de-DE" sz="1200" i="1">
                <a:solidFill>
                  <a:schemeClr val="accent2"/>
                </a:solidFill>
                <a:latin typeface="Arial"/>
                <a:cs typeface="Times New Roman"/>
              </a:rPr>
              <a:t>Schreib gerne in den Chat, von wo ihr euch </a:t>
            </a:r>
            <a:br>
              <a:rPr lang="de-DE" sz="1200" i="1">
                <a:solidFill>
                  <a:schemeClr val="accent2"/>
                </a:solidFill>
                <a:latin typeface="Arial"/>
                <a:cs typeface="Times New Roman"/>
              </a:rPr>
            </a:br>
            <a:r>
              <a:rPr lang="de-DE" sz="1200" i="1">
                <a:solidFill>
                  <a:schemeClr val="accent2"/>
                </a:solidFill>
                <a:latin typeface="Arial"/>
                <a:cs typeface="Times New Roman"/>
              </a:rPr>
              <a:t>heute einwählt </a:t>
            </a:r>
            <a:r>
              <a:rPr lang="de-DE" sz="1200" i="1">
                <a:solidFill>
                  <a:schemeClr val="accent2"/>
                </a:solidFill>
                <a:latin typeface="Arial"/>
                <a:cs typeface="Times New Roman"/>
                <a:sym typeface="Wingdings" panose="05000000000000000000" pitchFamily="2" charset="2"/>
              </a:rPr>
              <a:t></a:t>
            </a:r>
            <a:endParaRPr lang="de-DE" sz="1200" i="1">
              <a:solidFill>
                <a:schemeClr val="accent2"/>
              </a:solidFill>
              <a:latin typeface="Arial"/>
              <a:cs typeface="Times New Roman"/>
            </a:endParaRPr>
          </a:p>
        </p:txBody>
      </p:sp>
      <p:pic>
        <p:nvPicPr>
          <p:cNvPr id="6" name="Grafik 5" descr="Sterne Silhouette">
            <a:extLst>
              <a:ext uri="{FF2B5EF4-FFF2-40B4-BE49-F238E27FC236}">
                <a16:creationId xmlns:a16="http://schemas.microsoft.com/office/drawing/2014/main" id="{542B580D-011F-D899-FB7B-7FB825874B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43314" y="1541236"/>
            <a:ext cx="914400" cy="914400"/>
          </a:xfrm>
          <a:prstGeom prst="rect">
            <a:avLst/>
          </a:prstGeom>
        </p:spPr>
      </p:pic>
      <p:sp>
        <p:nvSpPr>
          <p:cNvPr id="3" name="Fußzeilenplatzhalter 3">
            <a:extLst>
              <a:ext uri="{FF2B5EF4-FFF2-40B4-BE49-F238E27FC236}">
                <a16:creationId xmlns:a16="http://schemas.microsoft.com/office/drawing/2014/main" id="{500EE8E5-49D2-7DB8-95C1-346446506A00}"/>
              </a:ext>
            </a:extLst>
          </p:cNvPr>
          <p:cNvSpPr>
            <a:spLocks noGrp="1"/>
          </p:cNvSpPr>
          <p:nvPr>
            <p:ph type="ftr" sz="quarter" idx="11"/>
          </p:nvPr>
        </p:nvSpPr>
        <p:spPr>
          <a:xfrm>
            <a:off x="431993" y="4737278"/>
            <a:ext cx="8280000" cy="82323"/>
          </a:xfrm>
        </p:spPr>
        <p:txBody>
          <a:bodyPr/>
          <a:lstStyle/>
          <a:p>
            <a:r>
              <a:rPr lang="de-DE"/>
              <a:t>DRK-Solutions 2026</a:t>
            </a:r>
            <a:endParaRPr lang="en-US"/>
          </a:p>
        </p:txBody>
      </p:sp>
    </p:spTree>
    <p:extLst>
      <p:ext uri="{BB962C8B-B14F-4D97-AF65-F5344CB8AC3E}">
        <p14:creationId xmlns:p14="http://schemas.microsoft.com/office/powerpoint/2010/main" val="384171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36F19-9386-6328-ED19-77C41F611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53E96-894A-1A49-A06B-F2EA2CF83069}"/>
              </a:ext>
            </a:extLst>
          </p:cNvPr>
          <p:cNvSpPr>
            <a:spLocks noGrp="1"/>
          </p:cNvSpPr>
          <p:nvPr>
            <p:ph type="title"/>
          </p:nvPr>
        </p:nvSpPr>
        <p:spPr/>
        <p:txBody>
          <a:bodyPr/>
          <a:lstStyle/>
          <a:p>
            <a:r>
              <a:rPr lang="de-DE"/>
              <a:t>Die DRK Heidenheim Pflegedienste gGmbH</a:t>
            </a:r>
          </a:p>
        </p:txBody>
      </p:sp>
      <p:sp>
        <p:nvSpPr>
          <p:cNvPr id="3" name="Content Placeholder 2">
            <a:extLst>
              <a:ext uri="{FF2B5EF4-FFF2-40B4-BE49-F238E27FC236}">
                <a16:creationId xmlns:a16="http://schemas.microsoft.com/office/drawing/2014/main" id="{D05CB338-6A6B-5BC8-8057-2E8C45009F9E}"/>
              </a:ext>
            </a:extLst>
          </p:cNvPr>
          <p:cNvSpPr>
            <a:spLocks noGrp="1"/>
          </p:cNvSpPr>
          <p:nvPr>
            <p:ph idx="1"/>
          </p:nvPr>
        </p:nvSpPr>
        <p:spPr>
          <a:xfrm>
            <a:off x="431992" y="1394938"/>
            <a:ext cx="7693530" cy="3159342"/>
          </a:xfrm>
        </p:spPr>
        <p:txBody>
          <a:bodyPr vert="horz" lIns="0" tIns="0" rIns="0" bIns="0" rtlCol="0" anchor="t">
            <a:noAutofit/>
          </a:bodyPr>
          <a:lstStyle/>
          <a:p>
            <a:r>
              <a:rPr lang="de-DE"/>
              <a:t>Das Projekt auf einen Blick:</a:t>
            </a:r>
            <a:endParaRPr lang="de-DE" b="0">
              <a:solidFill>
                <a:schemeClr val="tx1"/>
              </a:solidFill>
            </a:endParaRPr>
          </a:p>
          <a:p>
            <a:pPr lvl="1"/>
            <a:r>
              <a:rPr lang="de-DE" b="0" u="sng">
                <a:solidFill>
                  <a:schemeClr val="tx1"/>
                </a:solidFill>
              </a:rPr>
              <a:t>Was wir machen:</a:t>
            </a:r>
          </a:p>
          <a:p>
            <a:pPr marL="573260" lvl="4" indent="-285750">
              <a:buFont typeface="Courier New" panose="02070309020205020404" pitchFamily="49" charset="0"/>
              <a:buChar char="o"/>
            </a:pPr>
            <a:r>
              <a:rPr lang="de-DE" b="0">
                <a:solidFill>
                  <a:schemeClr val="tx1"/>
                </a:solidFill>
              </a:rPr>
              <a:t>Nachhaltige Förderung von Nachwuchskräften (25% der Fachkräfte sind Azubis)</a:t>
            </a:r>
          </a:p>
          <a:p>
            <a:pPr marL="573260" lvl="4" indent="-285750">
              <a:buFont typeface="Courier New" panose="02070309020205020404" pitchFamily="49" charset="0"/>
              <a:buChar char="o"/>
            </a:pPr>
            <a:r>
              <a:rPr lang="de-DE" b="0">
                <a:solidFill>
                  <a:schemeClr val="tx1"/>
                </a:solidFill>
              </a:rPr>
              <a:t>Ausbildung gilt als gelebte Kultur  </a:t>
            </a:r>
          </a:p>
          <a:p>
            <a:pPr marL="573260" lvl="4" indent="-285750">
              <a:buFont typeface="Courier New" panose="02070309020205020404" pitchFamily="49" charset="0"/>
              <a:buChar char="o"/>
            </a:pPr>
            <a:r>
              <a:rPr lang="de-DE"/>
              <a:t>E</a:t>
            </a:r>
            <a:r>
              <a:rPr lang="de-DE" b="0"/>
              <a:t>rfolgreiche Refinanzierung einer Ausbildungskoordination</a:t>
            </a:r>
            <a:r>
              <a:rPr lang="de-DE"/>
              <a:t> und aller Praxisanleiterinnen</a:t>
            </a:r>
            <a:endParaRPr lang="de-DE" b="0" u="sng">
              <a:solidFill>
                <a:schemeClr val="tx1"/>
              </a:solidFill>
            </a:endParaRPr>
          </a:p>
          <a:p>
            <a:pPr marL="285750" indent="-285750">
              <a:buFontTx/>
              <a:buChar char="-"/>
            </a:pPr>
            <a:endParaRPr lang="de-DE" b="0" u="sng">
              <a:solidFill>
                <a:schemeClr val="tx1"/>
              </a:solidFill>
            </a:endParaRPr>
          </a:p>
          <a:p>
            <a:r>
              <a:rPr lang="de-DE" b="0" u="sng">
                <a:solidFill>
                  <a:schemeClr val="tx1"/>
                </a:solidFill>
              </a:rPr>
              <a:t>Warum wir es machen:</a:t>
            </a:r>
            <a:r>
              <a:rPr lang="de-DE" b="0">
                <a:solidFill>
                  <a:schemeClr val="tx1"/>
                </a:solidFill>
              </a:rPr>
              <a:t> Es gibt Schwierigkeiten, gut ausgebildetes Personal im ländlichen Raum für die Pflege zu finden und zu halten; die Personalakquise ist entsprechend schwierig. Bei einer Infektionswelle sind die Einrichtungen schnell an ihrem Limit.</a:t>
            </a:r>
          </a:p>
          <a:p>
            <a:endParaRPr lang="de-DE" b="0">
              <a:solidFill>
                <a:schemeClr val="tx1"/>
              </a:solidFill>
            </a:endParaRPr>
          </a:p>
          <a:p>
            <a:r>
              <a:rPr lang="de-DE" b="0" u="sng">
                <a:solidFill>
                  <a:schemeClr val="tx1"/>
                </a:solidFill>
              </a:rPr>
              <a:t>Wo stehen wir heute? </a:t>
            </a:r>
            <a:r>
              <a:rPr lang="de-DE" b="0">
                <a:solidFill>
                  <a:schemeClr val="tx1"/>
                </a:solidFill>
              </a:rPr>
              <a:t>Mit über 80 Auszubildenden unter den 360 Mitarbeitenden setzen wir ein starkes Zeichen für die nachhaltige Förderung von Nachwuchskräften.</a:t>
            </a:r>
          </a:p>
          <a:p>
            <a:pPr marL="285750" indent="-285750">
              <a:buFontTx/>
              <a:buChar char="-"/>
            </a:pPr>
            <a:endParaRPr lang="de-DE" b="0">
              <a:solidFill>
                <a:schemeClr val="tx1"/>
              </a:solidFill>
            </a:endParaRPr>
          </a:p>
          <a:p>
            <a:endParaRPr lang="de-DE" b="0">
              <a:solidFill>
                <a:schemeClr val="tx1"/>
              </a:solidFill>
            </a:endParaRPr>
          </a:p>
        </p:txBody>
      </p:sp>
      <p:sp>
        <p:nvSpPr>
          <p:cNvPr id="4" name="Footer Placeholder 3">
            <a:extLst>
              <a:ext uri="{FF2B5EF4-FFF2-40B4-BE49-F238E27FC236}">
                <a16:creationId xmlns:a16="http://schemas.microsoft.com/office/drawing/2014/main" id="{0F080AF3-2A94-F999-8CC1-FC49B06869FA}"/>
              </a:ext>
            </a:extLst>
          </p:cNvPr>
          <p:cNvSpPr>
            <a:spLocks noGrp="1"/>
          </p:cNvSpPr>
          <p:nvPr>
            <p:ph type="ftr" sz="quarter" idx="11"/>
          </p:nvPr>
        </p:nvSpPr>
        <p:spPr/>
        <p:txBody>
          <a:bodyPr/>
          <a:lstStyle/>
          <a:p>
            <a:r>
              <a:rPr lang="de-DE"/>
              <a:t>Skalierung im DRK 2025</a:t>
            </a:r>
          </a:p>
        </p:txBody>
      </p:sp>
      <p:sp>
        <p:nvSpPr>
          <p:cNvPr id="5" name="Slide Number Placeholder 4">
            <a:extLst>
              <a:ext uri="{FF2B5EF4-FFF2-40B4-BE49-F238E27FC236}">
                <a16:creationId xmlns:a16="http://schemas.microsoft.com/office/drawing/2014/main" id="{4C8B097C-8117-D6A7-F603-F8BCB9EBA8A8}"/>
              </a:ext>
            </a:extLst>
          </p:cNvPr>
          <p:cNvSpPr>
            <a:spLocks noGrp="1"/>
          </p:cNvSpPr>
          <p:nvPr>
            <p:ph type="sldNum" sz="quarter" idx="12"/>
          </p:nvPr>
        </p:nvSpPr>
        <p:spPr/>
        <p:txBody>
          <a:bodyPr/>
          <a:lstStyle/>
          <a:p>
            <a:fld id="{EADB90F9-9C8B-4738-A50E-8F04301A8C13}" type="slidenum">
              <a:rPr lang="de-DE" smtClean="0"/>
              <a:t>20</a:t>
            </a:fld>
            <a:endParaRPr lang="de-DE"/>
          </a:p>
        </p:txBody>
      </p:sp>
    </p:spTree>
    <p:extLst>
      <p:ext uri="{BB962C8B-B14F-4D97-AF65-F5344CB8AC3E}">
        <p14:creationId xmlns:p14="http://schemas.microsoft.com/office/powerpoint/2010/main" val="1007619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06443-E323-72EB-B502-69C0F83575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8D01D-594A-12E0-BCE1-A70FC5CE2ED2}"/>
              </a:ext>
            </a:extLst>
          </p:cNvPr>
          <p:cNvSpPr>
            <a:spLocks noGrp="1"/>
          </p:cNvSpPr>
          <p:nvPr>
            <p:ph type="title"/>
          </p:nvPr>
        </p:nvSpPr>
        <p:spPr/>
        <p:txBody>
          <a:bodyPr/>
          <a:lstStyle/>
          <a:p>
            <a:r>
              <a:rPr lang="de-DE"/>
              <a:t>Bausteine: Was das Projekt ausmacht</a:t>
            </a:r>
            <a:endParaRPr lang="en-US"/>
          </a:p>
        </p:txBody>
      </p:sp>
      <p:sp>
        <p:nvSpPr>
          <p:cNvPr id="3" name="Content Placeholder 2">
            <a:extLst>
              <a:ext uri="{FF2B5EF4-FFF2-40B4-BE49-F238E27FC236}">
                <a16:creationId xmlns:a16="http://schemas.microsoft.com/office/drawing/2014/main" id="{812F43FB-25D0-CB05-44FE-8B8AEAFE49FD}"/>
              </a:ext>
            </a:extLst>
          </p:cNvPr>
          <p:cNvSpPr>
            <a:spLocks noGrp="1"/>
          </p:cNvSpPr>
          <p:nvPr>
            <p:ph idx="1"/>
          </p:nvPr>
        </p:nvSpPr>
        <p:spPr/>
        <p:txBody>
          <a:bodyPr/>
          <a:lstStyle/>
          <a:p>
            <a:pPr fontAlgn="t">
              <a:spcAft>
                <a:spcPts val="800"/>
              </a:spcAft>
            </a:pPr>
            <a:endParaRPr lang="en-US" sz="1600" b="0">
              <a:solidFill>
                <a:schemeClr val="tx1"/>
              </a:solidFill>
            </a:endParaRPr>
          </a:p>
          <a:p>
            <a:pPr marL="342900" indent="-342900" fontAlgn="t">
              <a:spcAft>
                <a:spcPts val="800"/>
              </a:spcAft>
              <a:buFont typeface="Arial" panose="020B0604020202020204" pitchFamily="34" charset="0"/>
              <a:buAutoNum type="arabicPeriod"/>
            </a:pPr>
            <a:r>
              <a:rPr lang="en-US" sz="1600" b="0" err="1">
                <a:solidFill>
                  <a:schemeClr val="tx1"/>
                </a:solidFill>
              </a:rPr>
              <a:t>Ausbildungskoordination</a:t>
            </a:r>
            <a:r>
              <a:rPr lang="en-US" sz="1600" b="0">
                <a:solidFill>
                  <a:schemeClr val="tx1"/>
                </a:solidFill>
              </a:rPr>
              <a:t> </a:t>
            </a:r>
            <a:r>
              <a:rPr lang="en-US" sz="1600" b="0" err="1">
                <a:solidFill>
                  <a:schemeClr val="tx1"/>
                </a:solidFill>
              </a:rPr>
              <a:t>einstellen</a:t>
            </a:r>
            <a:r>
              <a:rPr lang="en-US" sz="1600" b="0">
                <a:solidFill>
                  <a:schemeClr val="tx1"/>
                </a:solidFill>
              </a:rPr>
              <a:t> und </a:t>
            </a:r>
            <a:r>
              <a:rPr lang="en-US" sz="1600" b="0" err="1">
                <a:solidFill>
                  <a:schemeClr val="tx1"/>
                </a:solidFill>
              </a:rPr>
              <a:t>organisatorisch</a:t>
            </a:r>
            <a:r>
              <a:rPr lang="en-US" sz="1600" b="0">
                <a:solidFill>
                  <a:schemeClr val="tx1"/>
                </a:solidFill>
              </a:rPr>
              <a:t> </a:t>
            </a:r>
            <a:r>
              <a:rPr lang="en-US" sz="1600" b="0" err="1">
                <a:solidFill>
                  <a:schemeClr val="tx1"/>
                </a:solidFill>
              </a:rPr>
              <a:t>einbetten</a:t>
            </a:r>
            <a:r>
              <a:rPr lang="en-US" sz="1600" b="0">
                <a:solidFill>
                  <a:schemeClr val="tx1"/>
                </a:solidFill>
              </a:rPr>
              <a:t> </a:t>
            </a:r>
            <a:br>
              <a:rPr lang="en-US" sz="1600" b="0">
                <a:solidFill>
                  <a:schemeClr val="tx1"/>
                </a:solidFill>
              </a:rPr>
            </a:br>
            <a:endParaRPr lang="en-US" sz="1600" b="0">
              <a:solidFill>
                <a:schemeClr val="tx1"/>
              </a:solidFill>
            </a:endParaRPr>
          </a:p>
          <a:p>
            <a:pPr marL="342900" indent="-342900" fontAlgn="t">
              <a:spcAft>
                <a:spcPts val="800"/>
              </a:spcAft>
              <a:buFont typeface="Arial" panose="020B0604020202020204" pitchFamily="34" charset="0"/>
              <a:buAutoNum type="arabicPeriod"/>
            </a:pPr>
            <a:r>
              <a:rPr lang="en-US" sz="1600" b="0">
                <a:solidFill>
                  <a:schemeClr val="tx1"/>
                </a:solidFill>
              </a:rPr>
              <a:t> </a:t>
            </a:r>
            <a:r>
              <a:rPr lang="en-US" sz="1600" b="0" err="1">
                <a:solidFill>
                  <a:schemeClr val="tx1"/>
                </a:solidFill>
              </a:rPr>
              <a:t>Praxisanleitung</a:t>
            </a:r>
            <a:r>
              <a:rPr lang="en-US" sz="1600" b="0">
                <a:solidFill>
                  <a:schemeClr val="tx1"/>
                </a:solidFill>
              </a:rPr>
              <a:t> </a:t>
            </a:r>
            <a:r>
              <a:rPr lang="en-US" sz="1600" b="0" err="1">
                <a:solidFill>
                  <a:schemeClr val="tx1"/>
                </a:solidFill>
              </a:rPr>
              <a:t>stärken</a:t>
            </a:r>
            <a:br>
              <a:rPr lang="en-US" sz="1600" b="0">
                <a:solidFill>
                  <a:schemeClr val="tx1"/>
                </a:solidFill>
              </a:rPr>
            </a:br>
            <a:endParaRPr lang="en-US" sz="1600" b="0">
              <a:solidFill>
                <a:schemeClr val="tx1"/>
              </a:solidFill>
            </a:endParaRPr>
          </a:p>
          <a:p>
            <a:pPr marL="342900" indent="-342900" fontAlgn="t">
              <a:spcAft>
                <a:spcPts val="800"/>
              </a:spcAft>
              <a:buFont typeface="Arial" panose="020B0604020202020204" pitchFamily="34" charset="0"/>
              <a:buAutoNum type="arabicPeriod"/>
            </a:pPr>
            <a:r>
              <a:rPr lang="en-US" sz="1600" b="0" err="1">
                <a:solidFill>
                  <a:schemeClr val="tx1"/>
                </a:solidFill>
              </a:rPr>
              <a:t>Ausbildung</a:t>
            </a:r>
            <a:r>
              <a:rPr lang="en-US" sz="1600" b="0">
                <a:solidFill>
                  <a:schemeClr val="tx1"/>
                </a:solidFill>
              </a:rPr>
              <a:t> </a:t>
            </a:r>
            <a:r>
              <a:rPr lang="en-US" sz="1600" b="0" err="1">
                <a:solidFill>
                  <a:schemeClr val="tx1"/>
                </a:solidFill>
              </a:rPr>
              <a:t>als</a:t>
            </a:r>
            <a:r>
              <a:rPr lang="en-US" sz="1600" b="0">
                <a:solidFill>
                  <a:schemeClr val="tx1"/>
                </a:solidFill>
              </a:rPr>
              <a:t> </a:t>
            </a:r>
            <a:r>
              <a:rPr lang="en-US" sz="1600" b="0" err="1">
                <a:solidFill>
                  <a:schemeClr val="tx1"/>
                </a:solidFill>
              </a:rPr>
              <a:t>gelebte</a:t>
            </a:r>
            <a:r>
              <a:rPr lang="en-US" sz="1600" b="0">
                <a:solidFill>
                  <a:schemeClr val="tx1"/>
                </a:solidFill>
              </a:rPr>
              <a:t> Kultur</a:t>
            </a:r>
            <a:br>
              <a:rPr lang="en-US" sz="1600" b="0">
                <a:solidFill>
                  <a:schemeClr val="tx1"/>
                </a:solidFill>
              </a:rPr>
            </a:br>
            <a:r>
              <a:rPr lang="en-US" sz="1600" b="0">
                <a:solidFill>
                  <a:schemeClr val="tx1"/>
                </a:solidFill>
              </a:rPr>
              <a:t> </a:t>
            </a:r>
          </a:p>
          <a:p>
            <a:pPr fontAlgn="t">
              <a:spcAft>
                <a:spcPts val="800"/>
              </a:spcAft>
            </a:pPr>
            <a:r>
              <a:rPr lang="de-DE" sz="1600" b="0">
                <a:solidFill>
                  <a:schemeClr val="tx1"/>
                </a:solidFill>
              </a:rPr>
              <a:t>4.   Ressourcen bündeln und ergänzende, unterstützende Maßnahmen ergreifen</a:t>
            </a:r>
            <a:endParaRPr lang="en-US" sz="1600" b="0">
              <a:solidFill>
                <a:schemeClr val="tx1"/>
              </a:solidFill>
            </a:endParaRPr>
          </a:p>
        </p:txBody>
      </p:sp>
      <p:sp>
        <p:nvSpPr>
          <p:cNvPr id="4" name="Footer Placeholder 3">
            <a:extLst>
              <a:ext uri="{FF2B5EF4-FFF2-40B4-BE49-F238E27FC236}">
                <a16:creationId xmlns:a16="http://schemas.microsoft.com/office/drawing/2014/main" id="{DF584CC1-F628-0C30-E850-160AFDEA2CCD}"/>
              </a:ext>
            </a:extLst>
          </p:cNvPr>
          <p:cNvSpPr>
            <a:spLocks noGrp="1"/>
          </p:cNvSpPr>
          <p:nvPr>
            <p:ph type="ftr" sz="quarter" idx="11"/>
          </p:nvPr>
        </p:nvSpPr>
        <p:spPr/>
        <p:txBody>
          <a:bodyPr/>
          <a:lstStyle/>
          <a:p>
            <a:r>
              <a:rPr lang="de-DE"/>
              <a:t>Skalierung im DRK 2025</a:t>
            </a:r>
          </a:p>
        </p:txBody>
      </p:sp>
      <p:sp>
        <p:nvSpPr>
          <p:cNvPr id="5" name="Slide Number Placeholder 4">
            <a:extLst>
              <a:ext uri="{FF2B5EF4-FFF2-40B4-BE49-F238E27FC236}">
                <a16:creationId xmlns:a16="http://schemas.microsoft.com/office/drawing/2014/main" id="{B50E0901-3F20-B5E2-702A-F0EECC4971F0}"/>
              </a:ext>
            </a:extLst>
          </p:cNvPr>
          <p:cNvSpPr>
            <a:spLocks noGrp="1"/>
          </p:cNvSpPr>
          <p:nvPr>
            <p:ph type="sldNum" sz="quarter" idx="12"/>
          </p:nvPr>
        </p:nvSpPr>
        <p:spPr/>
        <p:txBody>
          <a:bodyPr/>
          <a:lstStyle/>
          <a:p>
            <a:fld id="{EADB90F9-9C8B-4738-A50E-8F04301A8C13}" type="slidenum">
              <a:rPr lang="de-DE" smtClean="0"/>
              <a:t>21</a:t>
            </a:fld>
            <a:endParaRPr lang="de-DE"/>
          </a:p>
        </p:txBody>
      </p:sp>
    </p:spTree>
    <p:extLst>
      <p:ext uri="{BB962C8B-B14F-4D97-AF65-F5344CB8AC3E}">
        <p14:creationId xmlns:p14="http://schemas.microsoft.com/office/powerpoint/2010/main" val="4195265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8979-A760-B646-E77E-96D714B153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54FAE4-559B-D649-8269-EA7E703C7C7C}"/>
              </a:ext>
            </a:extLst>
          </p:cNvPr>
          <p:cNvSpPr>
            <a:spLocks noGrp="1"/>
          </p:cNvSpPr>
          <p:nvPr>
            <p:ph type="title"/>
          </p:nvPr>
        </p:nvSpPr>
        <p:spPr/>
        <p:txBody>
          <a:bodyPr/>
          <a:lstStyle/>
          <a:p>
            <a:r>
              <a:rPr lang="de-DE"/>
              <a:t>1. Ausbildungskoordination einstellen und organisatorisch einbetten </a:t>
            </a:r>
          </a:p>
        </p:txBody>
      </p:sp>
      <p:sp>
        <p:nvSpPr>
          <p:cNvPr id="3" name="Content Placeholder 2">
            <a:extLst>
              <a:ext uri="{FF2B5EF4-FFF2-40B4-BE49-F238E27FC236}">
                <a16:creationId xmlns:a16="http://schemas.microsoft.com/office/drawing/2014/main" id="{1F54DE1E-BE6E-CB2C-5EE9-E8663B3F6619}"/>
              </a:ext>
            </a:extLst>
          </p:cNvPr>
          <p:cNvSpPr>
            <a:spLocks noGrp="1"/>
          </p:cNvSpPr>
          <p:nvPr>
            <p:ph idx="1"/>
          </p:nvPr>
        </p:nvSpPr>
        <p:spPr/>
        <p:txBody>
          <a:bodyPr vert="horz" lIns="0" tIns="0" rIns="0" bIns="0" rtlCol="0" anchor="t">
            <a:noAutofit/>
          </a:bodyPr>
          <a:lstStyle/>
          <a:p>
            <a:endParaRPr lang="de-DE"/>
          </a:p>
          <a:p>
            <a:endParaRPr lang="de-DE"/>
          </a:p>
          <a:p>
            <a:r>
              <a:rPr lang="de-DE" b="0" u="sng">
                <a:solidFill>
                  <a:schemeClr val="tx1"/>
                </a:solidFill>
              </a:rPr>
              <a:t>Ausbildungskoordination</a:t>
            </a:r>
            <a:r>
              <a:rPr lang="de-DE" b="0">
                <a:solidFill>
                  <a:schemeClr val="tx1"/>
                </a:solidFill>
              </a:rPr>
              <a:t>: zentrale Anlaufstelle für alle Fragen, bietet direkte Unterstützung.</a:t>
            </a:r>
            <a:r>
              <a:rPr lang="en-US" b="0">
                <a:solidFill>
                  <a:schemeClr val="tx1"/>
                </a:solidFill>
              </a:rPr>
              <a:t> Sie hat </a:t>
            </a:r>
            <a:r>
              <a:rPr lang="en-US" b="0" err="1">
                <a:solidFill>
                  <a:schemeClr val="tx1"/>
                </a:solidFill>
              </a:rPr>
              <a:t>eine</a:t>
            </a:r>
            <a:r>
              <a:rPr lang="en-US" b="0">
                <a:solidFill>
                  <a:schemeClr val="tx1"/>
                </a:solidFill>
              </a:rPr>
              <a:t> </a:t>
            </a:r>
            <a:r>
              <a:rPr lang="en-US" b="0" err="1">
                <a:solidFill>
                  <a:schemeClr val="tx1"/>
                </a:solidFill>
              </a:rPr>
              <a:t>Stabstellenfunktion</a:t>
            </a:r>
            <a:r>
              <a:rPr lang="en-US" b="0">
                <a:solidFill>
                  <a:schemeClr val="tx1"/>
                </a:solidFill>
              </a:rPr>
              <a:t> und </a:t>
            </a:r>
            <a:r>
              <a:rPr lang="en-US" b="0" err="1">
                <a:solidFill>
                  <a:schemeClr val="tx1"/>
                </a:solidFill>
              </a:rPr>
              <a:t>ist</a:t>
            </a:r>
            <a:r>
              <a:rPr lang="en-US" b="0">
                <a:solidFill>
                  <a:schemeClr val="tx1"/>
                </a:solidFill>
              </a:rPr>
              <a:t> nicht den </a:t>
            </a:r>
            <a:r>
              <a:rPr lang="en-US" b="0" err="1">
                <a:solidFill>
                  <a:schemeClr val="tx1"/>
                </a:solidFill>
              </a:rPr>
              <a:t>einzelnen</a:t>
            </a:r>
            <a:r>
              <a:rPr lang="en-US" b="0">
                <a:solidFill>
                  <a:schemeClr val="tx1"/>
                </a:solidFill>
              </a:rPr>
              <a:t> </a:t>
            </a:r>
            <a:r>
              <a:rPr lang="en-US" b="0" err="1">
                <a:solidFill>
                  <a:schemeClr val="tx1"/>
                </a:solidFill>
              </a:rPr>
              <a:t>Einrichtungen</a:t>
            </a:r>
            <a:r>
              <a:rPr lang="en-US" b="0">
                <a:solidFill>
                  <a:schemeClr val="tx1"/>
                </a:solidFill>
              </a:rPr>
              <a:t> </a:t>
            </a:r>
            <a:r>
              <a:rPr lang="en-US" b="0" err="1">
                <a:solidFill>
                  <a:schemeClr val="tx1"/>
                </a:solidFill>
              </a:rPr>
              <a:t>zugeordnet</a:t>
            </a:r>
            <a:r>
              <a:rPr lang="en-US" b="0">
                <a:solidFill>
                  <a:schemeClr val="tx1"/>
                </a:solidFill>
              </a:rPr>
              <a:t>. </a:t>
            </a:r>
            <a:br>
              <a:rPr lang="en-US" b="0">
                <a:solidFill>
                  <a:schemeClr val="tx1"/>
                </a:solidFill>
              </a:rPr>
            </a:br>
            <a:r>
              <a:rPr lang="en-US" b="0">
                <a:solidFill>
                  <a:schemeClr val="tx1"/>
                </a:solidFill>
              </a:rPr>
              <a:t>Wir </a:t>
            </a:r>
            <a:r>
              <a:rPr lang="en-US" b="0" err="1">
                <a:solidFill>
                  <a:schemeClr val="tx1"/>
                </a:solidFill>
              </a:rPr>
              <a:t>haben</a:t>
            </a:r>
            <a:r>
              <a:rPr lang="en-US" b="0">
                <a:solidFill>
                  <a:schemeClr val="tx1"/>
                </a:solidFill>
              </a:rPr>
              <a:t> </a:t>
            </a:r>
            <a:r>
              <a:rPr lang="en-US" b="0" err="1">
                <a:solidFill>
                  <a:schemeClr val="tx1"/>
                </a:solidFill>
              </a:rPr>
              <a:t>darum</a:t>
            </a:r>
            <a:r>
              <a:rPr lang="en-US" b="0">
                <a:solidFill>
                  <a:schemeClr val="tx1"/>
                </a:solidFill>
              </a:rPr>
              <a:t> </a:t>
            </a:r>
            <a:r>
              <a:rPr lang="en-US" b="0" err="1">
                <a:solidFill>
                  <a:schemeClr val="tx1"/>
                </a:solidFill>
              </a:rPr>
              <a:t>eine</a:t>
            </a:r>
            <a:r>
              <a:rPr lang="en-US" b="0">
                <a:solidFill>
                  <a:schemeClr val="tx1"/>
                </a:solidFill>
              </a:rPr>
              <a:t> </a:t>
            </a:r>
            <a:r>
              <a:rPr lang="en-US" b="0" err="1">
                <a:solidFill>
                  <a:schemeClr val="tx1"/>
                </a:solidFill>
              </a:rPr>
              <a:t>eigene</a:t>
            </a:r>
            <a:r>
              <a:rPr lang="en-US" b="0">
                <a:solidFill>
                  <a:schemeClr val="tx1"/>
                </a:solidFill>
              </a:rPr>
              <a:t> </a:t>
            </a:r>
            <a:r>
              <a:rPr lang="en-US" b="0" err="1">
                <a:solidFill>
                  <a:schemeClr val="tx1"/>
                </a:solidFill>
              </a:rPr>
              <a:t>Abteilung</a:t>
            </a:r>
            <a:r>
              <a:rPr lang="en-US" b="0">
                <a:solidFill>
                  <a:schemeClr val="tx1"/>
                </a:solidFill>
              </a:rPr>
              <a:t> </a:t>
            </a:r>
            <a:r>
              <a:rPr lang="en-US" b="0" err="1">
                <a:solidFill>
                  <a:schemeClr val="tx1"/>
                </a:solidFill>
              </a:rPr>
              <a:t>aufgebaut</a:t>
            </a:r>
            <a:r>
              <a:rPr lang="en-US" b="0">
                <a:solidFill>
                  <a:schemeClr val="tx1"/>
                </a:solidFill>
              </a:rPr>
              <a:t>.</a:t>
            </a:r>
          </a:p>
          <a:p>
            <a:endParaRPr lang="de-DE" b="0"/>
          </a:p>
          <a:p>
            <a:pPr marL="285750" lvl="2" indent="-285750">
              <a:buFont typeface="Courier New" panose="02070309020205020404" pitchFamily="49" charset="0"/>
              <a:buChar char="o"/>
            </a:pPr>
            <a:r>
              <a:rPr lang="de-DE" b="0">
                <a:solidFill>
                  <a:schemeClr val="tx1"/>
                </a:solidFill>
              </a:rPr>
              <a:t>Zentrale Kommunikationsstelle &amp; Koordinationstalent</a:t>
            </a:r>
          </a:p>
          <a:p>
            <a:pPr marL="285750" lvl="2" indent="-285750">
              <a:buFont typeface="Courier New" panose="02070309020205020404" pitchFamily="49" charset="0"/>
              <a:buChar char="o"/>
            </a:pPr>
            <a:r>
              <a:rPr lang="de-DE" b="0">
                <a:solidFill>
                  <a:schemeClr val="tx1"/>
                </a:solidFill>
              </a:rPr>
              <a:t>Konfliktmanagement und Lösungsberatung</a:t>
            </a:r>
          </a:p>
          <a:p>
            <a:pPr marL="285750" lvl="2" indent="-285750">
              <a:buFont typeface="Courier New" panose="02070309020205020404" pitchFamily="49" charset="0"/>
              <a:buChar char="o"/>
            </a:pPr>
            <a:r>
              <a:rPr lang="de-DE" b="0">
                <a:solidFill>
                  <a:schemeClr val="tx1"/>
                </a:solidFill>
              </a:rPr>
              <a:t>Entlastung von Leitung und Fachpersonal </a:t>
            </a:r>
          </a:p>
          <a:p>
            <a:pPr>
              <a:buFontTx/>
            </a:pPr>
            <a:endParaRPr lang="de-DE" b="0">
              <a:solidFill>
                <a:schemeClr val="tx1"/>
              </a:solidFill>
              <a:highlight>
                <a:srgbClr val="00FF00"/>
              </a:highlight>
            </a:endParaRPr>
          </a:p>
          <a:p>
            <a:pPr>
              <a:buFontTx/>
            </a:pPr>
            <a:r>
              <a:rPr lang="de-DE" b="0" u="sng">
                <a:solidFill>
                  <a:schemeClr val="tx1"/>
                </a:solidFill>
              </a:rPr>
              <a:t>Herausforderung</a:t>
            </a:r>
            <a:r>
              <a:rPr lang="de-DE" b="0">
                <a:solidFill>
                  <a:schemeClr val="tx1"/>
                </a:solidFill>
              </a:rPr>
              <a:t>: Die Refinanzierung gerade zu Beginn ist bei noch zu wenigen Auszubildenden ein Problem, hierbei gilt es kreative Lösungen zu finden und unternehmerische Entscheidungen zu treffen.</a:t>
            </a:r>
          </a:p>
          <a:p>
            <a:pPr marL="285750" indent="-285750">
              <a:buFontTx/>
              <a:buChar char="-"/>
            </a:pPr>
            <a:endParaRPr lang="de-DE">
              <a:solidFill>
                <a:schemeClr val="tx1"/>
              </a:solidFill>
            </a:endParaRPr>
          </a:p>
          <a:p>
            <a:pPr marL="285750" indent="-285750">
              <a:buFontTx/>
              <a:buChar char="-"/>
            </a:pPr>
            <a:endParaRPr lang="de-DE" b="0">
              <a:solidFill>
                <a:schemeClr val="tx1"/>
              </a:solidFill>
            </a:endParaRPr>
          </a:p>
          <a:p>
            <a:endParaRPr lang="de-DE" b="0">
              <a:solidFill>
                <a:schemeClr val="tx1"/>
              </a:solidFill>
            </a:endParaRPr>
          </a:p>
        </p:txBody>
      </p:sp>
      <p:sp>
        <p:nvSpPr>
          <p:cNvPr id="4" name="Footer Placeholder 3">
            <a:extLst>
              <a:ext uri="{FF2B5EF4-FFF2-40B4-BE49-F238E27FC236}">
                <a16:creationId xmlns:a16="http://schemas.microsoft.com/office/drawing/2014/main" id="{3BC9E194-1388-595F-120E-3086F8FEFEF0}"/>
              </a:ext>
            </a:extLst>
          </p:cNvPr>
          <p:cNvSpPr>
            <a:spLocks noGrp="1"/>
          </p:cNvSpPr>
          <p:nvPr>
            <p:ph type="ftr" sz="quarter" idx="11"/>
          </p:nvPr>
        </p:nvSpPr>
        <p:spPr/>
        <p:txBody>
          <a:bodyPr/>
          <a:lstStyle/>
          <a:p>
            <a:r>
              <a:rPr lang="de-DE"/>
              <a:t>Skalierung im DRK 2025</a:t>
            </a:r>
          </a:p>
        </p:txBody>
      </p:sp>
      <p:sp>
        <p:nvSpPr>
          <p:cNvPr id="5" name="Slide Number Placeholder 4">
            <a:extLst>
              <a:ext uri="{FF2B5EF4-FFF2-40B4-BE49-F238E27FC236}">
                <a16:creationId xmlns:a16="http://schemas.microsoft.com/office/drawing/2014/main" id="{B509B47D-86E9-3291-77A3-82B34B676DCB}"/>
              </a:ext>
            </a:extLst>
          </p:cNvPr>
          <p:cNvSpPr>
            <a:spLocks noGrp="1"/>
          </p:cNvSpPr>
          <p:nvPr>
            <p:ph type="sldNum" sz="quarter" idx="12"/>
          </p:nvPr>
        </p:nvSpPr>
        <p:spPr/>
        <p:txBody>
          <a:bodyPr/>
          <a:lstStyle/>
          <a:p>
            <a:fld id="{EADB90F9-9C8B-4738-A50E-8F04301A8C13}" type="slidenum">
              <a:rPr lang="de-DE" smtClean="0"/>
              <a:t>22</a:t>
            </a:fld>
            <a:endParaRPr lang="de-DE"/>
          </a:p>
        </p:txBody>
      </p:sp>
    </p:spTree>
    <p:extLst>
      <p:ext uri="{BB962C8B-B14F-4D97-AF65-F5344CB8AC3E}">
        <p14:creationId xmlns:p14="http://schemas.microsoft.com/office/powerpoint/2010/main" val="1146349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584C8-429C-5F79-C1EA-EF10C1DECB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C697E1-CBD3-CDD5-07F5-D208C5452637}"/>
              </a:ext>
            </a:extLst>
          </p:cNvPr>
          <p:cNvSpPr>
            <a:spLocks noGrp="1"/>
          </p:cNvSpPr>
          <p:nvPr>
            <p:ph type="title"/>
          </p:nvPr>
        </p:nvSpPr>
        <p:spPr/>
        <p:txBody>
          <a:bodyPr/>
          <a:lstStyle/>
          <a:p>
            <a:r>
              <a:rPr lang="de-DE"/>
              <a:t>2.  Praxisanleitung stärken</a:t>
            </a:r>
            <a:endParaRPr lang="en-US"/>
          </a:p>
        </p:txBody>
      </p:sp>
      <p:sp>
        <p:nvSpPr>
          <p:cNvPr id="3" name="Content Placeholder 2">
            <a:extLst>
              <a:ext uri="{FF2B5EF4-FFF2-40B4-BE49-F238E27FC236}">
                <a16:creationId xmlns:a16="http://schemas.microsoft.com/office/drawing/2014/main" id="{D84EDDE2-5D53-0755-8741-B3144E705B6D}"/>
              </a:ext>
            </a:extLst>
          </p:cNvPr>
          <p:cNvSpPr>
            <a:spLocks noGrp="1"/>
          </p:cNvSpPr>
          <p:nvPr>
            <p:ph idx="1"/>
          </p:nvPr>
        </p:nvSpPr>
        <p:spPr/>
        <p:txBody>
          <a:bodyPr vert="horz" lIns="0" tIns="0" rIns="0" bIns="0" rtlCol="0" anchor="t">
            <a:noAutofit/>
          </a:bodyPr>
          <a:lstStyle/>
          <a:p>
            <a:pPr marL="285750" indent="-285750">
              <a:lnSpc>
                <a:spcPct val="107000"/>
              </a:lnSpc>
              <a:spcAft>
                <a:spcPts val="800"/>
              </a:spcAft>
              <a:buFontTx/>
              <a:buChar char="-"/>
            </a:pPr>
            <a:r>
              <a:rPr lang="de-DE" kern="0">
                <a:solidFill>
                  <a:schemeClr val="tx1"/>
                </a:solidFill>
              </a:rPr>
              <a:t>Stabstelle</a:t>
            </a:r>
            <a:r>
              <a:rPr lang="de-DE" b="0" kern="0">
                <a:solidFill>
                  <a:schemeClr val="tx1"/>
                </a:solidFill>
              </a:rPr>
              <a:t> integriert Ausbildungskoordination + 10 Praxisanleitende (300-stündige Weiterbildung)</a:t>
            </a:r>
          </a:p>
          <a:p>
            <a:pPr marL="285750" indent="-285750">
              <a:lnSpc>
                <a:spcPct val="107000"/>
              </a:lnSpc>
              <a:spcAft>
                <a:spcPts val="800"/>
              </a:spcAft>
              <a:buFontTx/>
              <a:buChar char="-"/>
            </a:pPr>
            <a:r>
              <a:rPr lang="de-DE" b="0" kern="0">
                <a:solidFill>
                  <a:schemeClr val="tx1"/>
                </a:solidFill>
              </a:rPr>
              <a:t>Aufgabe: </a:t>
            </a:r>
            <a:r>
              <a:rPr lang="de-DE" kern="0">
                <a:solidFill>
                  <a:schemeClr val="tx1"/>
                </a:solidFill>
              </a:rPr>
              <a:t>Anleitung &amp; Begleitung </a:t>
            </a:r>
            <a:r>
              <a:rPr lang="de-DE" b="0" kern="0">
                <a:solidFill>
                  <a:schemeClr val="tx1"/>
                </a:solidFill>
              </a:rPr>
              <a:t>der praktischen Blöcke für Auszubildende sowie </a:t>
            </a:r>
            <a:br>
              <a:rPr lang="de-DE" b="0" kern="0">
                <a:solidFill>
                  <a:schemeClr val="tx1"/>
                </a:solidFill>
              </a:rPr>
            </a:br>
            <a:r>
              <a:rPr lang="de-DE" b="0" kern="0">
                <a:solidFill>
                  <a:schemeClr val="tx1"/>
                </a:solidFill>
              </a:rPr>
              <a:t>deren Weiterbildung</a:t>
            </a:r>
          </a:p>
          <a:p>
            <a:pPr marL="285750" indent="-285750">
              <a:lnSpc>
                <a:spcPct val="107000"/>
              </a:lnSpc>
              <a:spcAft>
                <a:spcPts val="800"/>
              </a:spcAft>
              <a:buFontTx/>
              <a:buChar char="-"/>
            </a:pPr>
            <a:r>
              <a:rPr lang="en-US" kern="0" err="1">
                <a:solidFill>
                  <a:schemeClr val="tx1"/>
                </a:solidFill>
              </a:rPr>
              <a:t>Soliden</a:t>
            </a:r>
            <a:r>
              <a:rPr lang="en-US" kern="0">
                <a:solidFill>
                  <a:schemeClr val="tx1"/>
                </a:solidFill>
              </a:rPr>
              <a:t> </a:t>
            </a:r>
            <a:r>
              <a:rPr lang="en-US" kern="0" err="1">
                <a:solidFill>
                  <a:schemeClr val="tx1"/>
                </a:solidFill>
              </a:rPr>
              <a:t>Lehrplan</a:t>
            </a:r>
            <a:r>
              <a:rPr lang="en-US" kern="0">
                <a:solidFill>
                  <a:schemeClr val="tx1"/>
                </a:solidFill>
              </a:rPr>
              <a:t>, </a:t>
            </a:r>
            <a:r>
              <a:rPr lang="en-US" kern="0" err="1">
                <a:solidFill>
                  <a:schemeClr val="tx1"/>
                </a:solidFill>
              </a:rPr>
              <a:t>praktische</a:t>
            </a:r>
            <a:r>
              <a:rPr lang="en-US" kern="0">
                <a:solidFill>
                  <a:schemeClr val="tx1"/>
                </a:solidFill>
              </a:rPr>
              <a:t> </a:t>
            </a:r>
            <a:r>
              <a:rPr lang="en-US" kern="0" err="1">
                <a:solidFill>
                  <a:schemeClr val="tx1"/>
                </a:solidFill>
              </a:rPr>
              <a:t>Lerneinheiten</a:t>
            </a:r>
            <a:r>
              <a:rPr lang="en-US" kern="0">
                <a:solidFill>
                  <a:schemeClr val="tx1"/>
                </a:solidFill>
              </a:rPr>
              <a:t>, und </a:t>
            </a:r>
            <a:r>
              <a:rPr lang="en-US" kern="0" err="1">
                <a:solidFill>
                  <a:schemeClr val="tx1"/>
                </a:solidFill>
              </a:rPr>
              <a:t>Flexibilität</a:t>
            </a:r>
            <a:r>
              <a:rPr lang="en-US" kern="0">
                <a:solidFill>
                  <a:schemeClr val="tx1"/>
                </a:solidFill>
              </a:rPr>
              <a:t> </a:t>
            </a:r>
            <a:r>
              <a:rPr lang="en-US" b="0" kern="0" err="1">
                <a:solidFill>
                  <a:schemeClr val="tx1"/>
                </a:solidFill>
              </a:rPr>
              <a:t>ermöglichen</a:t>
            </a:r>
            <a:r>
              <a:rPr lang="en-US" b="0" kern="0">
                <a:solidFill>
                  <a:schemeClr val="tx1"/>
                </a:solidFill>
              </a:rPr>
              <a:t> und </a:t>
            </a:r>
            <a:r>
              <a:rPr lang="en-US" b="0" kern="0" err="1">
                <a:solidFill>
                  <a:schemeClr val="tx1"/>
                </a:solidFill>
              </a:rPr>
              <a:t>bereichern</a:t>
            </a:r>
            <a:r>
              <a:rPr lang="en-US" b="0" kern="0">
                <a:solidFill>
                  <a:schemeClr val="tx1"/>
                </a:solidFill>
              </a:rPr>
              <a:t> die </a:t>
            </a:r>
            <a:r>
              <a:rPr lang="en-US" b="0" kern="0" err="1">
                <a:solidFill>
                  <a:schemeClr val="tx1"/>
                </a:solidFill>
              </a:rPr>
              <a:t>Praxisanleitung</a:t>
            </a:r>
            <a:endParaRPr lang="en-US" b="0" kern="0">
              <a:solidFill>
                <a:schemeClr val="tx1"/>
              </a:solidFill>
            </a:endParaRPr>
          </a:p>
          <a:p>
            <a:pPr marL="285750" indent="-285750">
              <a:lnSpc>
                <a:spcPct val="107000"/>
              </a:lnSpc>
              <a:spcAft>
                <a:spcPts val="800"/>
              </a:spcAft>
              <a:buFontTx/>
              <a:buChar char="-"/>
            </a:pPr>
            <a:r>
              <a:rPr lang="en-US" b="0" err="1">
                <a:solidFill>
                  <a:srgbClr val="000000"/>
                </a:solidFill>
              </a:rPr>
              <a:t>Praxisanleitende</a:t>
            </a:r>
            <a:r>
              <a:rPr lang="en-US" b="0">
                <a:solidFill>
                  <a:srgbClr val="000000"/>
                </a:solidFill>
              </a:rPr>
              <a:t> </a:t>
            </a:r>
            <a:r>
              <a:rPr lang="en-US" b="0" err="1">
                <a:solidFill>
                  <a:srgbClr val="000000"/>
                </a:solidFill>
              </a:rPr>
              <a:t>sind</a:t>
            </a:r>
            <a:r>
              <a:rPr lang="en-US" b="0">
                <a:solidFill>
                  <a:srgbClr val="000000"/>
                </a:solidFill>
              </a:rPr>
              <a:t> nicht </a:t>
            </a:r>
            <a:r>
              <a:rPr lang="en-US" b="0" err="1">
                <a:solidFill>
                  <a:srgbClr val="000000"/>
                </a:solidFill>
              </a:rPr>
              <a:t>ausschließlich</a:t>
            </a:r>
            <a:r>
              <a:rPr lang="en-US" b="0">
                <a:solidFill>
                  <a:srgbClr val="000000"/>
                </a:solidFill>
              </a:rPr>
              <a:t> in der </a:t>
            </a:r>
            <a:r>
              <a:rPr lang="en-US" b="0" err="1">
                <a:solidFill>
                  <a:srgbClr val="000000"/>
                </a:solidFill>
              </a:rPr>
              <a:t>Anleitung</a:t>
            </a:r>
            <a:r>
              <a:rPr lang="en-US" b="0">
                <a:solidFill>
                  <a:srgbClr val="000000"/>
                </a:solidFill>
              </a:rPr>
              <a:t> </a:t>
            </a:r>
            <a:r>
              <a:rPr lang="en-US" b="0" err="1">
                <a:solidFill>
                  <a:srgbClr val="000000"/>
                </a:solidFill>
              </a:rPr>
              <a:t>tätig</a:t>
            </a:r>
            <a:r>
              <a:rPr lang="en-US" b="0">
                <a:solidFill>
                  <a:srgbClr val="000000"/>
                </a:solidFill>
              </a:rPr>
              <a:t>. Mit </a:t>
            </a:r>
            <a:r>
              <a:rPr lang="en-US" b="0" err="1">
                <a:solidFill>
                  <a:srgbClr val="000000"/>
                </a:solidFill>
              </a:rPr>
              <a:t>einem</a:t>
            </a:r>
            <a:r>
              <a:rPr lang="en-US" b="0">
                <a:solidFill>
                  <a:srgbClr val="000000"/>
                </a:solidFill>
              </a:rPr>
              <a:t> Teil </a:t>
            </a:r>
            <a:r>
              <a:rPr lang="en-US" b="0" err="1">
                <a:solidFill>
                  <a:srgbClr val="000000"/>
                </a:solidFill>
              </a:rPr>
              <a:t>ihres</a:t>
            </a:r>
            <a:r>
              <a:rPr lang="en-US" b="0">
                <a:solidFill>
                  <a:srgbClr val="000000"/>
                </a:solidFill>
              </a:rPr>
              <a:t> </a:t>
            </a:r>
            <a:r>
              <a:rPr lang="en-US" b="0" err="1">
                <a:solidFill>
                  <a:srgbClr val="000000"/>
                </a:solidFill>
              </a:rPr>
              <a:t>Stellenanteils</a:t>
            </a:r>
            <a:r>
              <a:rPr lang="en-US" b="0">
                <a:solidFill>
                  <a:srgbClr val="000000"/>
                </a:solidFill>
              </a:rPr>
              <a:t> </a:t>
            </a:r>
            <a:r>
              <a:rPr lang="en-US" b="0" err="1">
                <a:solidFill>
                  <a:srgbClr val="000000"/>
                </a:solidFill>
              </a:rPr>
              <a:t>sind</a:t>
            </a:r>
            <a:r>
              <a:rPr lang="en-US" b="0">
                <a:solidFill>
                  <a:srgbClr val="000000"/>
                </a:solidFill>
              </a:rPr>
              <a:t> </a:t>
            </a:r>
            <a:r>
              <a:rPr lang="en-US" b="0" err="1">
                <a:solidFill>
                  <a:srgbClr val="000000"/>
                </a:solidFill>
              </a:rPr>
              <a:t>sie</a:t>
            </a:r>
            <a:r>
              <a:rPr lang="en-US" b="0">
                <a:solidFill>
                  <a:srgbClr val="000000"/>
                </a:solidFill>
              </a:rPr>
              <a:t> in </a:t>
            </a:r>
            <a:r>
              <a:rPr lang="en-US" b="0" err="1">
                <a:solidFill>
                  <a:srgbClr val="000000"/>
                </a:solidFill>
              </a:rPr>
              <a:t>ihren</a:t>
            </a:r>
            <a:r>
              <a:rPr lang="en-US" b="0">
                <a:solidFill>
                  <a:srgbClr val="000000"/>
                </a:solidFill>
              </a:rPr>
              <a:t> </a:t>
            </a:r>
            <a:r>
              <a:rPr lang="en-US" b="0" err="1">
                <a:solidFill>
                  <a:srgbClr val="000000"/>
                </a:solidFill>
              </a:rPr>
              <a:t>ursprünglichen</a:t>
            </a:r>
            <a:r>
              <a:rPr lang="en-US" b="0">
                <a:solidFill>
                  <a:srgbClr val="000000"/>
                </a:solidFill>
              </a:rPr>
              <a:t> </a:t>
            </a:r>
            <a:r>
              <a:rPr lang="en-US" b="0" err="1">
                <a:solidFill>
                  <a:srgbClr val="000000"/>
                </a:solidFill>
              </a:rPr>
              <a:t>Tätigkeitsfeldern</a:t>
            </a:r>
            <a:r>
              <a:rPr lang="en-US" b="0">
                <a:solidFill>
                  <a:srgbClr val="000000"/>
                </a:solidFill>
              </a:rPr>
              <a:t> </a:t>
            </a:r>
            <a:r>
              <a:rPr lang="en-US" b="0" err="1">
                <a:solidFill>
                  <a:srgbClr val="000000"/>
                </a:solidFill>
              </a:rPr>
              <a:t>eingebunden</a:t>
            </a:r>
            <a:r>
              <a:rPr lang="en-US" b="0">
                <a:solidFill>
                  <a:srgbClr val="000000"/>
                </a:solidFill>
              </a:rPr>
              <a:t>. </a:t>
            </a:r>
            <a:endParaRPr lang="de-DE" b="0">
              <a:solidFill>
                <a:schemeClr val="tx1"/>
              </a:solidFill>
            </a:endParaRPr>
          </a:p>
          <a:p>
            <a:pPr marL="285750" indent="-285750">
              <a:lnSpc>
                <a:spcPct val="107000"/>
              </a:lnSpc>
              <a:spcAft>
                <a:spcPts val="800"/>
              </a:spcAft>
              <a:buFontTx/>
              <a:buChar char="-"/>
            </a:pPr>
            <a:r>
              <a:rPr lang="de-DE" b="0">
                <a:solidFill>
                  <a:srgbClr val="000000"/>
                </a:solidFill>
              </a:rPr>
              <a:t>Wer Ressourcen und Personal nicht aufbringen kann, hat die Möglichkeit sich im Verbund mit anderen Unternehmen zusammenzuschließen.</a:t>
            </a:r>
          </a:p>
        </p:txBody>
      </p:sp>
      <p:sp>
        <p:nvSpPr>
          <p:cNvPr id="4" name="Footer Placeholder 3">
            <a:extLst>
              <a:ext uri="{FF2B5EF4-FFF2-40B4-BE49-F238E27FC236}">
                <a16:creationId xmlns:a16="http://schemas.microsoft.com/office/drawing/2014/main" id="{B5FF47F5-A24E-E262-749B-BE54C1E54F17}"/>
              </a:ext>
            </a:extLst>
          </p:cNvPr>
          <p:cNvSpPr>
            <a:spLocks noGrp="1"/>
          </p:cNvSpPr>
          <p:nvPr>
            <p:ph type="ftr" sz="quarter" idx="11"/>
          </p:nvPr>
        </p:nvSpPr>
        <p:spPr/>
        <p:txBody>
          <a:bodyPr/>
          <a:lstStyle/>
          <a:p>
            <a:r>
              <a:rPr lang="de-DE"/>
              <a:t>Skalierung im DRK 2025</a:t>
            </a:r>
          </a:p>
        </p:txBody>
      </p:sp>
      <p:sp>
        <p:nvSpPr>
          <p:cNvPr id="5" name="Slide Number Placeholder 4">
            <a:extLst>
              <a:ext uri="{FF2B5EF4-FFF2-40B4-BE49-F238E27FC236}">
                <a16:creationId xmlns:a16="http://schemas.microsoft.com/office/drawing/2014/main" id="{26AE53F4-D989-D889-EC4C-4063B3B1A2C0}"/>
              </a:ext>
            </a:extLst>
          </p:cNvPr>
          <p:cNvSpPr>
            <a:spLocks noGrp="1"/>
          </p:cNvSpPr>
          <p:nvPr>
            <p:ph type="sldNum" sz="quarter" idx="12"/>
          </p:nvPr>
        </p:nvSpPr>
        <p:spPr/>
        <p:txBody>
          <a:bodyPr/>
          <a:lstStyle/>
          <a:p>
            <a:fld id="{EADB90F9-9C8B-4738-A50E-8F04301A8C13}" type="slidenum">
              <a:rPr lang="de-DE" smtClean="0"/>
              <a:t>23</a:t>
            </a:fld>
            <a:endParaRPr lang="de-DE"/>
          </a:p>
        </p:txBody>
      </p:sp>
      <p:sp>
        <p:nvSpPr>
          <p:cNvPr id="7" name="Rectangle: Rounded Corners 6">
            <a:extLst>
              <a:ext uri="{FF2B5EF4-FFF2-40B4-BE49-F238E27FC236}">
                <a16:creationId xmlns:a16="http://schemas.microsoft.com/office/drawing/2014/main" id="{8B1730B4-B613-F55F-6F83-113EAAB5510D}"/>
              </a:ext>
            </a:extLst>
          </p:cNvPr>
          <p:cNvSpPr/>
          <p:nvPr/>
        </p:nvSpPr>
        <p:spPr>
          <a:xfrm>
            <a:off x="7537518" y="2293352"/>
            <a:ext cx="1313020" cy="556795"/>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de-DE" sz="1200" i="1">
                <a:solidFill>
                  <a:schemeClr val="bg1"/>
                </a:solidFill>
              </a:rPr>
              <a:t>Lernplan steht zu Verfügung!</a:t>
            </a:r>
            <a:endParaRPr lang="en-US" sz="1100">
              <a:solidFill>
                <a:schemeClr val="bg1"/>
              </a:solidFill>
            </a:endParaRPr>
          </a:p>
        </p:txBody>
      </p:sp>
    </p:spTree>
    <p:extLst>
      <p:ext uri="{BB962C8B-B14F-4D97-AF65-F5344CB8AC3E}">
        <p14:creationId xmlns:p14="http://schemas.microsoft.com/office/powerpoint/2010/main" val="283317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407CD-6E6C-7090-EBB4-8F90C2A6D1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5BE405-7EC1-90DA-07BB-29E94E8CFE94}"/>
              </a:ext>
            </a:extLst>
          </p:cNvPr>
          <p:cNvSpPr>
            <a:spLocks noGrp="1"/>
          </p:cNvSpPr>
          <p:nvPr>
            <p:ph type="title"/>
          </p:nvPr>
        </p:nvSpPr>
        <p:spPr/>
        <p:txBody>
          <a:bodyPr/>
          <a:lstStyle/>
          <a:p>
            <a:r>
              <a:rPr lang="de-DE"/>
              <a:t>3. Ausbildung als gelebte Kultur</a:t>
            </a:r>
            <a:br>
              <a:rPr lang="de-DE"/>
            </a:br>
            <a:r>
              <a:rPr lang="de-DE"/>
              <a:t> </a:t>
            </a:r>
            <a:endParaRPr lang="en-US"/>
          </a:p>
        </p:txBody>
      </p:sp>
      <p:sp>
        <p:nvSpPr>
          <p:cNvPr id="3" name="Content Placeholder 2">
            <a:extLst>
              <a:ext uri="{FF2B5EF4-FFF2-40B4-BE49-F238E27FC236}">
                <a16:creationId xmlns:a16="http://schemas.microsoft.com/office/drawing/2014/main" id="{CA99214E-9EE2-E8D3-FAEF-C24D8A63F934}"/>
              </a:ext>
            </a:extLst>
          </p:cNvPr>
          <p:cNvSpPr>
            <a:spLocks noGrp="1"/>
          </p:cNvSpPr>
          <p:nvPr>
            <p:ph idx="1"/>
          </p:nvPr>
        </p:nvSpPr>
        <p:spPr/>
        <p:txBody>
          <a:bodyPr/>
          <a:lstStyle/>
          <a:p>
            <a:r>
              <a:rPr lang="de-DE" b="0">
                <a:solidFill>
                  <a:schemeClr val="tx1"/>
                </a:solidFill>
              </a:rPr>
              <a:t>Wir fördern eine Kultur der Wertschätzung, in der alle Mitarbeitenden den Auszubildenden mit Verständnis und Geduld begegnen. </a:t>
            </a:r>
          </a:p>
          <a:p>
            <a:endParaRPr lang="de-DE" b="0">
              <a:solidFill>
                <a:schemeClr val="tx1"/>
              </a:solidFill>
            </a:endParaRPr>
          </a:p>
          <a:p>
            <a:r>
              <a:rPr lang="de-DE" b="0">
                <a:solidFill>
                  <a:schemeClr val="tx1"/>
                </a:solidFill>
              </a:rPr>
              <a:t>Als Zukunft unseres Betriebs werden sie in ein Arbeitsumfeld integriert, das von echtem Teamgeist lebt. Jeder wird so ausgebildet, als wäre er langfristig Teil unseres Teams – Qualität in der Ausbildung hat dabei höchste Priorität.</a:t>
            </a:r>
            <a:endParaRPr lang="de-DE"/>
          </a:p>
          <a:p>
            <a:endParaRPr lang="de-DE"/>
          </a:p>
          <a:p>
            <a:pPr marL="285750" indent="-285750">
              <a:buFontTx/>
              <a:buChar char="-"/>
            </a:pPr>
            <a:r>
              <a:rPr lang="de-DE" b="0">
                <a:solidFill>
                  <a:schemeClr val="tx1"/>
                </a:solidFill>
              </a:rPr>
              <a:t>Azubis in der Organisation begrüßen</a:t>
            </a:r>
          </a:p>
          <a:p>
            <a:pPr marL="285750" indent="-285750">
              <a:buFontTx/>
              <a:buChar char="-"/>
            </a:pPr>
            <a:r>
              <a:rPr lang="de-DE" b="0">
                <a:solidFill>
                  <a:schemeClr val="tx1"/>
                </a:solidFill>
              </a:rPr>
              <a:t>Erwartungsmanagement ist wichtig (frühzeitig ein realistisches Bild des Pflegealltags vermitteln)</a:t>
            </a:r>
          </a:p>
          <a:p>
            <a:pPr marL="285750" indent="-285750">
              <a:buFontTx/>
              <a:buChar char="-"/>
            </a:pPr>
            <a:r>
              <a:rPr lang="de-DE" b="0">
                <a:solidFill>
                  <a:schemeClr val="tx1"/>
                </a:solidFill>
              </a:rPr>
              <a:t>Teambuilding &amp; betriebliche Einbindung stärken das Zugehörigkeitsgefühl von Anfang an</a:t>
            </a:r>
          </a:p>
          <a:p>
            <a:pPr marL="285750" indent="-285750">
              <a:buFontTx/>
              <a:buChar char="-"/>
            </a:pPr>
            <a:r>
              <a:rPr lang="de-DE" b="0">
                <a:solidFill>
                  <a:schemeClr val="tx1"/>
                </a:solidFill>
              </a:rPr>
              <a:t>Erfolge sichtbar machen. Ebenso wichtig: betriebliche Ziele klar kommunizieren, damit alle wissen, worauf sie gemeinsam hinarbeiten.</a:t>
            </a:r>
          </a:p>
        </p:txBody>
      </p:sp>
      <p:sp>
        <p:nvSpPr>
          <p:cNvPr id="4" name="Footer Placeholder 3">
            <a:extLst>
              <a:ext uri="{FF2B5EF4-FFF2-40B4-BE49-F238E27FC236}">
                <a16:creationId xmlns:a16="http://schemas.microsoft.com/office/drawing/2014/main" id="{B034B76D-6973-2D67-0E66-19BD743DF185}"/>
              </a:ext>
            </a:extLst>
          </p:cNvPr>
          <p:cNvSpPr>
            <a:spLocks noGrp="1"/>
          </p:cNvSpPr>
          <p:nvPr>
            <p:ph type="ftr" sz="quarter" idx="11"/>
          </p:nvPr>
        </p:nvSpPr>
        <p:spPr/>
        <p:txBody>
          <a:bodyPr/>
          <a:lstStyle/>
          <a:p>
            <a:r>
              <a:rPr lang="de-DE"/>
              <a:t>Skalierung im DRK 2025</a:t>
            </a:r>
          </a:p>
        </p:txBody>
      </p:sp>
      <p:sp>
        <p:nvSpPr>
          <p:cNvPr id="5" name="Slide Number Placeholder 4">
            <a:extLst>
              <a:ext uri="{FF2B5EF4-FFF2-40B4-BE49-F238E27FC236}">
                <a16:creationId xmlns:a16="http://schemas.microsoft.com/office/drawing/2014/main" id="{59A9FC0B-3FA0-3A40-5FAA-56E6EBC3C189}"/>
              </a:ext>
            </a:extLst>
          </p:cNvPr>
          <p:cNvSpPr>
            <a:spLocks noGrp="1"/>
          </p:cNvSpPr>
          <p:nvPr>
            <p:ph type="sldNum" sz="quarter" idx="12"/>
          </p:nvPr>
        </p:nvSpPr>
        <p:spPr/>
        <p:txBody>
          <a:bodyPr/>
          <a:lstStyle/>
          <a:p>
            <a:fld id="{EADB90F9-9C8B-4738-A50E-8F04301A8C13}" type="slidenum">
              <a:rPr lang="de-DE" smtClean="0"/>
              <a:t>24</a:t>
            </a:fld>
            <a:endParaRPr lang="de-DE"/>
          </a:p>
        </p:txBody>
      </p:sp>
    </p:spTree>
    <p:extLst>
      <p:ext uri="{BB962C8B-B14F-4D97-AF65-F5344CB8AC3E}">
        <p14:creationId xmlns:p14="http://schemas.microsoft.com/office/powerpoint/2010/main" val="91183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E4081-03E7-8052-CF36-E960E8449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5B6D52-1CC5-859D-2140-6A98D9DFC31C}"/>
              </a:ext>
            </a:extLst>
          </p:cNvPr>
          <p:cNvSpPr>
            <a:spLocks noGrp="1"/>
          </p:cNvSpPr>
          <p:nvPr>
            <p:ph type="title"/>
          </p:nvPr>
        </p:nvSpPr>
        <p:spPr/>
        <p:txBody>
          <a:bodyPr/>
          <a:lstStyle/>
          <a:p>
            <a:r>
              <a:rPr lang="de-DE"/>
              <a:t>4. Ressourcen bündeln &amp; ergänzende, unterstützende Maßnahmen ergreifen</a:t>
            </a:r>
            <a:endParaRPr lang="en-US"/>
          </a:p>
        </p:txBody>
      </p:sp>
      <p:sp>
        <p:nvSpPr>
          <p:cNvPr id="3" name="Content Placeholder 2">
            <a:extLst>
              <a:ext uri="{FF2B5EF4-FFF2-40B4-BE49-F238E27FC236}">
                <a16:creationId xmlns:a16="http://schemas.microsoft.com/office/drawing/2014/main" id="{D127A12F-B633-7920-69D7-64650940420B}"/>
              </a:ext>
            </a:extLst>
          </p:cNvPr>
          <p:cNvSpPr>
            <a:spLocks noGrp="1"/>
          </p:cNvSpPr>
          <p:nvPr>
            <p:ph idx="1"/>
          </p:nvPr>
        </p:nvSpPr>
        <p:spPr/>
        <p:txBody>
          <a:bodyPr vert="horz" lIns="0" tIns="0" rIns="0" bIns="0" rtlCol="0" anchor="t">
            <a:noAutofit/>
          </a:bodyPr>
          <a:lstStyle/>
          <a:p>
            <a:pPr>
              <a:lnSpc>
                <a:spcPct val="100000"/>
              </a:lnSpc>
              <a:spcAft>
                <a:spcPts val="800"/>
              </a:spcAft>
            </a:pPr>
            <a:endParaRPr lang="de-DE" b="0" kern="100">
              <a:solidFill>
                <a:schemeClr val="tx1"/>
              </a:solidFill>
              <a:ea typeface="Aptos" panose="020B0004020202020204" pitchFamily="34" charset="0"/>
              <a:cs typeface="Times New Roman"/>
            </a:endParaRPr>
          </a:p>
          <a:p>
            <a:pPr marL="285750" indent="-285750">
              <a:lnSpc>
                <a:spcPct val="100000"/>
              </a:lnSpc>
              <a:spcAft>
                <a:spcPts val="800"/>
              </a:spcAft>
              <a:buFont typeface="Calibri"/>
              <a:buChar char="-"/>
            </a:pPr>
            <a:r>
              <a:rPr lang="de-DE">
                <a:solidFill>
                  <a:srgbClr val="000000"/>
                </a:solidFill>
              </a:rPr>
              <a:t>Individuelle Bedarfe im Blick: </a:t>
            </a:r>
            <a:r>
              <a:rPr lang="de-DE" b="0">
                <a:solidFill>
                  <a:srgbClr val="000000"/>
                </a:solidFill>
              </a:rPr>
              <a:t>fachliche Nachhilfe,</a:t>
            </a:r>
            <a:r>
              <a:rPr lang="de-DE">
                <a:solidFill>
                  <a:srgbClr val="000000"/>
                </a:solidFill>
              </a:rPr>
              <a:t> </a:t>
            </a:r>
            <a:r>
              <a:rPr lang="de-DE" b="0" kern="100">
                <a:solidFill>
                  <a:schemeClr val="tx1"/>
                </a:solidFill>
                <a:ea typeface="Aptos" panose="020B0004020202020204" pitchFamily="34" charset="0"/>
                <a:cs typeface="Times New Roman"/>
              </a:rPr>
              <a:t>Integrierte Sprachkurse für Menschen mit Migrationshintergrund </a:t>
            </a:r>
          </a:p>
          <a:p>
            <a:pPr marL="285750" indent="-285750">
              <a:lnSpc>
                <a:spcPct val="100000"/>
              </a:lnSpc>
              <a:spcAft>
                <a:spcPts val="800"/>
              </a:spcAft>
              <a:buFont typeface="Calibri"/>
              <a:buChar char="-"/>
            </a:pPr>
            <a:r>
              <a:rPr lang="de-DE" b="0" kern="0">
                <a:solidFill>
                  <a:schemeClr val="tx1"/>
                </a:solidFill>
              </a:rPr>
              <a:t>Zugang zu </a:t>
            </a:r>
            <a:r>
              <a:rPr lang="de-DE" kern="0">
                <a:solidFill>
                  <a:schemeClr val="tx1"/>
                </a:solidFill>
              </a:rPr>
              <a:t>Wohnraum</a:t>
            </a:r>
            <a:r>
              <a:rPr lang="de-DE" b="0" kern="0">
                <a:solidFill>
                  <a:schemeClr val="tx1"/>
                </a:solidFill>
              </a:rPr>
              <a:t> erleichtern, wir stellen eigene Betriebswohnungen</a:t>
            </a:r>
          </a:p>
          <a:p>
            <a:pPr marL="285750" lvl="0" indent="-285750">
              <a:lnSpc>
                <a:spcPct val="100000"/>
              </a:lnSpc>
              <a:spcAft>
                <a:spcPts val="800"/>
              </a:spcAft>
              <a:buFont typeface="Calibri"/>
              <a:buChar char="-"/>
              <a:defRPr/>
            </a:pPr>
            <a:r>
              <a:rPr lang="de-DE">
                <a:solidFill>
                  <a:srgbClr val="000000"/>
                </a:solidFill>
              </a:rPr>
              <a:t>Soziales Leben </a:t>
            </a:r>
            <a:r>
              <a:rPr lang="de-DE" b="0">
                <a:solidFill>
                  <a:srgbClr val="000000"/>
                </a:solidFill>
              </a:rPr>
              <a:t>vor Ort stärken</a:t>
            </a:r>
            <a:endParaRPr lang="de-DE" b="0" kern="0">
              <a:solidFill>
                <a:schemeClr val="tx1"/>
              </a:solidFill>
            </a:endParaRPr>
          </a:p>
          <a:p>
            <a:pPr marL="285750" lvl="0" indent="-285750">
              <a:lnSpc>
                <a:spcPct val="100000"/>
              </a:lnSpc>
              <a:spcAft>
                <a:spcPts val="800"/>
              </a:spcAft>
              <a:buFont typeface="Calibri"/>
              <a:buChar char="-"/>
              <a:defRPr/>
            </a:pPr>
            <a:r>
              <a:rPr lang="de-DE" b="0" kern="0">
                <a:solidFill>
                  <a:schemeClr val="tx1"/>
                </a:solidFill>
              </a:rPr>
              <a:t>regelmäßige Fortbildungen</a:t>
            </a:r>
          </a:p>
          <a:p>
            <a:pPr marL="285750" lvl="0" indent="-285750">
              <a:lnSpc>
                <a:spcPct val="100000"/>
              </a:lnSpc>
              <a:spcAft>
                <a:spcPts val="800"/>
              </a:spcAft>
              <a:buFont typeface="Calibri"/>
              <a:buChar char="-"/>
            </a:pPr>
            <a:r>
              <a:rPr lang="de-DE" b="0" kern="0">
                <a:solidFill>
                  <a:schemeClr val="tx1"/>
                </a:solidFill>
              </a:rPr>
              <a:t>verschiedene Arbeitszeitmodelle</a:t>
            </a:r>
            <a:endParaRPr lang="de-DE" b="0">
              <a:solidFill>
                <a:schemeClr val="tx1"/>
              </a:solidFill>
            </a:endParaRPr>
          </a:p>
          <a:p>
            <a:endParaRPr lang="de-DE" b="0">
              <a:solidFill>
                <a:schemeClr val="tx1"/>
              </a:solidFill>
            </a:endParaRPr>
          </a:p>
        </p:txBody>
      </p:sp>
      <p:sp>
        <p:nvSpPr>
          <p:cNvPr id="4" name="Footer Placeholder 3">
            <a:extLst>
              <a:ext uri="{FF2B5EF4-FFF2-40B4-BE49-F238E27FC236}">
                <a16:creationId xmlns:a16="http://schemas.microsoft.com/office/drawing/2014/main" id="{72415399-92B4-49EB-028C-5EFB4680FD97}"/>
              </a:ext>
            </a:extLst>
          </p:cNvPr>
          <p:cNvSpPr>
            <a:spLocks noGrp="1"/>
          </p:cNvSpPr>
          <p:nvPr>
            <p:ph type="ftr" sz="quarter" idx="11"/>
          </p:nvPr>
        </p:nvSpPr>
        <p:spPr/>
        <p:txBody>
          <a:bodyPr/>
          <a:lstStyle/>
          <a:p>
            <a:r>
              <a:rPr lang="de-DE"/>
              <a:t>Skalierung im DRK 2025</a:t>
            </a:r>
          </a:p>
        </p:txBody>
      </p:sp>
      <p:sp>
        <p:nvSpPr>
          <p:cNvPr id="5" name="Slide Number Placeholder 4">
            <a:extLst>
              <a:ext uri="{FF2B5EF4-FFF2-40B4-BE49-F238E27FC236}">
                <a16:creationId xmlns:a16="http://schemas.microsoft.com/office/drawing/2014/main" id="{65AD0D87-6DB8-F0A2-42A5-041B84563D1C}"/>
              </a:ext>
            </a:extLst>
          </p:cNvPr>
          <p:cNvSpPr>
            <a:spLocks noGrp="1"/>
          </p:cNvSpPr>
          <p:nvPr>
            <p:ph type="sldNum" sz="quarter" idx="12"/>
          </p:nvPr>
        </p:nvSpPr>
        <p:spPr/>
        <p:txBody>
          <a:bodyPr/>
          <a:lstStyle/>
          <a:p>
            <a:fld id="{EADB90F9-9C8B-4738-A50E-8F04301A8C13}" type="slidenum">
              <a:rPr lang="de-DE" smtClean="0"/>
              <a:t>25</a:t>
            </a:fld>
            <a:endParaRPr lang="de-DE"/>
          </a:p>
        </p:txBody>
      </p:sp>
    </p:spTree>
    <p:extLst>
      <p:ext uri="{BB962C8B-B14F-4D97-AF65-F5344CB8AC3E}">
        <p14:creationId xmlns:p14="http://schemas.microsoft.com/office/powerpoint/2010/main" val="3298289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E54BA-33BD-70ED-911D-EEB089B73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3B3424-0240-32E9-6F01-9E556EC2ABBB}"/>
              </a:ext>
            </a:extLst>
          </p:cNvPr>
          <p:cNvSpPr>
            <a:spLocks noGrp="1"/>
          </p:cNvSpPr>
          <p:nvPr>
            <p:ph type="title"/>
          </p:nvPr>
        </p:nvSpPr>
        <p:spPr/>
        <p:txBody>
          <a:bodyPr/>
          <a:lstStyle/>
          <a:p>
            <a:r>
              <a:rPr lang="de-DE"/>
              <a:t>Tipps für den Einstieg:</a:t>
            </a:r>
            <a:endParaRPr lang="en-US"/>
          </a:p>
        </p:txBody>
      </p:sp>
      <p:sp>
        <p:nvSpPr>
          <p:cNvPr id="4" name="Footer Placeholder 3">
            <a:extLst>
              <a:ext uri="{FF2B5EF4-FFF2-40B4-BE49-F238E27FC236}">
                <a16:creationId xmlns:a16="http://schemas.microsoft.com/office/drawing/2014/main" id="{6B047686-33D1-31F9-B46F-B6F33ABFA326}"/>
              </a:ext>
            </a:extLst>
          </p:cNvPr>
          <p:cNvSpPr>
            <a:spLocks noGrp="1"/>
          </p:cNvSpPr>
          <p:nvPr>
            <p:ph type="ftr" sz="quarter" idx="11"/>
          </p:nvPr>
        </p:nvSpPr>
        <p:spPr/>
        <p:txBody>
          <a:bodyPr/>
          <a:lstStyle/>
          <a:p>
            <a:r>
              <a:rPr lang="de-DE"/>
              <a:t>Skalierung im DRK 2025</a:t>
            </a:r>
          </a:p>
        </p:txBody>
      </p:sp>
      <p:sp>
        <p:nvSpPr>
          <p:cNvPr id="5" name="Slide Number Placeholder 4">
            <a:extLst>
              <a:ext uri="{FF2B5EF4-FFF2-40B4-BE49-F238E27FC236}">
                <a16:creationId xmlns:a16="http://schemas.microsoft.com/office/drawing/2014/main" id="{44215F15-397C-B5AE-0C0F-08C8A1BB5B4A}"/>
              </a:ext>
            </a:extLst>
          </p:cNvPr>
          <p:cNvSpPr>
            <a:spLocks noGrp="1"/>
          </p:cNvSpPr>
          <p:nvPr>
            <p:ph type="sldNum" sz="quarter" idx="12"/>
          </p:nvPr>
        </p:nvSpPr>
        <p:spPr/>
        <p:txBody>
          <a:bodyPr/>
          <a:lstStyle/>
          <a:p>
            <a:fld id="{EADB90F9-9C8B-4738-A50E-8F04301A8C13}" type="slidenum">
              <a:rPr lang="de-DE" smtClean="0"/>
              <a:t>26</a:t>
            </a:fld>
            <a:endParaRPr lang="de-DE"/>
          </a:p>
        </p:txBody>
      </p:sp>
      <p:sp>
        <p:nvSpPr>
          <p:cNvPr id="9" name="Rectangle: Rounded Corners 8">
            <a:extLst>
              <a:ext uri="{FF2B5EF4-FFF2-40B4-BE49-F238E27FC236}">
                <a16:creationId xmlns:a16="http://schemas.microsoft.com/office/drawing/2014/main" id="{DA6828BA-B08C-D230-DD8B-BCEEDF36A794}"/>
              </a:ext>
            </a:extLst>
          </p:cNvPr>
          <p:cNvSpPr/>
          <p:nvPr/>
        </p:nvSpPr>
        <p:spPr>
          <a:xfrm>
            <a:off x="431992" y="1142328"/>
            <a:ext cx="2349336" cy="2069606"/>
          </a:xfrm>
          <a:prstGeom prst="round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de-DE" sz="1100">
                <a:solidFill>
                  <a:srgbClr val="000000"/>
                </a:solidFill>
                <a:ea typeface="+mn-lt"/>
                <a:cs typeface="+mn-lt"/>
              </a:rPr>
              <a:t>Startet mit einer festen Ansprechperson mit definierten Ressourcen.</a:t>
            </a:r>
          </a:p>
          <a:p>
            <a:pPr marL="285750" indent="-285750">
              <a:buFont typeface="Arial"/>
              <a:buChar char="•"/>
            </a:pPr>
            <a:r>
              <a:rPr lang="de-DE" sz="1100">
                <a:solidFill>
                  <a:srgbClr val="000000"/>
                </a:solidFill>
                <a:ea typeface="+mn-lt"/>
                <a:cs typeface="+mn-lt"/>
              </a:rPr>
              <a:t>Klares</a:t>
            </a:r>
            <a:r>
              <a:rPr lang="de-DE" sz="1100">
                <a:solidFill>
                  <a:srgbClr val="000000"/>
                </a:solidFill>
              </a:rPr>
              <a:t> Verständnis über Entscheidungsbefugnisse, Kommunikationswege, und Bedarfe der Azubis.</a:t>
            </a:r>
          </a:p>
          <a:p>
            <a:pPr marL="285750" indent="-285750">
              <a:buFont typeface="Arial"/>
              <a:buChar char="•"/>
            </a:pPr>
            <a:r>
              <a:rPr lang="de-DE" sz="1100">
                <a:solidFill>
                  <a:srgbClr val="000000"/>
                </a:solidFill>
              </a:rPr>
              <a:t>Es kann von Vorteil sein, erstmal intern zu besetzen.</a:t>
            </a:r>
          </a:p>
        </p:txBody>
      </p:sp>
      <p:sp>
        <p:nvSpPr>
          <p:cNvPr id="10" name="Rectangle: Rounded Corners 9">
            <a:extLst>
              <a:ext uri="{FF2B5EF4-FFF2-40B4-BE49-F238E27FC236}">
                <a16:creationId xmlns:a16="http://schemas.microsoft.com/office/drawing/2014/main" id="{EEF19197-3A03-E332-3BF2-C449A30BF811}"/>
              </a:ext>
            </a:extLst>
          </p:cNvPr>
          <p:cNvSpPr/>
          <p:nvPr/>
        </p:nvSpPr>
        <p:spPr>
          <a:xfrm>
            <a:off x="2003328" y="2966369"/>
            <a:ext cx="2681501" cy="2069606"/>
          </a:xfrm>
          <a:prstGeom prst="round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de-DE" sz="1100">
                <a:solidFill>
                  <a:srgbClr val="000000"/>
                </a:solidFill>
              </a:rPr>
              <a:t>Mit kleineren Stundenanteilen starten (z.B. der Freistellung einer Fachkraft mit 10-20%) und schrittweise ausbauen, je mehr Azubis dazukommen.</a:t>
            </a:r>
          </a:p>
          <a:p>
            <a:pPr marL="285750" indent="-285750">
              <a:buFont typeface="Arial"/>
              <a:buChar char="•"/>
            </a:pPr>
            <a:r>
              <a:rPr lang="de-DE" sz="1100">
                <a:solidFill>
                  <a:srgbClr val="000000"/>
                </a:solidFill>
              </a:rPr>
              <a:t>Wer Ressourcen und Personal nicht aufbringen kann, hat die Möglichkeit sich im Verbund mit anderen Unternehmen zusammenzuschließen.</a:t>
            </a:r>
          </a:p>
        </p:txBody>
      </p:sp>
      <p:sp>
        <p:nvSpPr>
          <p:cNvPr id="11" name="Rectangle: Rounded Corners 10">
            <a:extLst>
              <a:ext uri="{FF2B5EF4-FFF2-40B4-BE49-F238E27FC236}">
                <a16:creationId xmlns:a16="http://schemas.microsoft.com/office/drawing/2014/main" id="{8F1C7C6D-6D3B-6CAB-5A15-4C8546C14A00}"/>
              </a:ext>
            </a:extLst>
          </p:cNvPr>
          <p:cNvSpPr/>
          <p:nvPr/>
        </p:nvSpPr>
        <p:spPr>
          <a:xfrm>
            <a:off x="4450101" y="617680"/>
            <a:ext cx="2869471" cy="3040315"/>
          </a:xfrm>
          <a:prstGeom prst="round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de-DE" sz="1100" b="1">
                <a:solidFill>
                  <a:srgbClr val="000000"/>
                </a:solidFill>
                <a:ea typeface="+mn-lt"/>
                <a:cs typeface="+mn-lt"/>
              </a:rPr>
              <a:t>Bestehende Pflegekräfte gezielt vorbereiten</a:t>
            </a:r>
            <a:r>
              <a:rPr lang="de-DE" sz="1100">
                <a:solidFill>
                  <a:srgbClr val="000000"/>
                </a:solidFill>
                <a:ea typeface="+mn-lt"/>
                <a:cs typeface="+mn-lt"/>
              </a:rPr>
              <a:t>: Direkte Gespräche helfen, den Übergang, neue Arbeitsbelastung und Gruppendynamiken gemeinsam zu gestalten und ein echtes Verständnis für die Vorteile einer guten Auszubildendenkultur zu entwickeln.</a:t>
            </a:r>
            <a:endParaRPr lang="de-DE" sz="1100">
              <a:solidFill>
                <a:srgbClr val="000000"/>
              </a:solidFill>
            </a:endParaRPr>
          </a:p>
          <a:p>
            <a:endParaRPr lang="de-DE" sz="1100">
              <a:solidFill>
                <a:srgbClr val="000000"/>
              </a:solidFill>
              <a:latin typeface="Aptos"/>
              <a:cs typeface="Arial"/>
            </a:endParaRPr>
          </a:p>
          <a:p>
            <a:r>
              <a:rPr lang="de-DE" sz="1100" b="1">
                <a:solidFill>
                  <a:srgbClr val="000000"/>
                </a:solidFill>
                <a:ea typeface="+mn-lt"/>
                <a:cs typeface="+mn-lt"/>
              </a:rPr>
              <a:t>Priorität zu Beginn der Ausbildung</a:t>
            </a:r>
            <a:r>
              <a:rPr lang="de-DE" sz="1100">
                <a:solidFill>
                  <a:srgbClr val="000000"/>
                </a:solidFill>
                <a:ea typeface="+mn-lt"/>
                <a:cs typeface="+mn-lt"/>
              </a:rPr>
              <a:t>: die Selbstständigkeit der Azubis gezielt fördern. Das entlastet das Team zu Beginn des Ausbildungsjahr, auch wenn jeder Azubi seinen eigenen Weg braucht.</a:t>
            </a:r>
            <a:endParaRPr lang="de-DE">
              <a:ea typeface="+mn-lt"/>
              <a:cs typeface="+mn-lt"/>
            </a:endParaRPr>
          </a:p>
          <a:p>
            <a:endParaRPr lang="de-DE" sz="1100">
              <a:solidFill>
                <a:srgbClr val="000000"/>
              </a:solidFill>
              <a:latin typeface="Aptos"/>
              <a:cs typeface="Arial"/>
            </a:endParaRPr>
          </a:p>
        </p:txBody>
      </p:sp>
      <p:sp>
        <p:nvSpPr>
          <p:cNvPr id="12" name="Rectangle: Rounded Corners 11">
            <a:extLst>
              <a:ext uri="{FF2B5EF4-FFF2-40B4-BE49-F238E27FC236}">
                <a16:creationId xmlns:a16="http://schemas.microsoft.com/office/drawing/2014/main" id="{4F3B6FF0-B21B-6AD7-F9CF-4471993AC655}"/>
              </a:ext>
            </a:extLst>
          </p:cNvPr>
          <p:cNvSpPr/>
          <p:nvPr/>
        </p:nvSpPr>
        <p:spPr>
          <a:xfrm>
            <a:off x="6367486" y="3416317"/>
            <a:ext cx="2441252" cy="1316889"/>
          </a:xfrm>
          <a:prstGeom prst="round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de-DE" sz="1100">
                <a:solidFill>
                  <a:srgbClr val="000000"/>
                </a:solidFill>
                <a:ea typeface="+mn-lt"/>
                <a:cs typeface="+mn-lt"/>
              </a:rPr>
              <a:t>Welche Ressourcen stehen euch zur Verfügung und wie könnt ihr diese kreativ einsetzen? Stehen euch Wohnräume, bestimmte Fähigkeiten im Team oder Netzwerke zur Verfügung? </a:t>
            </a:r>
            <a:endParaRPr lang="de-DE">
              <a:ea typeface="+mn-lt"/>
              <a:cs typeface="+mn-lt"/>
            </a:endParaRPr>
          </a:p>
        </p:txBody>
      </p:sp>
    </p:spTree>
    <p:extLst>
      <p:ext uri="{BB962C8B-B14F-4D97-AF65-F5344CB8AC3E}">
        <p14:creationId xmlns:p14="http://schemas.microsoft.com/office/powerpoint/2010/main" val="333109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72DE1-F93D-A2EF-FEC4-551A03CBC5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D291FF-4122-6C4C-578A-B8B48E391E6E}"/>
              </a:ext>
            </a:extLst>
          </p:cNvPr>
          <p:cNvSpPr>
            <a:spLocks noGrp="1"/>
          </p:cNvSpPr>
          <p:nvPr>
            <p:ph type="title"/>
          </p:nvPr>
        </p:nvSpPr>
        <p:spPr/>
        <p:txBody>
          <a:bodyPr/>
          <a:lstStyle/>
          <a:p>
            <a:r>
              <a:rPr lang="de-DE"/>
              <a:t>Fazit</a:t>
            </a:r>
            <a:endParaRPr lang="en-US"/>
          </a:p>
        </p:txBody>
      </p:sp>
      <p:sp>
        <p:nvSpPr>
          <p:cNvPr id="4" name="Footer Placeholder 3">
            <a:extLst>
              <a:ext uri="{FF2B5EF4-FFF2-40B4-BE49-F238E27FC236}">
                <a16:creationId xmlns:a16="http://schemas.microsoft.com/office/drawing/2014/main" id="{855E8C86-41B1-173C-71B8-2F244EDC0644}"/>
              </a:ext>
            </a:extLst>
          </p:cNvPr>
          <p:cNvSpPr>
            <a:spLocks noGrp="1"/>
          </p:cNvSpPr>
          <p:nvPr>
            <p:ph type="ftr" sz="quarter" idx="11"/>
          </p:nvPr>
        </p:nvSpPr>
        <p:spPr/>
        <p:txBody>
          <a:bodyPr/>
          <a:lstStyle/>
          <a:p>
            <a:r>
              <a:rPr lang="de-DE"/>
              <a:t>Skalierung im DRK 2025</a:t>
            </a:r>
          </a:p>
        </p:txBody>
      </p:sp>
      <p:sp>
        <p:nvSpPr>
          <p:cNvPr id="5" name="Slide Number Placeholder 4">
            <a:extLst>
              <a:ext uri="{FF2B5EF4-FFF2-40B4-BE49-F238E27FC236}">
                <a16:creationId xmlns:a16="http://schemas.microsoft.com/office/drawing/2014/main" id="{374005DC-430D-689D-BBC9-132C8C273911}"/>
              </a:ext>
            </a:extLst>
          </p:cNvPr>
          <p:cNvSpPr>
            <a:spLocks noGrp="1"/>
          </p:cNvSpPr>
          <p:nvPr>
            <p:ph type="sldNum" sz="quarter" idx="12"/>
          </p:nvPr>
        </p:nvSpPr>
        <p:spPr/>
        <p:txBody>
          <a:bodyPr/>
          <a:lstStyle/>
          <a:p>
            <a:fld id="{EADB90F9-9C8B-4738-A50E-8F04301A8C13}" type="slidenum">
              <a:rPr lang="de-DE" smtClean="0"/>
              <a:t>27</a:t>
            </a:fld>
            <a:endParaRPr lang="de-DE"/>
          </a:p>
        </p:txBody>
      </p:sp>
      <p:sp>
        <p:nvSpPr>
          <p:cNvPr id="8" name="Content Placeholder 7">
            <a:extLst>
              <a:ext uri="{FF2B5EF4-FFF2-40B4-BE49-F238E27FC236}">
                <a16:creationId xmlns:a16="http://schemas.microsoft.com/office/drawing/2014/main" id="{4ABCE256-7C9A-CC7C-8217-E336B20EDF77}"/>
              </a:ext>
            </a:extLst>
          </p:cNvPr>
          <p:cNvSpPr>
            <a:spLocks noGrp="1"/>
          </p:cNvSpPr>
          <p:nvPr>
            <p:ph idx="1"/>
          </p:nvPr>
        </p:nvSpPr>
        <p:spPr/>
        <p:txBody>
          <a:bodyPr vert="horz" lIns="0" tIns="0" rIns="0" bIns="0" rtlCol="0" anchor="t">
            <a:noAutofit/>
          </a:bodyPr>
          <a:lstStyle/>
          <a:p>
            <a:r>
              <a:rPr lang="en-US" sz="4000" b="0">
                <a:solidFill>
                  <a:schemeClr val="tx1">
                    <a:lumMod val="50000"/>
                    <a:lumOff val="50000"/>
                  </a:schemeClr>
                </a:solidFill>
              </a:rPr>
              <a:t>“ </a:t>
            </a:r>
            <a:r>
              <a:rPr lang="en-US" b="0">
                <a:solidFill>
                  <a:schemeClr val="tx1">
                    <a:lumMod val="50000"/>
                    <a:lumOff val="50000"/>
                  </a:schemeClr>
                </a:solidFill>
              </a:rPr>
              <a:t>In </a:t>
            </a:r>
            <a:r>
              <a:rPr lang="en-US" b="0" err="1">
                <a:solidFill>
                  <a:schemeClr val="tx1">
                    <a:lumMod val="50000"/>
                    <a:lumOff val="50000"/>
                  </a:schemeClr>
                </a:solidFill>
              </a:rPr>
              <a:t>meinen</a:t>
            </a:r>
            <a:r>
              <a:rPr lang="en-US" b="0">
                <a:solidFill>
                  <a:schemeClr val="tx1">
                    <a:lumMod val="50000"/>
                    <a:lumOff val="50000"/>
                  </a:schemeClr>
                </a:solidFill>
              </a:rPr>
              <a:t> Augen </a:t>
            </a:r>
            <a:r>
              <a:rPr lang="en-US" b="0" err="1">
                <a:solidFill>
                  <a:schemeClr val="tx1">
                    <a:lumMod val="50000"/>
                    <a:lumOff val="50000"/>
                  </a:schemeClr>
                </a:solidFill>
              </a:rPr>
              <a:t>ist</a:t>
            </a:r>
            <a:r>
              <a:rPr lang="en-US" b="0">
                <a:solidFill>
                  <a:schemeClr val="tx1">
                    <a:lumMod val="50000"/>
                    <a:lumOff val="50000"/>
                  </a:schemeClr>
                </a:solidFill>
              </a:rPr>
              <a:t> die </a:t>
            </a:r>
            <a:r>
              <a:rPr lang="en-US" b="0" err="1">
                <a:solidFill>
                  <a:schemeClr val="tx1">
                    <a:lumMod val="50000"/>
                    <a:lumOff val="50000"/>
                  </a:schemeClr>
                </a:solidFill>
              </a:rPr>
              <a:t>Ausbildung</a:t>
            </a:r>
            <a:r>
              <a:rPr lang="en-US" b="0">
                <a:solidFill>
                  <a:schemeClr val="tx1">
                    <a:lumMod val="50000"/>
                    <a:lumOff val="50000"/>
                  </a:schemeClr>
                </a:solidFill>
              </a:rPr>
              <a:t> </a:t>
            </a:r>
            <a:r>
              <a:rPr lang="en-US" b="0" err="1">
                <a:solidFill>
                  <a:schemeClr val="tx1">
                    <a:lumMod val="50000"/>
                    <a:lumOff val="50000"/>
                  </a:schemeClr>
                </a:solidFill>
              </a:rPr>
              <a:t>eigener</a:t>
            </a:r>
            <a:r>
              <a:rPr lang="en-US" b="0">
                <a:solidFill>
                  <a:schemeClr val="tx1">
                    <a:lumMod val="50000"/>
                    <a:lumOff val="50000"/>
                  </a:schemeClr>
                </a:solidFill>
              </a:rPr>
              <a:t> </a:t>
            </a:r>
            <a:r>
              <a:rPr lang="en-US" b="0" err="1">
                <a:solidFill>
                  <a:schemeClr val="tx1">
                    <a:lumMod val="50000"/>
                    <a:lumOff val="50000"/>
                  </a:schemeClr>
                </a:solidFill>
              </a:rPr>
              <a:t>Fachkräfte</a:t>
            </a:r>
            <a:r>
              <a:rPr lang="en-US" b="0">
                <a:solidFill>
                  <a:schemeClr val="tx1">
                    <a:lumMod val="50000"/>
                    <a:lumOff val="50000"/>
                  </a:schemeClr>
                </a:solidFill>
              </a:rPr>
              <a:t> das </a:t>
            </a:r>
            <a:r>
              <a:rPr lang="en-US" b="0" err="1">
                <a:solidFill>
                  <a:schemeClr val="tx1">
                    <a:lumMod val="50000"/>
                    <a:lumOff val="50000"/>
                  </a:schemeClr>
                </a:solidFill>
              </a:rPr>
              <a:t>nachhaltigste</a:t>
            </a:r>
            <a:r>
              <a:rPr lang="en-US" b="0">
                <a:solidFill>
                  <a:schemeClr val="tx1">
                    <a:lumMod val="50000"/>
                    <a:lumOff val="50000"/>
                  </a:schemeClr>
                </a:solidFill>
              </a:rPr>
              <a:t> Mittel um </a:t>
            </a:r>
            <a:r>
              <a:rPr lang="en-US" b="0" err="1">
                <a:solidFill>
                  <a:schemeClr val="tx1">
                    <a:lumMod val="50000"/>
                    <a:lumOff val="50000"/>
                  </a:schemeClr>
                </a:solidFill>
              </a:rPr>
              <a:t>langfristig</a:t>
            </a:r>
            <a:r>
              <a:rPr lang="en-US" b="0">
                <a:solidFill>
                  <a:schemeClr val="tx1">
                    <a:lumMod val="50000"/>
                    <a:lumOff val="50000"/>
                  </a:schemeClr>
                </a:solidFill>
              </a:rPr>
              <a:t> stabile und </a:t>
            </a:r>
            <a:r>
              <a:rPr lang="en-US" b="0" err="1">
                <a:solidFill>
                  <a:schemeClr val="tx1">
                    <a:lumMod val="50000"/>
                    <a:lumOff val="50000"/>
                  </a:schemeClr>
                </a:solidFill>
              </a:rPr>
              <a:t>vorallem</a:t>
            </a:r>
            <a:r>
              <a:rPr lang="en-US" b="0">
                <a:solidFill>
                  <a:schemeClr val="tx1">
                    <a:lumMod val="50000"/>
                    <a:lumOff val="50000"/>
                  </a:schemeClr>
                </a:solidFill>
              </a:rPr>
              <a:t> </a:t>
            </a:r>
            <a:r>
              <a:rPr lang="en-US" b="0" err="1">
                <a:solidFill>
                  <a:schemeClr val="tx1">
                    <a:lumMod val="50000"/>
                    <a:lumOff val="50000"/>
                  </a:schemeClr>
                </a:solidFill>
              </a:rPr>
              <a:t>gute</a:t>
            </a:r>
            <a:r>
              <a:rPr lang="en-US" b="0">
                <a:solidFill>
                  <a:schemeClr val="tx1">
                    <a:lumMod val="50000"/>
                    <a:lumOff val="50000"/>
                  </a:schemeClr>
                </a:solidFill>
              </a:rPr>
              <a:t> </a:t>
            </a:r>
            <a:r>
              <a:rPr lang="en-US" b="0" err="1">
                <a:solidFill>
                  <a:schemeClr val="tx1">
                    <a:lumMod val="50000"/>
                    <a:lumOff val="50000"/>
                  </a:schemeClr>
                </a:solidFill>
              </a:rPr>
              <a:t>Arbeitsbedingungen</a:t>
            </a:r>
            <a:r>
              <a:rPr lang="en-US" b="0">
                <a:solidFill>
                  <a:schemeClr val="tx1">
                    <a:lumMod val="50000"/>
                    <a:lumOff val="50000"/>
                  </a:schemeClr>
                </a:solidFill>
              </a:rPr>
              <a:t> zu </a:t>
            </a:r>
            <a:r>
              <a:rPr lang="en-US" b="0" err="1">
                <a:solidFill>
                  <a:schemeClr val="tx1">
                    <a:lumMod val="50000"/>
                    <a:lumOff val="50000"/>
                  </a:schemeClr>
                </a:solidFill>
              </a:rPr>
              <a:t>schaffen</a:t>
            </a:r>
            <a:r>
              <a:rPr lang="en-US" b="0">
                <a:solidFill>
                  <a:schemeClr val="tx1">
                    <a:lumMod val="50000"/>
                    <a:lumOff val="50000"/>
                  </a:schemeClr>
                </a:solidFill>
              </a:rPr>
              <a:t>. </a:t>
            </a:r>
          </a:p>
          <a:p>
            <a:r>
              <a:rPr lang="en-US" b="0">
                <a:solidFill>
                  <a:schemeClr val="tx1">
                    <a:lumMod val="50000"/>
                    <a:lumOff val="50000"/>
                  </a:schemeClr>
                </a:solidFill>
              </a:rPr>
              <a:t>Die </a:t>
            </a:r>
            <a:r>
              <a:rPr lang="en-US" b="0" err="1">
                <a:solidFill>
                  <a:schemeClr val="tx1">
                    <a:lumMod val="50000"/>
                    <a:lumOff val="50000"/>
                  </a:schemeClr>
                </a:solidFill>
              </a:rPr>
              <a:t>Schichtbesetzungen</a:t>
            </a:r>
            <a:r>
              <a:rPr lang="en-US" b="0">
                <a:solidFill>
                  <a:schemeClr val="tx1">
                    <a:lumMod val="50000"/>
                    <a:lumOff val="50000"/>
                  </a:schemeClr>
                </a:solidFill>
              </a:rPr>
              <a:t> </a:t>
            </a:r>
            <a:r>
              <a:rPr lang="en-US" b="0" err="1">
                <a:solidFill>
                  <a:schemeClr val="tx1">
                    <a:lumMod val="50000"/>
                    <a:lumOff val="50000"/>
                  </a:schemeClr>
                </a:solidFill>
              </a:rPr>
              <a:t>sind</a:t>
            </a:r>
            <a:r>
              <a:rPr lang="en-US" b="0">
                <a:solidFill>
                  <a:schemeClr val="tx1">
                    <a:lumMod val="50000"/>
                    <a:lumOff val="50000"/>
                  </a:schemeClr>
                </a:solidFill>
              </a:rPr>
              <a:t> </a:t>
            </a:r>
            <a:r>
              <a:rPr lang="en-US" b="0" err="1">
                <a:solidFill>
                  <a:schemeClr val="tx1">
                    <a:lumMod val="50000"/>
                    <a:lumOff val="50000"/>
                  </a:schemeClr>
                </a:solidFill>
              </a:rPr>
              <a:t>nach</a:t>
            </a:r>
            <a:r>
              <a:rPr lang="en-US" b="0">
                <a:solidFill>
                  <a:schemeClr val="tx1">
                    <a:lumMod val="50000"/>
                    <a:lumOff val="50000"/>
                  </a:schemeClr>
                </a:solidFill>
              </a:rPr>
              <a:t> </a:t>
            </a:r>
            <a:r>
              <a:rPr lang="en-US" b="0" err="1">
                <a:solidFill>
                  <a:schemeClr val="tx1">
                    <a:lumMod val="50000"/>
                    <a:lumOff val="50000"/>
                  </a:schemeClr>
                </a:solidFill>
              </a:rPr>
              <a:t>erfolgreicher</a:t>
            </a:r>
            <a:r>
              <a:rPr lang="en-US" b="0">
                <a:solidFill>
                  <a:schemeClr val="tx1">
                    <a:lumMod val="50000"/>
                    <a:lumOff val="50000"/>
                  </a:schemeClr>
                </a:solidFill>
              </a:rPr>
              <a:t> </a:t>
            </a:r>
            <a:r>
              <a:rPr lang="en-US" b="0" err="1">
                <a:solidFill>
                  <a:schemeClr val="tx1">
                    <a:lumMod val="50000"/>
                    <a:lumOff val="50000"/>
                  </a:schemeClr>
                </a:solidFill>
              </a:rPr>
              <a:t>Einarbeitung</a:t>
            </a:r>
            <a:r>
              <a:rPr lang="en-US" b="0">
                <a:solidFill>
                  <a:schemeClr val="tx1">
                    <a:lumMod val="50000"/>
                    <a:lumOff val="50000"/>
                  </a:schemeClr>
                </a:solidFill>
              </a:rPr>
              <a:t> </a:t>
            </a:r>
            <a:r>
              <a:rPr lang="en-US" b="0" err="1">
                <a:solidFill>
                  <a:schemeClr val="tx1">
                    <a:lumMod val="50000"/>
                    <a:lumOff val="50000"/>
                  </a:schemeClr>
                </a:solidFill>
              </a:rPr>
              <a:t>sichtbar</a:t>
            </a:r>
            <a:r>
              <a:rPr lang="en-US" b="0">
                <a:solidFill>
                  <a:schemeClr val="tx1">
                    <a:lumMod val="50000"/>
                    <a:lumOff val="50000"/>
                  </a:schemeClr>
                </a:solidFill>
              </a:rPr>
              <a:t> </a:t>
            </a:r>
            <a:r>
              <a:rPr lang="en-US" b="0" err="1">
                <a:solidFill>
                  <a:schemeClr val="tx1">
                    <a:lumMod val="50000"/>
                    <a:lumOff val="50000"/>
                  </a:schemeClr>
                </a:solidFill>
              </a:rPr>
              <a:t>mit</a:t>
            </a:r>
            <a:r>
              <a:rPr lang="en-US" b="0">
                <a:solidFill>
                  <a:schemeClr val="tx1">
                    <a:lumMod val="50000"/>
                    <a:lumOff val="50000"/>
                  </a:schemeClr>
                </a:solidFill>
              </a:rPr>
              <a:t> </a:t>
            </a:r>
            <a:r>
              <a:rPr lang="en-US" b="0" err="1">
                <a:solidFill>
                  <a:schemeClr val="tx1">
                    <a:lumMod val="50000"/>
                    <a:lumOff val="50000"/>
                  </a:schemeClr>
                </a:solidFill>
              </a:rPr>
              <a:t>mehr</a:t>
            </a:r>
            <a:r>
              <a:rPr lang="en-US" b="0">
                <a:solidFill>
                  <a:schemeClr val="tx1">
                    <a:lumMod val="50000"/>
                    <a:lumOff val="50000"/>
                  </a:schemeClr>
                </a:solidFill>
              </a:rPr>
              <a:t> </a:t>
            </a:r>
            <a:r>
              <a:rPr lang="en-US" b="0" err="1">
                <a:solidFill>
                  <a:schemeClr val="tx1">
                    <a:lumMod val="50000"/>
                    <a:lumOff val="50000"/>
                  </a:schemeClr>
                </a:solidFill>
              </a:rPr>
              <a:t>Personen</a:t>
            </a:r>
            <a:r>
              <a:rPr lang="en-US" b="0">
                <a:solidFill>
                  <a:schemeClr val="tx1">
                    <a:lumMod val="50000"/>
                    <a:lumOff val="50000"/>
                  </a:schemeClr>
                </a:solidFill>
              </a:rPr>
              <a:t> </a:t>
            </a:r>
            <a:r>
              <a:rPr lang="en-US" b="0" err="1">
                <a:solidFill>
                  <a:schemeClr val="tx1">
                    <a:lumMod val="50000"/>
                    <a:lumOff val="50000"/>
                  </a:schemeClr>
                </a:solidFill>
              </a:rPr>
              <a:t>bestückt</a:t>
            </a:r>
            <a:r>
              <a:rPr lang="en-US" b="0">
                <a:solidFill>
                  <a:schemeClr val="tx1">
                    <a:lumMod val="50000"/>
                    <a:lumOff val="50000"/>
                  </a:schemeClr>
                </a:solidFill>
              </a:rPr>
              <a:t>. Dies </a:t>
            </a:r>
            <a:r>
              <a:rPr lang="en-US" b="0" err="1">
                <a:solidFill>
                  <a:schemeClr val="tx1">
                    <a:lumMod val="50000"/>
                    <a:lumOff val="50000"/>
                  </a:schemeClr>
                </a:solidFill>
              </a:rPr>
              <a:t>erleichtert</a:t>
            </a:r>
            <a:r>
              <a:rPr lang="en-US" b="0">
                <a:solidFill>
                  <a:schemeClr val="tx1">
                    <a:lumMod val="50000"/>
                    <a:lumOff val="50000"/>
                  </a:schemeClr>
                </a:solidFill>
              </a:rPr>
              <a:t> das </a:t>
            </a:r>
            <a:r>
              <a:rPr lang="en-US" b="0" err="1">
                <a:solidFill>
                  <a:schemeClr val="tx1">
                    <a:lumMod val="50000"/>
                    <a:lumOff val="50000"/>
                  </a:schemeClr>
                </a:solidFill>
              </a:rPr>
              <a:t>Ausfallmanagement</a:t>
            </a:r>
            <a:r>
              <a:rPr lang="en-US" b="0">
                <a:solidFill>
                  <a:schemeClr val="tx1">
                    <a:lumMod val="50000"/>
                    <a:lumOff val="50000"/>
                  </a:schemeClr>
                </a:solidFill>
              </a:rPr>
              <a:t> und </a:t>
            </a:r>
            <a:r>
              <a:rPr lang="en-US" b="0" err="1">
                <a:solidFill>
                  <a:schemeClr val="tx1">
                    <a:lumMod val="50000"/>
                    <a:lumOff val="50000"/>
                  </a:schemeClr>
                </a:solidFill>
              </a:rPr>
              <a:t>erhöht</a:t>
            </a:r>
            <a:r>
              <a:rPr lang="en-US" b="0">
                <a:solidFill>
                  <a:schemeClr val="tx1">
                    <a:lumMod val="50000"/>
                    <a:lumOff val="50000"/>
                  </a:schemeClr>
                </a:solidFill>
              </a:rPr>
              <a:t> die </a:t>
            </a:r>
            <a:r>
              <a:rPr lang="en-US" b="0" err="1">
                <a:solidFill>
                  <a:schemeClr val="tx1">
                    <a:lumMod val="50000"/>
                    <a:lumOff val="50000"/>
                  </a:schemeClr>
                </a:solidFill>
              </a:rPr>
              <a:t>Aktzeptanz</a:t>
            </a:r>
            <a:r>
              <a:rPr lang="en-US" b="0">
                <a:solidFill>
                  <a:schemeClr val="tx1">
                    <a:lumMod val="50000"/>
                    <a:lumOff val="50000"/>
                  </a:schemeClr>
                </a:solidFill>
              </a:rPr>
              <a:t> für den </a:t>
            </a:r>
            <a:r>
              <a:rPr lang="en-US" b="0" err="1">
                <a:solidFill>
                  <a:schemeClr val="tx1">
                    <a:lumMod val="50000"/>
                    <a:lumOff val="50000"/>
                  </a:schemeClr>
                </a:solidFill>
              </a:rPr>
              <a:t>auch</a:t>
            </a:r>
            <a:r>
              <a:rPr lang="en-US" b="0">
                <a:solidFill>
                  <a:schemeClr val="tx1">
                    <a:lumMod val="50000"/>
                    <a:lumOff val="50000"/>
                  </a:schemeClr>
                </a:solidFill>
              </a:rPr>
              <a:t> </a:t>
            </a:r>
            <a:r>
              <a:rPr lang="en-US" b="0" err="1">
                <a:solidFill>
                  <a:schemeClr val="tx1">
                    <a:lumMod val="50000"/>
                    <a:lumOff val="50000"/>
                  </a:schemeClr>
                </a:solidFill>
              </a:rPr>
              <a:t>sehr</a:t>
            </a:r>
            <a:r>
              <a:rPr lang="en-US" b="0">
                <a:solidFill>
                  <a:schemeClr val="tx1">
                    <a:lumMod val="50000"/>
                    <a:lumOff val="50000"/>
                  </a:schemeClr>
                </a:solidFill>
              </a:rPr>
              <a:t> </a:t>
            </a:r>
            <a:r>
              <a:rPr lang="en-US" b="0" err="1">
                <a:solidFill>
                  <a:schemeClr val="tx1">
                    <a:lumMod val="50000"/>
                    <a:lumOff val="50000"/>
                  </a:schemeClr>
                </a:solidFill>
              </a:rPr>
              <a:t>anstrengenden</a:t>
            </a:r>
            <a:r>
              <a:rPr lang="en-US" b="0">
                <a:solidFill>
                  <a:schemeClr val="tx1">
                    <a:lumMod val="50000"/>
                    <a:lumOff val="50000"/>
                  </a:schemeClr>
                </a:solidFill>
              </a:rPr>
              <a:t> Weg in </a:t>
            </a:r>
            <a:r>
              <a:rPr lang="en-US" b="0" err="1">
                <a:solidFill>
                  <a:schemeClr val="tx1">
                    <a:lumMod val="50000"/>
                    <a:lumOff val="50000"/>
                  </a:schemeClr>
                </a:solidFill>
              </a:rPr>
              <a:t>großer</a:t>
            </a:r>
            <a:r>
              <a:rPr lang="en-US" b="0">
                <a:solidFill>
                  <a:schemeClr val="tx1">
                    <a:lumMod val="50000"/>
                    <a:lumOff val="50000"/>
                  </a:schemeClr>
                </a:solidFill>
              </a:rPr>
              <a:t> Zahl </a:t>
            </a:r>
            <a:r>
              <a:rPr lang="en-US" b="0" err="1">
                <a:solidFill>
                  <a:schemeClr val="tx1">
                    <a:lumMod val="50000"/>
                    <a:lumOff val="50000"/>
                  </a:schemeClr>
                </a:solidFill>
              </a:rPr>
              <a:t>auszubilden</a:t>
            </a:r>
            <a:r>
              <a:rPr lang="en-US" b="0">
                <a:solidFill>
                  <a:schemeClr val="tx1">
                    <a:lumMod val="50000"/>
                    <a:lumOff val="50000"/>
                  </a:schemeClr>
                </a:solidFill>
              </a:rPr>
              <a:t>.</a:t>
            </a:r>
          </a:p>
          <a:p>
            <a:endParaRPr lang="en-US" b="0">
              <a:solidFill>
                <a:schemeClr val="tx1">
                  <a:lumMod val="50000"/>
                  <a:lumOff val="50000"/>
                </a:schemeClr>
              </a:solidFill>
            </a:endParaRPr>
          </a:p>
          <a:p>
            <a:r>
              <a:rPr lang="en-US" b="0">
                <a:solidFill>
                  <a:schemeClr val="tx1">
                    <a:lumMod val="50000"/>
                    <a:lumOff val="50000"/>
                  </a:schemeClr>
                </a:solidFill>
              </a:rPr>
              <a:t>Nach nun </a:t>
            </a:r>
            <a:r>
              <a:rPr lang="en-US" b="0" err="1">
                <a:solidFill>
                  <a:schemeClr val="tx1">
                    <a:lumMod val="50000"/>
                    <a:lumOff val="50000"/>
                  </a:schemeClr>
                </a:solidFill>
              </a:rPr>
              <a:t>schon</a:t>
            </a:r>
            <a:r>
              <a:rPr lang="en-US" b="0">
                <a:solidFill>
                  <a:schemeClr val="tx1">
                    <a:lumMod val="50000"/>
                    <a:lumOff val="50000"/>
                  </a:schemeClr>
                </a:solidFill>
              </a:rPr>
              <a:t> </a:t>
            </a:r>
            <a:r>
              <a:rPr lang="en-US" b="0" err="1">
                <a:solidFill>
                  <a:schemeClr val="tx1">
                    <a:lumMod val="50000"/>
                    <a:lumOff val="50000"/>
                  </a:schemeClr>
                </a:solidFill>
              </a:rPr>
              <a:t>einigen</a:t>
            </a:r>
            <a:r>
              <a:rPr lang="en-US" b="0">
                <a:solidFill>
                  <a:schemeClr val="tx1">
                    <a:lumMod val="50000"/>
                    <a:lumOff val="50000"/>
                  </a:schemeClr>
                </a:solidFill>
              </a:rPr>
              <a:t> Jahren der </a:t>
            </a:r>
            <a:r>
              <a:rPr lang="en-US" b="0" err="1">
                <a:solidFill>
                  <a:schemeClr val="tx1">
                    <a:lumMod val="50000"/>
                    <a:lumOff val="50000"/>
                  </a:schemeClr>
                </a:solidFill>
              </a:rPr>
              <a:t>Erfahrung</a:t>
            </a:r>
            <a:r>
              <a:rPr lang="en-US" b="0">
                <a:solidFill>
                  <a:schemeClr val="tx1">
                    <a:lumMod val="50000"/>
                    <a:lumOff val="50000"/>
                  </a:schemeClr>
                </a:solidFill>
              </a:rPr>
              <a:t> in </a:t>
            </a:r>
            <a:r>
              <a:rPr lang="en-US" b="0" err="1">
                <a:solidFill>
                  <a:schemeClr val="tx1">
                    <a:lumMod val="50000"/>
                    <a:lumOff val="50000"/>
                  </a:schemeClr>
                </a:solidFill>
              </a:rPr>
              <a:t>diesem</a:t>
            </a:r>
            <a:r>
              <a:rPr lang="en-US" b="0">
                <a:solidFill>
                  <a:schemeClr val="tx1">
                    <a:lumMod val="50000"/>
                    <a:lumOff val="50000"/>
                  </a:schemeClr>
                </a:solidFill>
              </a:rPr>
              <a:t> </a:t>
            </a:r>
            <a:r>
              <a:rPr lang="en-US" b="0" err="1">
                <a:solidFill>
                  <a:schemeClr val="tx1">
                    <a:lumMod val="50000"/>
                    <a:lumOff val="50000"/>
                  </a:schemeClr>
                </a:solidFill>
              </a:rPr>
              <a:t>Bereich</a:t>
            </a:r>
            <a:r>
              <a:rPr lang="en-US" b="0">
                <a:solidFill>
                  <a:schemeClr val="tx1">
                    <a:lumMod val="50000"/>
                    <a:lumOff val="50000"/>
                  </a:schemeClr>
                </a:solidFill>
              </a:rPr>
              <a:t> </a:t>
            </a:r>
            <a:r>
              <a:rPr lang="en-US" b="0" err="1">
                <a:solidFill>
                  <a:schemeClr val="tx1">
                    <a:lumMod val="50000"/>
                    <a:lumOff val="50000"/>
                  </a:schemeClr>
                </a:solidFill>
              </a:rPr>
              <a:t>ist</a:t>
            </a:r>
            <a:r>
              <a:rPr lang="en-US" b="0">
                <a:solidFill>
                  <a:schemeClr val="tx1">
                    <a:lumMod val="50000"/>
                    <a:lumOff val="50000"/>
                  </a:schemeClr>
                </a:solidFill>
              </a:rPr>
              <a:t> es </a:t>
            </a:r>
            <a:r>
              <a:rPr lang="en-US" b="0" err="1">
                <a:solidFill>
                  <a:schemeClr val="tx1">
                    <a:lumMod val="50000"/>
                    <a:lumOff val="50000"/>
                  </a:schemeClr>
                </a:solidFill>
              </a:rPr>
              <a:t>wirklich</a:t>
            </a:r>
            <a:r>
              <a:rPr lang="en-US" b="0">
                <a:solidFill>
                  <a:schemeClr val="tx1">
                    <a:lumMod val="50000"/>
                    <a:lumOff val="50000"/>
                  </a:schemeClr>
                </a:solidFill>
              </a:rPr>
              <a:t> </a:t>
            </a:r>
            <a:r>
              <a:rPr lang="en-US" b="0" err="1">
                <a:solidFill>
                  <a:schemeClr val="tx1">
                    <a:lumMod val="50000"/>
                    <a:lumOff val="50000"/>
                  </a:schemeClr>
                </a:solidFill>
              </a:rPr>
              <a:t>lohnenswert</a:t>
            </a:r>
            <a:r>
              <a:rPr lang="en-US" b="0">
                <a:solidFill>
                  <a:schemeClr val="tx1">
                    <a:lumMod val="50000"/>
                    <a:lumOff val="50000"/>
                  </a:schemeClr>
                </a:solidFill>
              </a:rPr>
              <a:t>, die </a:t>
            </a:r>
            <a:r>
              <a:rPr lang="en-US" b="0" err="1">
                <a:solidFill>
                  <a:schemeClr val="tx1">
                    <a:lumMod val="50000"/>
                    <a:lumOff val="50000"/>
                  </a:schemeClr>
                </a:solidFill>
              </a:rPr>
              <a:t>eigene</a:t>
            </a:r>
            <a:r>
              <a:rPr lang="en-US" b="0">
                <a:solidFill>
                  <a:schemeClr val="tx1">
                    <a:lumMod val="50000"/>
                    <a:lumOff val="50000"/>
                  </a:schemeClr>
                </a:solidFill>
              </a:rPr>
              <a:t> </a:t>
            </a:r>
            <a:r>
              <a:rPr lang="en-US" b="0" err="1">
                <a:solidFill>
                  <a:schemeClr val="tx1">
                    <a:lumMod val="50000"/>
                    <a:lumOff val="50000"/>
                  </a:schemeClr>
                </a:solidFill>
              </a:rPr>
              <a:t>Organisation</a:t>
            </a:r>
            <a:r>
              <a:rPr lang="en-US" b="0">
                <a:solidFill>
                  <a:schemeClr val="tx1">
                    <a:lumMod val="50000"/>
                    <a:lumOff val="50000"/>
                  </a:schemeClr>
                </a:solidFill>
              </a:rPr>
              <a:t> auf den Weg zu </a:t>
            </a:r>
            <a:r>
              <a:rPr lang="en-US" b="0" err="1">
                <a:solidFill>
                  <a:schemeClr val="tx1">
                    <a:lumMod val="50000"/>
                    <a:lumOff val="50000"/>
                  </a:schemeClr>
                </a:solidFill>
              </a:rPr>
              <a:t>bringen</a:t>
            </a:r>
            <a:r>
              <a:rPr lang="en-US" b="0">
                <a:solidFill>
                  <a:schemeClr val="tx1">
                    <a:lumMod val="50000"/>
                    <a:lumOff val="50000"/>
                  </a:schemeClr>
                </a:solidFill>
              </a:rPr>
              <a:t>. </a:t>
            </a:r>
          </a:p>
          <a:p>
            <a:r>
              <a:rPr lang="en-US" b="0">
                <a:solidFill>
                  <a:schemeClr val="tx1">
                    <a:lumMod val="50000"/>
                    <a:lumOff val="50000"/>
                  </a:schemeClr>
                </a:solidFill>
              </a:rPr>
              <a:t>In 25 Jahren im </a:t>
            </a:r>
            <a:r>
              <a:rPr lang="en-US" b="0" err="1">
                <a:solidFill>
                  <a:schemeClr val="tx1">
                    <a:lumMod val="50000"/>
                    <a:lumOff val="50000"/>
                  </a:schemeClr>
                </a:solidFill>
              </a:rPr>
              <a:t>Berufsfeld</a:t>
            </a:r>
            <a:r>
              <a:rPr lang="en-US" b="0">
                <a:solidFill>
                  <a:schemeClr val="tx1">
                    <a:lumMod val="50000"/>
                    <a:lumOff val="50000"/>
                  </a:schemeClr>
                </a:solidFill>
              </a:rPr>
              <a:t> </a:t>
            </a:r>
            <a:r>
              <a:rPr lang="en-US" b="0" err="1">
                <a:solidFill>
                  <a:schemeClr val="tx1">
                    <a:lumMod val="50000"/>
                    <a:lumOff val="50000"/>
                  </a:schemeClr>
                </a:solidFill>
              </a:rPr>
              <a:t>Altenhilfe</a:t>
            </a:r>
            <a:r>
              <a:rPr lang="en-US" b="0">
                <a:solidFill>
                  <a:schemeClr val="tx1">
                    <a:lumMod val="50000"/>
                    <a:lumOff val="50000"/>
                  </a:schemeClr>
                </a:solidFill>
              </a:rPr>
              <a:t> </a:t>
            </a:r>
            <a:r>
              <a:rPr lang="en-US" b="0" err="1">
                <a:solidFill>
                  <a:schemeClr val="tx1">
                    <a:lumMod val="50000"/>
                    <a:lumOff val="50000"/>
                  </a:schemeClr>
                </a:solidFill>
              </a:rPr>
              <a:t>hatte</a:t>
            </a:r>
            <a:r>
              <a:rPr lang="en-US" b="0">
                <a:solidFill>
                  <a:schemeClr val="tx1">
                    <a:lumMod val="50000"/>
                    <a:lumOff val="50000"/>
                  </a:schemeClr>
                </a:solidFill>
              </a:rPr>
              <a:t> ich </a:t>
            </a:r>
            <a:r>
              <a:rPr lang="en-US" b="0" err="1">
                <a:solidFill>
                  <a:schemeClr val="tx1">
                    <a:lumMod val="50000"/>
                    <a:lumOff val="50000"/>
                  </a:schemeClr>
                </a:solidFill>
              </a:rPr>
              <a:t>noch</a:t>
            </a:r>
            <a:r>
              <a:rPr lang="en-US" b="0">
                <a:solidFill>
                  <a:schemeClr val="tx1">
                    <a:lumMod val="50000"/>
                    <a:lumOff val="50000"/>
                  </a:schemeClr>
                </a:solidFill>
              </a:rPr>
              <a:t> </a:t>
            </a:r>
            <a:r>
              <a:rPr lang="en-US" b="0" err="1">
                <a:solidFill>
                  <a:schemeClr val="tx1">
                    <a:lumMod val="50000"/>
                    <a:lumOff val="50000"/>
                  </a:schemeClr>
                </a:solidFill>
              </a:rPr>
              <a:t>nie</a:t>
            </a:r>
            <a:r>
              <a:rPr lang="en-US" b="0">
                <a:solidFill>
                  <a:schemeClr val="tx1">
                    <a:lumMod val="50000"/>
                    <a:lumOff val="50000"/>
                  </a:schemeClr>
                </a:solidFill>
              </a:rPr>
              <a:t> </a:t>
            </a:r>
            <a:r>
              <a:rPr lang="en-US" b="0" err="1">
                <a:solidFill>
                  <a:schemeClr val="tx1">
                    <a:lumMod val="50000"/>
                    <a:lumOff val="50000"/>
                  </a:schemeClr>
                </a:solidFill>
              </a:rPr>
              <a:t>prekäre</a:t>
            </a:r>
            <a:r>
              <a:rPr lang="en-US" b="0">
                <a:solidFill>
                  <a:schemeClr val="tx1">
                    <a:lumMod val="50000"/>
                    <a:lumOff val="50000"/>
                  </a:schemeClr>
                </a:solidFill>
              </a:rPr>
              <a:t> </a:t>
            </a:r>
            <a:r>
              <a:rPr lang="en-US" b="0" err="1">
                <a:solidFill>
                  <a:schemeClr val="tx1">
                    <a:lumMod val="50000"/>
                    <a:lumOff val="50000"/>
                  </a:schemeClr>
                </a:solidFill>
              </a:rPr>
              <a:t>Arbeitsbedingungen</a:t>
            </a:r>
            <a:r>
              <a:rPr lang="en-US" b="0">
                <a:solidFill>
                  <a:schemeClr val="tx1">
                    <a:lumMod val="50000"/>
                    <a:lumOff val="50000"/>
                  </a:schemeClr>
                </a:solidFill>
              </a:rPr>
              <a:t> und </a:t>
            </a:r>
            <a:r>
              <a:rPr lang="en-US" b="0" err="1">
                <a:solidFill>
                  <a:schemeClr val="tx1">
                    <a:lumMod val="50000"/>
                    <a:lumOff val="50000"/>
                  </a:schemeClr>
                </a:solidFill>
              </a:rPr>
              <a:t>spätestens</a:t>
            </a:r>
            <a:r>
              <a:rPr lang="en-US" b="0">
                <a:solidFill>
                  <a:schemeClr val="tx1">
                    <a:lumMod val="50000"/>
                    <a:lumOff val="50000"/>
                  </a:schemeClr>
                </a:solidFill>
              </a:rPr>
              <a:t> </a:t>
            </a:r>
            <a:r>
              <a:rPr lang="en-US" b="0" err="1">
                <a:solidFill>
                  <a:schemeClr val="tx1">
                    <a:lumMod val="50000"/>
                    <a:lumOff val="50000"/>
                  </a:schemeClr>
                </a:solidFill>
              </a:rPr>
              <a:t>dann</a:t>
            </a:r>
            <a:r>
              <a:rPr lang="en-US" b="0">
                <a:solidFill>
                  <a:schemeClr val="tx1">
                    <a:lumMod val="50000"/>
                    <a:lumOff val="50000"/>
                  </a:schemeClr>
                </a:solidFill>
              </a:rPr>
              <a:t> </a:t>
            </a:r>
            <a:r>
              <a:rPr lang="en-US" b="0" err="1">
                <a:solidFill>
                  <a:schemeClr val="tx1">
                    <a:lumMod val="50000"/>
                    <a:lumOff val="50000"/>
                  </a:schemeClr>
                </a:solidFill>
              </a:rPr>
              <a:t>wird</a:t>
            </a:r>
            <a:r>
              <a:rPr lang="en-US" b="0">
                <a:solidFill>
                  <a:schemeClr val="tx1">
                    <a:lumMod val="50000"/>
                    <a:lumOff val="50000"/>
                  </a:schemeClr>
                </a:solidFill>
              </a:rPr>
              <a:t> es zu </a:t>
            </a:r>
            <a:r>
              <a:rPr lang="en-US" b="0" err="1">
                <a:solidFill>
                  <a:schemeClr val="tx1">
                    <a:lumMod val="50000"/>
                    <a:lumOff val="50000"/>
                  </a:schemeClr>
                </a:solidFill>
              </a:rPr>
              <a:t>einem</a:t>
            </a:r>
            <a:r>
              <a:rPr lang="en-US" b="0">
                <a:solidFill>
                  <a:schemeClr val="tx1">
                    <a:lumMod val="50000"/>
                    <a:lumOff val="50000"/>
                  </a:schemeClr>
                </a:solidFill>
              </a:rPr>
              <a:t> </a:t>
            </a:r>
            <a:r>
              <a:rPr lang="en-US" b="0" err="1">
                <a:solidFill>
                  <a:schemeClr val="tx1">
                    <a:lumMod val="50000"/>
                    <a:lumOff val="50000"/>
                  </a:schemeClr>
                </a:solidFill>
              </a:rPr>
              <a:t>gewissen</a:t>
            </a:r>
            <a:r>
              <a:rPr lang="en-US" b="0">
                <a:solidFill>
                  <a:schemeClr val="tx1">
                    <a:lumMod val="50000"/>
                    <a:lumOff val="50000"/>
                  </a:schemeClr>
                </a:solidFill>
              </a:rPr>
              <a:t> Grad </a:t>
            </a:r>
            <a:r>
              <a:rPr lang="en-US" b="0" err="1">
                <a:solidFill>
                  <a:schemeClr val="tx1">
                    <a:lumMod val="50000"/>
                    <a:lumOff val="50000"/>
                  </a:schemeClr>
                </a:solidFill>
              </a:rPr>
              <a:t>zum</a:t>
            </a:r>
            <a:r>
              <a:rPr lang="en-US" b="0">
                <a:solidFill>
                  <a:schemeClr val="tx1">
                    <a:lumMod val="50000"/>
                    <a:lumOff val="50000"/>
                  </a:schemeClr>
                </a:solidFill>
              </a:rPr>
              <a:t> </a:t>
            </a:r>
            <a:r>
              <a:rPr lang="en-US" b="0" err="1">
                <a:solidFill>
                  <a:schemeClr val="tx1">
                    <a:lumMod val="50000"/>
                    <a:lumOff val="50000"/>
                  </a:schemeClr>
                </a:solidFill>
              </a:rPr>
              <a:t>Selbstläufer</a:t>
            </a:r>
            <a:r>
              <a:rPr lang="en-US" b="0">
                <a:solidFill>
                  <a:schemeClr val="tx1">
                    <a:lumMod val="50000"/>
                    <a:lumOff val="50000"/>
                  </a:schemeClr>
                </a:solidFill>
              </a:rPr>
              <a:t>.</a:t>
            </a:r>
          </a:p>
          <a:p>
            <a:endParaRPr lang="en-US" b="0">
              <a:solidFill>
                <a:schemeClr val="tx1">
                  <a:lumMod val="50000"/>
                  <a:lumOff val="50000"/>
                </a:schemeClr>
              </a:solidFill>
            </a:endParaRPr>
          </a:p>
          <a:p>
            <a:r>
              <a:rPr lang="en-US" b="0">
                <a:solidFill>
                  <a:schemeClr val="tx1">
                    <a:lumMod val="50000"/>
                    <a:lumOff val="50000"/>
                  </a:schemeClr>
                </a:solidFill>
              </a:rPr>
              <a:t>								</a:t>
            </a:r>
            <a:r>
              <a:rPr lang="en-US" sz="4400" b="0">
                <a:solidFill>
                  <a:schemeClr val="tx1">
                    <a:lumMod val="50000"/>
                    <a:lumOff val="50000"/>
                  </a:schemeClr>
                </a:solidFill>
              </a:rPr>
              <a:t>”</a:t>
            </a:r>
            <a:r>
              <a:rPr lang="en-US" b="0">
                <a:solidFill>
                  <a:schemeClr val="tx1">
                    <a:lumMod val="50000"/>
                    <a:lumOff val="50000"/>
                  </a:schemeClr>
                </a:solidFill>
              </a:rPr>
              <a:t> </a:t>
            </a:r>
          </a:p>
        </p:txBody>
      </p:sp>
    </p:spTree>
    <p:extLst>
      <p:ext uri="{BB962C8B-B14F-4D97-AF65-F5344CB8AC3E}">
        <p14:creationId xmlns:p14="http://schemas.microsoft.com/office/powerpoint/2010/main" val="1292609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85711-8E4A-AEED-DB73-E919B4AC1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1A699-B9C1-3A26-A968-A2AF88C68AD5}"/>
              </a:ext>
            </a:extLst>
          </p:cNvPr>
          <p:cNvSpPr>
            <a:spLocks noGrp="1"/>
          </p:cNvSpPr>
          <p:nvPr>
            <p:ph type="ctrTitle"/>
          </p:nvPr>
        </p:nvSpPr>
        <p:spPr/>
        <p:txBody>
          <a:bodyPr/>
          <a:lstStyle/>
          <a:p>
            <a:r>
              <a:rPr lang="de-DE"/>
              <a:t>Habt ihr Verständnisfragen?</a:t>
            </a:r>
            <a:endParaRPr lang="en-US"/>
          </a:p>
        </p:txBody>
      </p:sp>
      <p:sp>
        <p:nvSpPr>
          <p:cNvPr id="3" name="Subtitle 2">
            <a:extLst>
              <a:ext uri="{FF2B5EF4-FFF2-40B4-BE49-F238E27FC236}">
                <a16:creationId xmlns:a16="http://schemas.microsoft.com/office/drawing/2014/main" id="{D8CDCE82-FB92-DE82-3F57-2AC1FDE86012}"/>
              </a:ext>
            </a:extLst>
          </p:cNvPr>
          <p:cNvSpPr>
            <a:spLocks noGrp="1"/>
          </p:cNvSpPr>
          <p:nvPr>
            <p:ph type="subTitle" idx="1"/>
          </p:nvPr>
        </p:nvSpPr>
        <p:spPr/>
        <p:txBody>
          <a:bodyPr/>
          <a:lstStyle/>
          <a:p>
            <a:r>
              <a:rPr lang="de-DE"/>
              <a:t>DRK Heidenheim Pflegedienste gGmbH</a:t>
            </a:r>
          </a:p>
        </p:txBody>
      </p:sp>
      <p:sp>
        <p:nvSpPr>
          <p:cNvPr id="6" name="Footer Placeholder 5">
            <a:extLst>
              <a:ext uri="{FF2B5EF4-FFF2-40B4-BE49-F238E27FC236}">
                <a16:creationId xmlns:a16="http://schemas.microsoft.com/office/drawing/2014/main" id="{AD9FEE5F-C0A2-9F03-4384-EA45946210EA}"/>
              </a:ext>
            </a:extLst>
          </p:cNvPr>
          <p:cNvSpPr>
            <a:spLocks noGrp="1"/>
          </p:cNvSpPr>
          <p:nvPr>
            <p:ph type="ftr" sz="quarter" idx="15"/>
          </p:nvPr>
        </p:nvSpPr>
        <p:spPr/>
        <p:txBody>
          <a:bodyPr/>
          <a:lstStyle/>
          <a:p>
            <a:r>
              <a:rPr lang="de-DE"/>
              <a:t>Skalierung im DRK 2025</a:t>
            </a:r>
          </a:p>
        </p:txBody>
      </p:sp>
      <p:sp>
        <p:nvSpPr>
          <p:cNvPr id="7" name="Slide Number Placeholder 6">
            <a:extLst>
              <a:ext uri="{FF2B5EF4-FFF2-40B4-BE49-F238E27FC236}">
                <a16:creationId xmlns:a16="http://schemas.microsoft.com/office/drawing/2014/main" id="{DCCE10BA-DA4E-1B50-852C-F62AA42F4FCA}"/>
              </a:ext>
            </a:extLst>
          </p:cNvPr>
          <p:cNvSpPr>
            <a:spLocks noGrp="1"/>
          </p:cNvSpPr>
          <p:nvPr>
            <p:ph type="sldNum" sz="quarter" idx="16"/>
          </p:nvPr>
        </p:nvSpPr>
        <p:spPr/>
        <p:txBody>
          <a:bodyPr/>
          <a:lstStyle/>
          <a:p>
            <a:fld id="{EADB90F9-9C8B-4738-A50E-8F04301A8C13}" type="slidenum">
              <a:rPr lang="de-DE" smtClean="0"/>
              <a:pPr/>
              <a:t>28</a:t>
            </a:fld>
            <a:endParaRPr lang="de-DE"/>
          </a:p>
        </p:txBody>
      </p:sp>
    </p:spTree>
    <p:extLst>
      <p:ext uri="{BB962C8B-B14F-4D97-AF65-F5344CB8AC3E}">
        <p14:creationId xmlns:p14="http://schemas.microsoft.com/office/powerpoint/2010/main" val="2374782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0D72-113B-3B89-482B-E5C815CB01B9}"/>
              </a:ext>
            </a:extLst>
          </p:cNvPr>
          <p:cNvSpPr>
            <a:spLocks noGrp="1"/>
          </p:cNvSpPr>
          <p:nvPr>
            <p:ph type="ctrTitle"/>
          </p:nvPr>
        </p:nvSpPr>
        <p:spPr/>
        <p:txBody>
          <a:bodyPr/>
          <a:lstStyle/>
          <a:p>
            <a:r>
              <a:rPr lang="de-DE">
                <a:latin typeface="Georgia"/>
              </a:rPr>
              <a:t>Vertiefender Austausch</a:t>
            </a:r>
            <a:endParaRPr lang="en-US"/>
          </a:p>
        </p:txBody>
      </p:sp>
      <p:sp>
        <p:nvSpPr>
          <p:cNvPr id="5" name="Text Placeholder 4">
            <a:extLst>
              <a:ext uri="{FF2B5EF4-FFF2-40B4-BE49-F238E27FC236}">
                <a16:creationId xmlns:a16="http://schemas.microsoft.com/office/drawing/2014/main" id="{88C09321-3BA9-F537-0281-914FB59473A5}"/>
              </a:ext>
            </a:extLst>
          </p:cNvPr>
          <p:cNvSpPr>
            <a:spLocks noGrp="1"/>
          </p:cNvSpPr>
          <p:nvPr>
            <p:ph type="body" sz="quarter" idx="14"/>
          </p:nvPr>
        </p:nvSpPr>
        <p:spPr>
          <a:xfrm>
            <a:off x="8053754" y="1145645"/>
            <a:ext cx="194295" cy="2628000"/>
          </a:xfrm>
        </p:spPr>
        <p:txBody>
          <a:bodyPr/>
          <a:lstStyle/>
          <a:p>
            <a:r>
              <a:rPr lang="de-DE"/>
              <a:t>Bild: Projekte Leicht Gemacht</a:t>
            </a:r>
            <a:endParaRPr lang="en-US"/>
          </a:p>
        </p:txBody>
      </p:sp>
      <p:sp>
        <p:nvSpPr>
          <p:cNvPr id="6" name="Footer Placeholder 5">
            <a:extLst>
              <a:ext uri="{FF2B5EF4-FFF2-40B4-BE49-F238E27FC236}">
                <a16:creationId xmlns:a16="http://schemas.microsoft.com/office/drawing/2014/main" id="{55EB55B7-E054-814A-12B5-5BD528783B01}"/>
              </a:ext>
            </a:extLst>
          </p:cNvPr>
          <p:cNvSpPr>
            <a:spLocks noGrp="1"/>
          </p:cNvSpPr>
          <p:nvPr>
            <p:ph type="ftr" sz="quarter" idx="15"/>
          </p:nvPr>
        </p:nvSpPr>
        <p:spPr/>
        <p:txBody>
          <a:bodyPr/>
          <a:lstStyle/>
          <a:p>
            <a:r>
              <a:rPr lang="de-DE"/>
              <a:t>Skalierung im DRK 2025</a:t>
            </a:r>
          </a:p>
        </p:txBody>
      </p:sp>
      <p:sp>
        <p:nvSpPr>
          <p:cNvPr id="7" name="Slide Number Placeholder 6">
            <a:extLst>
              <a:ext uri="{FF2B5EF4-FFF2-40B4-BE49-F238E27FC236}">
                <a16:creationId xmlns:a16="http://schemas.microsoft.com/office/drawing/2014/main" id="{DF1C34CA-3E1A-57D9-C223-01734F21A270}"/>
              </a:ext>
            </a:extLst>
          </p:cNvPr>
          <p:cNvSpPr>
            <a:spLocks noGrp="1"/>
          </p:cNvSpPr>
          <p:nvPr>
            <p:ph type="sldNum" sz="quarter" idx="16"/>
          </p:nvPr>
        </p:nvSpPr>
        <p:spPr/>
        <p:txBody>
          <a:bodyPr/>
          <a:lstStyle/>
          <a:p>
            <a:fld id="{EADB90F9-9C8B-4738-A50E-8F04301A8C13}" type="slidenum">
              <a:rPr lang="de-DE" smtClean="0"/>
              <a:pPr/>
              <a:t>29</a:t>
            </a:fld>
            <a:endParaRPr lang="de-DE"/>
          </a:p>
        </p:txBody>
      </p:sp>
      <p:pic>
        <p:nvPicPr>
          <p:cNvPr id="11" name="Picture Placeholder 10">
            <a:extLst>
              <a:ext uri="{FF2B5EF4-FFF2-40B4-BE49-F238E27FC236}">
                <a16:creationId xmlns:a16="http://schemas.microsoft.com/office/drawing/2014/main" id="{50B26E38-78F0-8D07-AA88-4DCF48ABB390}"/>
              </a:ext>
            </a:extLst>
          </p:cNvPr>
          <p:cNvPicPr>
            <a:picLocks noGrp="1" noChangeAspect="1"/>
          </p:cNvPicPr>
          <p:nvPr>
            <p:ph type="pic" sz="quarter" idx="13"/>
          </p:nvPr>
        </p:nvPicPr>
        <p:blipFill>
          <a:blip r:embed="rId3"/>
          <a:srcRect l="-2759" t="1005" r="-6624" b="-131"/>
          <a:stretch>
            <a:fillRect/>
          </a:stretch>
        </p:blipFill>
        <p:spPr>
          <a:xfrm>
            <a:off x="4431323" y="642791"/>
            <a:ext cx="3622431" cy="3355064"/>
          </a:xfrm>
          <a:prstGeom prst="rect">
            <a:avLst/>
          </a:prstGeom>
        </p:spPr>
      </p:pic>
      <p:pic>
        <p:nvPicPr>
          <p:cNvPr id="1026" name="Picture 2" descr="Artikel zur Fishbowl-Methode">
            <a:extLst>
              <a:ext uri="{FF2B5EF4-FFF2-40B4-BE49-F238E27FC236}">
                <a16:creationId xmlns:a16="http://schemas.microsoft.com/office/drawing/2014/main" id="{5A84A1CD-F7EC-C731-1C7C-D51A3BC91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92" y="1150041"/>
            <a:ext cx="4424644" cy="168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982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F5DA2-335B-C184-00E0-B29C7B17CF2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2D4A17-6BF3-9AAF-00D4-6BF169675A64}"/>
              </a:ext>
            </a:extLst>
          </p:cNvPr>
          <p:cNvSpPr>
            <a:spLocks noGrp="1"/>
          </p:cNvSpPr>
          <p:nvPr>
            <p:ph type="title"/>
          </p:nvPr>
        </p:nvSpPr>
        <p:spPr/>
        <p:txBody>
          <a:bodyPr/>
          <a:lstStyle/>
          <a:p>
            <a:r>
              <a:rPr lang="de-DE"/>
              <a:t>Agenda </a:t>
            </a:r>
            <a:endParaRPr lang="en-US"/>
          </a:p>
        </p:txBody>
      </p:sp>
      <p:sp>
        <p:nvSpPr>
          <p:cNvPr id="5" name="Foliennummernplatzhalter 4">
            <a:extLst>
              <a:ext uri="{FF2B5EF4-FFF2-40B4-BE49-F238E27FC236}">
                <a16:creationId xmlns:a16="http://schemas.microsoft.com/office/drawing/2014/main" id="{75DC46F7-9020-0C57-0D8E-9A2924BE8E77}"/>
              </a:ext>
            </a:extLst>
          </p:cNvPr>
          <p:cNvSpPr>
            <a:spLocks noGrp="1"/>
          </p:cNvSpPr>
          <p:nvPr>
            <p:ph type="sldNum" sz="quarter" idx="12"/>
          </p:nvPr>
        </p:nvSpPr>
        <p:spPr/>
        <p:txBody>
          <a:bodyPr/>
          <a:lstStyle/>
          <a:p>
            <a:fld id="{EADB90F9-9C8B-4738-A50E-8F04301A8C13}" type="slidenum">
              <a:rPr lang="de-DE" smtClean="0"/>
              <a:t>3</a:t>
            </a:fld>
            <a:endParaRPr lang="de-DE"/>
          </a:p>
        </p:txBody>
      </p:sp>
      <p:sp>
        <p:nvSpPr>
          <p:cNvPr id="3" name="Fußzeilenplatzhalter 3">
            <a:extLst>
              <a:ext uri="{FF2B5EF4-FFF2-40B4-BE49-F238E27FC236}">
                <a16:creationId xmlns:a16="http://schemas.microsoft.com/office/drawing/2014/main" id="{BFE4F404-70AD-3268-662F-02769781F6E8}"/>
              </a:ext>
            </a:extLst>
          </p:cNvPr>
          <p:cNvSpPr>
            <a:spLocks noGrp="1"/>
          </p:cNvSpPr>
          <p:nvPr>
            <p:ph type="ftr" sz="quarter" idx="11"/>
          </p:nvPr>
        </p:nvSpPr>
        <p:spPr>
          <a:xfrm>
            <a:off x="431993" y="4737278"/>
            <a:ext cx="8280000" cy="82323"/>
          </a:xfrm>
        </p:spPr>
        <p:txBody>
          <a:bodyPr/>
          <a:lstStyle/>
          <a:p>
            <a:r>
              <a:rPr lang="de-DE"/>
              <a:t>DRK-Solutions 2026</a:t>
            </a:r>
            <a:endParaRPr lang="en-US"/>
          </a:p>
        </p:txBody>
      </p:sp>
      <p:graphicFrame>
        <p:nvGraphicFramePr>
          <p:cNvPr id="4" name="Table 3">
            <a:extLst>
              <a:ext uri="{FF2B5EF4-FFF2-40B4-BE49-F238E27FC236}">
                <a16:creationId xmlns:a16="http://schemas.microsoft.com/office/drawing/2014/main" id="{6714638A-1169-425E-8508-F8636B03A36F}"/>
              </a:ext>
            </a:extLst>
          </p:cNvPr>
          <p:cNvGraphicFramePr>
            <a:graphicFrameLocks noGrp="1"/>
          </p:cNvGraphicFramePr>
          <p:nvPr>
            <p:extLst>
              <p:ext uri="{D42A27DB-BD31-4B8C-83A1-F6EECF244321}">
                <p14:modId xmlns:p14="http://schemas.microsoft.com/office/powerpoint/2010/main" val="591343834"/>
              </p:ext>
            </p:extLst>
          </p:nvPr>
        </p:nvGraphicFramePr>
        <p:xfrm>
          <a:off x="431991" y="1386863"/>
          <a:ext cx="8050370" cy="2447328"/>
        </p:xfrm>
        <a:graphic>
          <a:graphicData uri="http://schemas.openxmlformats.org/drawingml/2006/table">
            <a:tbl>
              <a:tblPr firstRow="1" bandRow="1">
                <a:tableStyleId>{5C22544A-7EE6-4342-B048-85BDC9FD1C3A}</a:tableStyleId>
              </a:tblPr>
              <a:tblGrid>
                <a:gridCol w="754952">
                  <a:extLst>
                    <a:ext uri="{9D8B030D-6E8A-4147-A177-3AD203B41FA5}">
                      <a16:colId xmlns:a16="http://schemas.microsoft.com/office/drawing/2014/main" val="1443591498"/>
                    </a:ext>
                  </a:extLst>
                </a:gridCol>
                <a:gridCol w="7295418">
                  <a:extLst>
                    <a:ext uri="{9D8B030D-6E8A-4147-A177-3AD203B41FA5}">
                      <a16:colId xmlns:a16="http://schemas.microsoft.com/office/drawing/2014/main" val="2114396815"/>
                    </a:ext>
                  </a:extLst>
                </a:gridCol>
              </a:tblGrid>
              <a:tr h="407888">
                <a:tc>
                  <a:txBody>
                    <a:bodyPr/>
                    <a:lstStyle/>
                    <a:p>
                      <a:r>
                        <a:rPr lang="de-DE"/>
                        <a:t>Wann</a:t>
                      </a:r>
                      <a:endParaRPr lang="en-US"/>
                    </a:p>
                  </a:txBody>
                  <a:tcPr/>
                </a:tc>
                <a:tc>
                  <a:txBody>
                    <a:bodyPr/>
                    <a:lstStyle/>
                    <a:p>
                      <a:r>
                        <a:rPr lang="de-DE"/>
                        <a:t>Was</a:t>
                      </a:r>
                      <a:endParaRPr lang="en-US"/>
                    </a:p>
                  </a:txBody>
                  <a:tcPr/>
                </a:tc>
                <a:extLst>
                  <a:ext uri="{0D108BD9-81ED-4DB2-BD59-A6C34878D82A}">
                    <a16:rowId xmlns:a16="http://schemas.microsoft.com/office/drawing/2014/main" val="17591357"/>
                  </a:ext>
                </a:extLst>
              </a:tr>
              <a:tr h="407888">
                <a:tc>
                  <a:txBody>
                    <a:bodyPr/>
                    <a:lstStyle/>
                    <a:p>
                      <a:r>
                        <a:rPr lang="de-DE"/>
                        <a:t>10:00</a:t>
                      </a:r>
                      <a:endParaRPr lang="en-US"/>
                    </a:p>
                  </a:txBody>
                  <a:tcPr/>
                </a:tc>
                <a:tc>
                  <a:txBody>
                    <a:bodyPr/>
                    <a:lstStyle/>
                    <a:p>
                      <a:r>
                        <a:rPr lang="de-DE"/>
                        <a:t>Ankommen &amp; Einführung: DRK-Solutions, Team &amp; Projektgebende</a:t>
                      </a:r>
                      <a:endParaRPr lang="en-US"/>
                    </a:p>
                  </a:txBody>
                  <a:tcPr/>
                </a:tc>
                <a:extLst>
                  <a:ext uri="{0D108BD9-81ED-4DB2-BD59-A6C34878D82A}">
                    <a16:rowId xmlns:a16="http://schemas.microsoft.com/office/drawing/2014/main" val="3434842830"/>
                  </a:ext>
                </a:extLst>
              </a:tr>
              <a:tr h="407888">
                <a:tc>
                  <a:txBody>
                    <a:bodyPr/>
                    <a:lstStyle/>
                    <a:p>
                      <a:r>
                        <a:rPr lang="de-DE"/>
                        <a:t>10:15</a:t>
                      </a:r>
                      <a:endParaRPr lang="en-US"/>
                    </a:p>
                  </a:txBody>
                  <a:tcPr/>
                </a:tc>
                <a:tc>
                  <a:txBody>
                    <a:bodyPr/>
                    <a:lstStyle/>
                    <a:p>
                      <a:r>
                        <a:rPr lang="de-DE"/>
                        <a:t>Integration in Arbeit – KV Lausitz e.V. </a:t>
                      </a:r>
                      <a:r>
                        <a:rPr lang="de-DE" i="1">
                          <a:solidFill>
                            <a:schemeClr val="bg1">
                              <a:lumMod val="65000"/>
                            </a:schemeClr>
                          </a:solidFill>
                        </a:rPr>
                        <a:t>(Projektpräsentation jeweils 20‘+ Fragerunde 10‘)</a:t>
                      </a:r>
                      <a:endParaRPr lang="en-US" i="1">
                        <a:solidFill>
                          <a:schemeClr val="bg1">
                            <a:lumMod val="65000"/>
                          </a:schemeClr>
                        </a:solidFill>
                      </a:endParaRPr>
                    </a:p>
                  </a:txBody>
                  <a:tcPr/>
                </a:tc>
                <a:extLst>
                  <a:ext uri="{0D108BD9-81ED-4DB2-BD59-A6C34878D82A}">
                    <a16:rowId xmlns:a16="http://schemas.microsoft.com/office/drawing/2014/main" val="2520153758"/>
                  </a:ext>
                </a:extLst>
              </a:tr>
              <a:tr h="407888">
                <a:tc>
                  <a:txBody>
                    <a:bodyPr/>
                    <a:lstStyle/>
                    <a:p>
                      <a:r>
                        <a:rPr lang="de-DE"/>
                        <a:t>10:45</a:t>
                      </a:r>
                      <a:endParaRPr lang="en-US"/>
                    </a:p>
                  </a:txBody>
                  <a:tcPr/>
                </a:tc>
                <a:tc>
                  <a:txBody>
                    <a:bodyPr/>
                    <a:lstStyle/>
                    <a:p>
                      <a:r>
                        <a:rPr lang="de-DE"/>
                        <a:t>Ausbildung leben, Nachwuchskräfte fördern – DRK Heidenheim Pflegedienste gGmbH</a:t>
                      </a:r>
                      <a:endParaRPr lang="en-US"/>
                    </a:p>
                  </a:txBody>
                  <a:tcPr/>
                </a:tc>
                <a:extLst>
                  <a:ext uri="{0D108BD9-81ED-4DB2-BD59-A6C34878D82A}">
                    <a16:rowId xmlns:a16="http://schemas.microsoft.com/office/drawing/2014/main" val="20525202"/>
                  </a:ext>
                </a:extLst>
              </a:tr>
              <a:tr h="407888">
                <a:tc>
                  <a:txBody>
                    <a:bodyPr/>
                    <a:lstStyle/>
                    <a:p>
                      <a:r>
                        <a:rPr lang="de-DE"/>
                        <a:t>11:15</a:t>
                      </a:r>
                      <a:endParaRPr lang="en-US"/>
                    </a:p>
                  </a:txBody>
                  <a:tcPr/>
                </a:tc>
                <a:tc>
                  <a:txBody>
                    <a:bodyPr/>
                    <a:lstStyle/>
                    <a:p>
                      <a:r>
                        <a:rPr lang="de-DE"/>
                        <a:t>Gemeinsamer Austausch    </a:t>
                      </a:r>
                      <a:r>
                        <a:rPr lang="de-DE" i="1">
                          <a:solidFill>
                            <a:schemeClr val="bg1">
                              <a:lumMod val="65000"/>
                            </a:schemeClr>
                          </a:solidFill>
                        </a:rPr>
                        <a:t>Was habt ihr gelernt, was wollt ihr weitergeben?</a:t>
                      </a:r>
                      <a:endParaRPr lang="en-US" i="1">
                        <a:solidFill>
                          <a:schemeClr val="bg1">
                            <a:lumMod val="65000"/>
                          </a:schemeClr>
                        </a:solidFill>
                      </a:endParaRPr>
                    </a:p>
                  </a:txBody>
                  <a:tcPr/>
                </a:tc>
                <a:extLst>
                  <a:ext uri="{0D108BD9-81ED-4DB2-BD59-A6C34878D82A}">
                    <a16:rowId xmlns:a16="http://schemas.microsoft.com/office/drawing/2014/main" val="3593590806"/>
                  </a:ext>
                </a:extLst>
              </a:tr>
              <a:tr h="407888">
                <a:tc>
                  <a:txBody>
                    <a:bodyPr/>
                    <a:lstStyle/>
                    <a:p>
                      <a:r>
                        <a:rPr lang="de-DE"/>
                        <a:t>11:40</a:t>
                      </a:r>
                      <a:endParaRPr lang="en-US"/>
                    </a:p>
                  </a:txBody>
                  <a:tcPr/>
                </a:tc>
                <a:tc>
                  <a:txBody>
                    <a:bodyPr/>
                    <a:lstStyle/>
                    <a:p>
                      <a:r>
                        <a:rPr lang="de-DE"/>
                        <a:t>Wie geht es weiter mit DRK-Solutions?   </a:t>
                      </a:r>
                      <a:r>
                        <a:rPr lang="en-US" i="1" err="1">
                          <a:solidFill>
                            <a:schemeClr val="bg1">
                              <a:lumMod val="65000"/>
                            </a:schemeClr>
                          </a:solidFill>
                          <a:effectLst/>
                        </a:rPr>
                        <a:t>Interessensbekundung</a:t>
                      </a:r>
                      <a:r>
                        <a:rPr lang="en-US" i="1">
                          <a:solidFill>
                            <a:schemeClr val="bg1">
                              <a:lumMod val="65000"/>
                            </a:schemeClr>
                          </a:solidFill>
                          <a:effectLst/>
                        </a:rPr>
                        <a:t>, </a:t>
                      </a:r>
                      <a:r>
                        <a:rPr lang="de-DE" i="1">
                          <a:solidFill>
                            <a:schemeClr val="bg1">
                              <a:lumMod val="65000"/>
                            </a:schemeClr>
                          </a:solidFill>
                        </a:rPr>
                        <a:t>Lösungswerkstatt und mehr</a:t>
                      </a:r>
                      <a:endParaRPr lang="en-US" i="1">
                        <a:solidFill>
                          <a:schemeClr val="bg1">
                            <a:lumMod val="65000"/>
                          </a:schemeClr>
                        </a:solidFill>
                      </a:endParaRPr>
                    </a:p>
                  </a:txBody>
                  <a:tcPr/>
                </a:tc>
                <a:extLst>
                  <a:ext uri="{0D108BD9-81ED-4DB2-BD59-A6C34878D82A}">
                    <a16:rowId xmlns:a16="http://schemas.microsoft.com/office/drawing/2014/main" val="3363282139"/>
                  </a:ext>
                </a:extLst>
              </a:tr>
            </a:tbl>
          </a:graphicData>
        </a:graphic>
      </p:graphicFrame>
    </p:spTree>
    <p:extLst>
      <p:ext uri="{BB962C8B-B14F-4D97-AF65-F5344CB8AC3E}">
        <p14:creationId xmlns:p14="http://schemas.microsoft.com/office/powerpoint/2010/main" val="1351461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7EA5D-2CE7-34C7-7F54-0D7CFB9B9A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1149A4-C2B8-098C-364E-6EBE9F60B910}"/>
              </a:ext>
            </a:extLst>
          </p:cNvPr>
          <p:cNvSpPr>
            <a:spLocks noGrp="1"/>
          </p:cNvSpPr>
          <p:nvPr>
            <p:ph type="ctrTitle"/>
          </p:nvPr>
        </p:nvSpPr>
        <p:spPr>
          <a:xfrm>
            <a:off x="431993" y="3942000"/>
            <a:ext cx="7977574" cy="579281"/>
          </a:xfrm>
        </p:spPr>
        <p:txBody>
          <a:bodyPr/>
          <a:lstStyle/>
          <a:p>
            <a:r>
              <a:rPr lang="de-DE">
                <a:latin typeface="Georgia"/>
              </a:rPr>
              <a:t>Weiter mit DRK-Solutions: Lösungswerkstatt</a:t>
            </a:r>
            <a:endParaRPr lang="en-US"/>
          </a:p>
        </p:txBody>
      </p:sp>
      <p:sp>
        <p:nvSpPr>
          <p:cNvPr id="6" name="Footer Placeholder 5">
            <a:extLst>
              <a:ext uri="{FF2B5EF4-FFF2-40B4-BE49-F238E27FC236}">
                <a16:creationId xmlns:a16="http://schemas.microsoft.com/office/drawing/2014/main" id="{B5C8AF14-C8EC-2006-C0E9-B3575EB47786}"/>
              </a:ext>
            </a:extLst>
          </p:cNvPr>
          <p:cNvSpPr>
            <a:spLocks noGrp="1"/>
          </p:cNvSpPr>
          <p:nvPr>
            <p:ph type="ftr" sz="quarter" idx="15"/>
          </p:nvPr>
        </p:nvSpPr>
        <p:spPr/>
        <p:txBody>
          <a:bodyPr/>
          <a:lstStyle/>
          <a:p>
            <a:r>
              <a:rPr lang="de-DE"/>
              <a:t>Skalierung im DRK 2025</a:t>
            </a:r>
          </a:p>
        </p:txBody>
      </p:sp>
      <p:sp>
        <p:nvSpPr>
          <p:cNvPr id="7" name="Slide Number Placeholder 6">
            <a:extLst>
              <a:ext uri="{FF2B5EF4-FFF2-40B4-BE49-F238E27FC236}">
                <a16:creationId xmlns:a16="http://schemas.microsoft.com/office/drawing/2014/main" id="{4F5B4CB7-59A3-3319-335F-39F4FADD089C}"/>
              </a:ext>
            </a:extLst>
          </p:cNvPr>
          <p:cNvSpPr>
            <a:spLocks noGrp="1"/>
          </p:cNvSpPr>
          <p:nvPr>
            <p:ph type="sldNum" sz="quarter" idx="16"/>
          </p:nvPr>
        </p:nvSpPr>
        <p:spPr/>
        <p:txBody>
          <a:bodyPr/>
          <a:lstStyle/>
          <a:p>
            <a:fld id="{EADB90F9-9C8B-4738-A50E-8F04301A8C13}" type="slidenum">
              <a:rPr lang="de-DE" smtClean="0"/>
              <a:pPr/>
              <a:t>30</a:t>
            </a:fld>
            <a:endParaRPr lang="de-DE"/>
          </a:p>
        </p:txBody>
      </p:sp>
      <p:pic>
        <p:nvPicPr>
          <p:cNvPr id="10" name="Picture Placeholder 9">
            <a:extLst>
              <a:ext uri="{FF2B5EF4-FFF2-40B4-BE49-F238E27FC236}">
                <a16:creationId xmlns:a16="http://schemas.microsoft.com/office/drawing/2014/main" id="{ACCABF33-D74D-36F3-6CF6-B8873DEDA3C8}"/>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5223" b="25223"/>
          <a:stretch/>
        </p:blipFill>
        <p:spPr/>
      </p:pic>
    </p:spTree>
    <p:extLst>
      <p:ext uri="{BB962C8B-B14F-4D97-AF65-F5344CB8AC3E}">
        <p14:creationId xmlns:p14="http://schemas.microsoft.com/office/powerpoint/2010/main" val="3123692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0DEE9-8F98-C663-7D06-425A6D1F236E}"/>
            </a:ext>
          </a:extLst>
        </p:cNvPr>
        <p:cNvGrpSpPr/>
        <p:nvPr/>
      </p:nvGrpSpPr>
      <p:grpSpPr>
        <a:xfrm>
          <a:off x="0" y="0"/>
          <a:ext cx="0" cy="0"/>
          <a:chOff x="0" y="0"/>
          <a:chExt cx="0" cy="0"/>
        </a:xfrm>
      </p:grpSpPr>
      <p:sp>
        <p:nvSpPr>
          <p:cNvPr id="6" name="Textfeld 5">
            <a:extLst>
              <a:ext uri="{FF2B5EF4-FFF2-40B4-BE49-F238E27FC236}">
                <a16:creationId xmlns:a16="http://schemas.microsoft.com/office/drawing/2014/main" id="{24D2D8DE-16CB-137E-9DC3-0D23DFE02964}"/>
              </a:ext>
            </a:extLst>
          </p:cNvPr>
          <p:cNvSpPr txBox="1"/>
          <p:nvPr/>
        </p:nvSpPr>
        <p:spPr>
          <a:xfrm>
            <a:off x="6941061" y="3679356"/>
            <a:ext cx="1867534" cy="247394"/>
          </a:xfrm>
          <a:prstGeom prst="rect">
            <a:avLst/>
          </a:prstGeom>
          <a:solidFill>
            <a:srgbClr val="E60005"/>
          </a:solidFill>
          <a:ln>
            <a:solidFill>
              <a:srgbClr val="E6241D"/>
            </a:solidFill>
          </a:ln>
        </p:spPr>
        <p:txBody>
          <a:bodyPr wrap="square">
            <a:spAutoFit/>
          </a:bodyPr>
          <a:lstStyle/>
          <a:p>
            <a:r>
              <a:rPr lang="de-DE" sz="1000" b="1">
                <a:solidFill>
                  <a:schemeClr val="bg1"/>
                </a:solidFill>
                <a:latin typeface="Arial"/>
                <a:ea typeface="+mn-lt"/>
                <a:cs typeface="Arial"/>
              </a:rPr>
              <a:t>Bis zum 10. April ausfüllen</a:t>
            </a:r>
            <a:endParaRPr lang="de-DE" sz="1000" b="1">
              <a:solidFill>
                <a:schemeClr val="bg1"/>
              </a:solidFill>
            </a:endParaRPr>
          </a:p>
        </p:txBody>
      </p:sp>
      <p:sp>
        <p:nvSpPr>
          <p:cNvPr id="36" name="Rechteck: abgerundete Ecken 35">
            <a:extLst>
              <a:ext uri="{FF2B5EF4-FFF2-40B4-BE49-F238E27FC236}">
                <a16:creationId xmlns:a16="http://schemas.microsoft.com/office/drawing/2014/main" id="{BD536477-31FE-7ADA-1492-96125FA6DCC0}"/>
              </a:ext>
            </a:extLst>
          </p:cNvPr>
          <p:cNvSpPr/>
          <p:nvPr/>
        </p:nvSpPr>
        <p:spPr>
          <a:xfrm>
            <a:off x="5299089" y="2271224"/>
            <a:ext cx="2097269" cy="276999"/>
          </a:xfrm>
          <a:prstGeom prst="roundRect">
            <a:avLst/>
          </a:prstGeom>
          <a:solidFill>
            <a:srgbClr val="EBF5FF"/>
          </a:solidFill>
          <a:ln>
            <a:solidFill>
              <a:schemeClr val="bg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32" name="Rechteck: abgerundete Ecken 31">
            <a:extLst>
              <a:ext uri="{FF2B5EF4-FFF2-40B4-BE49-F238E27FC236}">
                <a16:creationId xmlns:a16="http://schemas.microsoft.com/office/drawing/2014/main" id="{D983F107-09A0-04DA-D181-6F7C7C5DB276}"/>
              </a:ext>
            </a:extLst>
          </p:cNvPr>
          <p:cNvSpPr/>
          <p:nvPr/>
        </p:nvSpPr>
        <p:spPr>
          <a:xfrm>
            <a:off x="2146486" y="2284043"/>
            <a:ext cx="1933150" cy="276999"/>
          </a:xfrm>
          <a:prstGeom prst="roundRect">
            <a:avLst/>
          </a:prstGeom>
          <a:solidFill>
            <a:srgbClr val="EBF5FF"/>
          </a:solidFill>
          <a:ln>
            <a:solidFill>
              <a:schemeClr val="bg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FCE519D5-950D-576A-0F8F-17DAAC64F66E}"/>
              </a:ext>
            </a:extLst>
          </p:cNvPr>
          <p:cNvSpPr/>
          <p:nvPr/>
        </p:nvSpPr>
        <p:spPr>
          <a:xfrm>
            <a:off x="8487727" y="3281559"/>
            <a:ext cx="448531" cy="49444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20E5B9EE-1B91-4233-A978-E4A4FB03D9DE}"/>
              </a:ext>
            </a:extLst>
          </p:cNvPr>
          <p:cNvSpPr>
            <a:spLocks noGrp="1"/>
          </p:cNvSpPr>
          <p:nvPr>
            <p:ph type="title"/>
          </p:nvPr>
        </p:nvSpPr>
        <p:spPr>
          <a:xfrm>
            <a:off x="431992" y="719988"/>
            <a:ext cx="7370565" cy="365779"/>
          </a:xfrm>
        </p:spPr>
        <p:txBody>
          <a:bodyPr/>
          <a:lstStyle/>
          <a:p>
            <a:r>
              <a:rPr lang="de-DE">
                <a:latin typeface="Georgia"/>
              </a:rPr>
              <a:t>Weitere Schritte: Seid dabei!</a:t>
            </a:r>
            <a:endParaRPr lang="en-US"/>
          </a:p>
        </p:txBody>
      </p:sp>
      <p:sp>
        <p:nvSpPr>
          <p:cNvPr id="4" name="Fußzeilenplatzhalter 3">
            <a:extLst>
              <a:ext uri="{FF2B5EF4-FFF2-40B4-BE49-F238E27FC236}">
                <a16:creationId xmlns:a16="http://schemas.microsoft.com/office/drawing/2014/main" id="{8A2FB763-1EB8-D2B9-E9FC-62F90F1E40AF}"/>
              </a:ext>
            </a:extLst>
          </p:cNvPr>
          <p:cNvSpPr>
            <a:spLocks noGrp="1"/>
          </p:cNvSpPr>
          <p:nvPr>
            <p:ph type="ftr" sz="quarter" idx="11"/>
          </p:nvPr>
        </p:nvSpPr>
        <p:spPr/>
        <p:txBody>
          <a:bodyPr/>
          <a:lstStyle/>
          <a:p>
            <a:r>
              <a:rPr lang="de-DE"/>
              <a:t>DRK-Solutions 2026</a:t>
            </a:r>
            <a:endParaRPr lang="en-US"/>
          </a:p>
        </p:txBody>
      </p:sp>
      <p:sp>
        <p:nvSpPr>
          <p:cNvPr id="5" name="Foliennummernplatzhalter 4">
            <a:extLst>
              <a:ext uri="{FF2B5EF4-FFF2-40B4-BE49-F238E27FC236}">
                <a16:creationId xmlns:a16="http://schemas.microsoft.com/office/drawing/2014/main" id="{C34E1ADD-F365-94C2-3653-29332C42C227}"/>
              </a:ext>
            </a:extLst>
          </p:cNvPr>
          <p:cNvSpPr>
            <a:spLocks noGrp="1"/>
          </p:cNvSpPr>
          <p:nvPr>
            <p:ph type="sldNum" sz="quarter" idx="12"/>
          </p:nvPr>
        </p:nvSpPr>
        <p:spPr/>
        <p:txBody>
          <a:bodyPr/>
          <a:lstStyle/>
          <a:p>
            <a:r>
              <a:rPr lang="de-DE"/>
              <a:t>6</a:t>
            </a:r>
          </a:p>
        </p:txBody>
      </p:sp>
      <p:sp>
        <p:nvSpPr>
          <p:cNvPr id="10" name="Ellipse 9">
            <a:extLst>
              <a:ext uri="{FF2B5EF4-FFF2-40B4-BE49-F238E27FC236}">
                <a16:creationId xmlns:a16="http://schemas.microsoft.com/office/drawing/2014/main" id="{1F2857A4-6BDE-7626-C39A-1212C54DDC1C}"/>
              </a:ext>
            </a:extLst>
          </p:cNvPr>
          <p:cNvSpPr/>
          <p:nvPr/>
        </p:nvSpPr>
        <p:spPr>
          <a:xfrm>
            <a:off x="752674" y="3325708"/>
            <a:ext cx="639337" cy="60104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Inhaltsplatzhalter 8">
            <a:extLst>
              <a:ext uri="{FF2B5EF4-FFF2-40B4-BE49-F238E27FC236}">
                <a16:creationId xmlns:a16="http://schemas.microsoft.com/office/drawing/2014/main" id="{2CE88C04-FB9C-483A-D38E-DB49AB5EA1A3}"/>
              </a:ext>
            </a:extLst>
          </p:cNvPr>
          <p:cNvSpPr txBox="1">
            <a:spLocks/>
          </p:cNvSpPr>
          <p:nvPr/>
        </p:nvSpPr>
        <p:spPr>
          <a:xfrm>
            <a:off x="117540" y="1265648"/>
            <a:ext cx="6521235" cy="601042"/>
          </a:xfrm>
          <a:prstGeom prst="rect">
            <a:avLst/>
          </a:prstGeom>
        </p:spPr>
        <p:txBody>
          <a:bodyPr vert="horz" lIns="0" tIns="0" rIns="0" bIns="0" numCol="1" rtlCol="0" anchor="t">
            <a:noAutofit/>
          </a:bodyPr>
          <a:lst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6870"/>
            <a:r>
              <a:rPr lang="de-DE" sz="1200">
                <a:solidFill>
                  <a:srgbClr val="E60005"/>
                </a:solidFill>
                <a:latin typeface="Arial"/>
                <a:ea typeface="+mn-lt"/>
                <a:cs typeface="Arial"/>
              </a:rPr>
              <a:t>Ihr möchtet einen erprobten Ansatz übertragen?</a:t>
            </a:r>
            <a:r>
              <a:rPr lang="de-DE" sz="1200" b="0">
                <a:solidFill>
                  <a:schemeClr val="tx1"/>
                </a:solidFill>
                <a:latin typeface="Arial"/>
                <a:ea typeface="+mn-lt"/>
                <a:cs typeface="Arial"/>
              </a:rPr>
              <a:t> Ihr könnt die Projektpartner vor Ort kennenlernen. Wir laden ein zur Lösungswerkstatt in: </a:t>
            </a:r>
          </a:p>
          <a:p>
            <a:pPr marL="356870"/>
            <a:endParaRPr lang="de-DE" sz="1200" b="0">
              <a:solidFill>
                <a:schemeClr val="tx1"/>
              </a:solidFill>
              <a:latin typeface="Arial"/>
              <a:ea typeface="+mn-lt"/>
              <a:cs typeface="Arial"/>
            </a:endParaRPr>
          </a:p>
          <a:p>
            <a:pPr marL="356870"/>
            <a:endParaRPr lang="de-DE">
              <a:solidFill>
                <a:schemeClr val="tx1"/>
              </a:solidFill>
            </a:endParaRPr>
          </a:p>
        </p:txBody>
      </p:sp>
      <p:pic>
        <p:nvPicPr>
          <p:cNvPr id="25" name="Picture 24">
            <a:extLst>
              <a:ext uri="{FF2B5EF4-FFF2-40B4-BE49-F238E27FC236}">
                <a16:creationId xmlns:a16="http://schemas.microsoft.com/office/drawing/2014/main" id="{A7679104-41CB-4808-87D3-7F2F8C899667}"/>
              </a:ext>
            </a:extLst>
          </p:cNvPr>
          <p:cNvPicPr>
            <a:picLocks noChangeAspect="1"/>
          </p:cNvPicPr>
          <p:nvPr/>
        </p:nvPicPr>
        <p:blipFill>
          <a:blip r:embed="rId3"/>
          <a:srcRect l="42739" t="252" b="2318"/>
          <a:stretch>
            <a:fillRect/>
          </a:stretch>
        </p:blipFill>
        <p:spPr>
          <a:xfrm>
            <a:off x="6941061" y="90186"/>
            <a:ext cx="2135116" cy="613886"/>
          </a:xfrm>
          <a:prstGeom prst="rect">
            <a:avLst/>
          </a:prstGeom>
        </p:spPr>
      </p:pic>
      <p:sp>
        <p:nvSpPr>
          <p:cNvPr id="26" name="Inhaltsplatzhalter 8">
            <a:extLst>
              <a:ext uri="{FF2B5EF4-FFF2-40B4-BE49-F238E27FC236}">
                <a16:creationId xmlns:a16="http://schemas.microsoft.com/office/drawing/2014/main" id="{6333EFBD-7BC9-44D0-EF4F-C99C3DECA46B}"/>
              </a:ext>
            </a:extLst>
          </p:cNvPr>
          <p:cNvSpPr txBox="1">
            <a:spLocks/>
          </p:cNvSpPr>
          <p:nvPr/>
        </p:nvSpPr>
        <p:spPr>
          <a:xfrm>
            <a:off x="1281322" y="3378201"/>
            <a:ext cx="6270990" cy="1097099"/>
          </a:xfrm>
          <a:prstGeom prst="rect">
            <a:avLst/>
          </a:prstGeom>
        </p:spPr>
        <p:txBody>
          <a:bodyPr vert="horz" lIns="0" tIns="0" rIns="0" bIns="0" numCol="1" rtlCol="0" anchor="t">
            <a:noAutofit/>
          </a:bodyPr>
          <a:lst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6870"/>
            <a:r>
              <a:rPr lang="de-DE" sz="1200">
                <a:solidFill>
                  <a:schemeClr val="tx1"/>
                </a:solidFill>
                <a:latin typeface="Arial"/>
                <a:ea typeface="+mn-lt"/>
                <a:cs typeface="Arial"/>
              </a:rPr>
              <a:t>Interessensbekundung (Link im Chat) online ausfüllen oder drucken, scannen &amp; per Mail an </a:t>
            </a:r>
            <a:r>
              <a:rPr lang="de-DE" sz="1200">
                <a:solidFill>
                  <a:schemeClr val="tx1"/>
                </a:solidFill>
                <a:latin typeface="Arial"/>
                <a:ea typeface="+mn-lt"/>
                <a:cs typeface="Arial"/>
                <a:hlinkClick r:id="rId4"/>
              </a:rPr>
              <a:t>impact@drk.de</a:t>
            </a:r>
            <a:r>
              <a:rPr lang="de-DE" sz="1200">
                <a:solidFill>
                  <a:schemeClr val="tx1"/>
                </a:solidFill>
                <a:latin typeface="Arial"/>
                <a:ea typeface="+mn-lt"/>
                <a:cs typeface="Arial"/>
              </a:rPr>
              <a:t>! </a:t>
            </a:r>
          </a:p>
          <a:p>
            <a:pPr marL="356870"/>
            <a:endParaRPr lang="de-DE" sz="1200">
              <a:solidFill>
                <a:schemeClr val="tx1"/>
              </a:solidFill>
            </a:endParaRPr>
          </a:p>
          <a:p>
            <a:pPr marL="356870"/>
            <a:r>
              <a:rPr lang="de-DE" sz="1200">
                <a:solidFill>
                  <a:srgbClr val="FF0000"/>
                </a:solidFill>
              </a:rPr>
              <a:t>Meldet euch an ! Reisekosten können ggf. erstattet werden.</a:t>
            </a:r>
          </a:p>
          <a:p>
            <a:pPr marL="356870"/>
            <a:endParaRPr lang="de-DE" sz="1200">
              <a:solidFill>
                <a:srgbClr val="FF0000"/>
              </a:solidFill>
            </a:endParaRPr>
          </a:p>
          <a:p>
            <a:pPr marL="356870"/>
            <a:r>
              <a:rPr lang="de-DE" sz="1200">
                <a:solidFill>
                  <a:schemeClr val="tx1"/>
                </a:solidFill>
                <a:latin typeface="Arial"/>
                <a:cs typeface="Arial"/>
              </a:rPr>
              <a:t>Alle weiteren Informationen unter: </a:t>
            </a:r>
            <a:r>
              <a:rPr lang="de-DE" sz="1200" b="0">
                <a:latin typeface="Arial"/>
                <a:ea typeface="+mn-lt"/>
                <a:cs typeface="Arial"/>
                <a:hlinkClick r:id="rId5">
                  <a:extLst>
                    <a:ext uri="{A12FA001-AC4F-418D-AE19-62706E023703}">
                      <ahyp:hlinkClr xmlns:ahyp="http://schemas.microsoft.com/office/drawing/2018/hyperlinkcolor" val="tx"/>
                    </a:ext>
                  </a:extLst>
                </a:hlinkClick>
              </a:rPr>
              <a:t>drk-wohlfahrt.de/unsere-themen/drk-solutions.html</a:t>
            </a:r>
            <a:endParaRPr lang="de-DE" sz="1200" b="0">
              <a:latin typeface="Arial"/>
              <a:cs typeface="Arial"/>
            </a:endParaRPr>
          </a:p>
        </p:txBody>
      </p:sp>
      <p:pic>
        <p:nvPicPr>
          <p:cNvPr id="12" name="Grafik 11" descr="Wecker mit einfarbiger Füllung">
            <a:extLst>
              <a:ext uri="{FF2B5EF4-FFF2-40B4-BE49-F238E27FC236}">
                <a16:creationId xmlns:a16="http://schemas.microsoft.com/office/drawing/2014/main" id="{20D46F5D-26D7-8411-3EC7-E93B83D98E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87727" y="3337065"/>
            <a:ext cx="438934" cy="438934"/>
          </a:xfrm>
          <a:prstGeom prst="rect">
            <a:avLst/>
          </a:prstGeom>
        </p:spPr>
      </p:pic>
      <p:sp>
        <p:nvSpPr>
          <p:cNvPr id="28" name="Ellipse 27">
            <a:extLst>
              <a:ext uri="{FF2B5EF4-FFF2-40B4-BE49-F238E27FC236}">
                <a16:creationId xmlns:a16="http://schemas.microsoft.com/office/drawing/2014/main" id="{880B1ED0-4112-42E5-53B3-AD1E51F78669}"/>
              </a:ext>
            </a:extLst>
          </p:cNvPr>
          <p:cNvSpPr/>
          <p:nvPr/>
        </p:nvSpPr>
        <p:spPr>
          <a:xfrm>
            <a:off x="1463111" y="2052044"/>
            <a:ext cx="639337" cy="60104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5C1174B5-76EF-9CF5-2BCD-38FC22D8E21F}"/>
              </a:ext>
            </a:extLst>
          </p:cNvPr>
          <p:cNvSpPr txBox="1"/>
          <p:nvPr/>
        </p:nvSpPr>
        <p:spPr>
          <a:xfrm>
            <a:off x="1874960" y="2275651"/>
            <a:ext cx="2204675" cy="276999"/>
          </a:xfrm>
          <a:prstGeom prst="rect">
            <a:avLst/>
          </a:prstGeom>
          <a:noFill/>
        </p:spPr>
        <p:txBody>
          <a:bodyPr wrap="square">
            <a:spAutoFit/>
          </a:bodyPr>
          <a:lstStyle/>
          <a:p>
            <a:pPr marL="356870"/>
            <a:r>
              <a:rPr lang="de-DE" sz="1200" b="1">
                <a:solidFill>
                  <a:schemeClr val="tx1"/>
                </a:solidFill>
                <a:latin typeface="Arial"/>
                <a:ea typeface="+mn-lt"/>
                <a:cs typeface="Arial"/>
              </a:rPr>
              <a:t>In Lausitz am 16. Juni</a:t>
            </a:r>
          </a:p>
        </p:txBody>
      </p:sp>
      <p:sp>
        <p:nvSpPr>
          <p:cNvPr id="33" name="Ellipse 32">
            <a:extLst>
              <a:ext uri="{FF2B5EF4-FFF2-40B4-BE49-F238E27FC236}">
                <a16:creationId xmlns:a16="http://schemas.microsoft.com/office/drawing/2014/main" id="{531D96C3-9366-52A4-D46D-5F0504248DBF}"/>
              </a:ext>
            </a:extLst>
          </p:cNvPr>
          <p:cNvSpPr/>
          <p:nvPr/>
        </p:nvSpPr>
        <p:spPr>
          <a:xfrm>
            <a:off x="4537410" y="2052124"/>
            <a:ext cx="639337" cy="60104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Textfeld 34">
            <a:extLst>
              <a:ext uri="{FF2B5EF4-FFF2-40B4-BE49-F238E27FC236}">
                <a16:creationId xmlns:a16="http://schemas.microsoft.com/office/drawing/2014/main" id="{864A3D4C-839C-84EE-C4E9-0BAE2BC5688B}"/>
              </a:ext>
            </a:extLst>
          </p:cNvPr>
          <p:cNvSpPr txBox="1"/>
          <p:nvPr/>
        </p:nvSpPr>
        <p:spPr>
          <a:xfrm>
            <a:off x="4957075" y="2275731"/>
            <a:ext cx="2584298" cy="276999"/>
          </a:xfrm>
          <a:prstGeom prst="rect">
            <a:avLst/>
          </a:prstGeom>
          <a:noFill/>
        </p:spPr>
        <p:txBody>
          <a:bodyPr wrap="square">
            <a:spAutoFit/>
          </a:bodyPr>
          <a:lstStyle/>
          <a:p>
            <a:pPr marL="356870"/>
            <a:r>
              <a:rPr lang="de-DE" sz="1200" b="1">
                <a:solidFill>
                  <a:schemeClr val="tx1"/>
                </a:solidFill>
                <a:latin typeface="Arial"/>
                <a:ea typeface="+mn-lt"/>
                <a:cs typeface="Arial"/>
              </a:rPr>
              <a:t>In Heidenheim am 11. Juni</a:t>
            </a:r>
          </a:p>
        </p:txBody>
      </p:sp>
      <p:pic>
        <p:nvPicPr>
          <p:cNvPr id="38" name="Grafik 37" descr="Blog mit einfarbiger Füllung">
            <a:extLst>
              <a:ext uri="{FF2B5EF4-FFF2-40B4-BE49-F238E27FC236}">
                <a16:creationId xmlns:a16="http://schemas.microsoft.com/office/drawing/2014/main" id="{E8C2D2DA-A15B-8E7B-E5D1-71309AC3BE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5371" y="3378201"/>
            <a:ext cx="501914" cy="501914"/>
          </a:xfrm>
          <a:prstGeom prst="rect">
            <a:avLst/>
          </a:prstGeom>
        </p:spPr>
      </p:pic>
      <p:pic>
        <p:nvPicPr>
          <p:cNvPr id="42" name="Grafik 41" descr="Markierung mit einfarbiger Füllung">
            <a:extLst>
              <a:ext uri="{FF2B5EF4-FFF2-40B4-BE49-F238E27FC236}">
                <a16:creationId xmlns:a16="http://schemas.microsoft.com/office/drawing/2014/main" id="{16A4091C-D715-3FAD-D8A5-D14C083CEC3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37409" y="2037881"/>
            <a:ext cx="639337" cy="639337"/>
          </a:xfrm>
          <a:prstGeom prst="rect">
            <a:avLst/>
          </a:prstGeom>
        </p:spPr>
      </p:pic>
      <p:pic>
        <p:nvPicPr>
          <p:cNvPr id="43" name="Grafik 42" descr="Markierung mit einfarbiger Füllung">
            <a:extLst>
              <a:ext uri="{FF2B5EF4-FFF2-40B4-BE49-F238E27FC236}">
                <a16:creationId xmlns:a16="http://schemas.microsoft.com/office/drawing/2014/main" id="{4E81F685-DCDA-B397-2027-23AE56824A1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45978" y="2032896"/>
            <a:ext cx="639337" cy="639337"/>
          </a:xfrm>
          <a:prstGeom prst="rect">
            <a:avLst/>
          </a:prstGeom>
        </p:spPr>
      </p:pic>
    </p:spTree>
    <p:extLst>
      <p:ext uri="{BB962C8B-B14F-4D97-AF65-F5344CB8AC3E}">
        <p14:creationId xmlns:p14="http://schemas.microsoft.com/office/powerpoint/2010/main" val="470123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43D31-FF39-054E-4E29-65E701346CC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7F9FECA-A9B6-FB21-CE31-0A8103D1F698}"/>
              </a:ext>
            </a:extLst>
          </p:cNvPr>
          <p:cNvPicPr>
            <a:picLocks noChangeAspect="1"/>
          </p:cNvPicPr>
          <p:nvPr/>
        </p:nvPicPr>
        <p:blipFill>
          <a:blip r:embed="rId3" cstate="print">
            <a:extLst>
              <a:ext uri="{28A0092B-C50C-407E-A947-70E740481C1C}">
                <a14:useLocalDpi xmlns:a14="http://schemas.microsoft.com/office/drawing/2010/main" val="0"/>
              </a:ext>
            </a:extLst>
          </a:blip>
          <a:srcRect t="19795" b="8398"/>
          <a:stretch>
            <a:fillRect/>
          </a:stretch>
        </p:blipFill>
        <p:spPr>
          <a:xfrm>
            <a:off x="431992" y="1065330"/>
            <a:ext cx="7942388" cy="4032188"/>
          </a:xfrm>
          <a:prstGeom prst="rect">
            <a:avLst/>
          </a:prstGeom>
        </p:spPr>
      </p:pic>
      <p:sp>
        <p:nvSpPr>
          <p:cNvPr id="2" name="Titel 1">
            <a:extLst>
              <a:ext uri="{FF2B5EF4-FFF2-40B4-BE49-F238E27FC236}">
                <a16:creationId xmlns:a16="http://schemas.microsoft.com/office/drawing/2014/main" id="{B144D2C4-F9D7-0A24-2B7A-3A09FAD76802}"/>
              </a:ext>
            </a:extLst>
          </p:cNvPr>
          <p:cNvSpPr>
            <a:spLocks noGrp="1"/>
          </p:cNvSpPr>
          <p:nvPr>
            <p:ph type="title"/>
          </p:nvPr>
        </p:nvSpPr>
        <p:spPr/>
        <p:txBody>
          <a:bodyPr/>
          <a:lstStyle/>
          <a:p>
            <a:r>
              <a:rPr lang="de-DE">
                <a:latin typeface="Georgia"/>
              </a:rPr>
              <a:t>Projektablauf</a:t>
            </a:r>
            <a:endParaRPr lang="de-DE">
              <a:solidFill>
                <a:srgbClr val="E60005"/>
              </a:solidFill>
              <a:latin typeface="Georgia"/>
            </a:endParaRPr>
          </a:p>
        </p:txBody>
      </p:sp>
      <p:sp>
        <p:nvSpPr>
          <p:cNvPr id="5" name="Foliennummernplatzhalter 4">
            <a:extLst>
              <a:ext uri="{FF2B5EF4-FFF2-40B4-BE49-F238E27FC236}">
                <a16:creationId xmlns:a16="http://schemas.microsoft.com/office/drawing/2014/main" id="{153F90D2-4C6A-06F2-945C-017DA1B2890E}"/>
              </a:ext>
            </a:extLst>
          </p:cNvPr>
          <p:cNvSpPr>
            <a:spLocks noGrp="1"/>
          </p:cNvSpPr>
          <p:nvPr>
            <p:ph type="sldNum" sz="quarter" idx="12"/>
          </p:nvPr>
        </p:nvSpPr>
        <p:spPr>
          <a:xfrm>
            <a:off x="647275" y="4845310"/>
            <a:ext cx="2057400" cy="108000"/>
          </a:xfrm>
          <a:noFill/>
        </p:spPr>
        <p:txBody>
          <a:bodyPr/>
          <a:lstStyle/>
          <a:p>
            <a:r>
              <a:rPr lang="de-DE"/>
              <a:t>5</a:t>
            </a:r>
          </a:p>
        </p:txBody>
      </p:sp>
      <p:pic>
        <p:nvPicPr>
          <p:cNvPr id="14" name="Picture 13">
            <a:extLst>
              <a:ext uri="{FF2B5EF4-FFF2-40B4-BE49-F238E27FC236}">
                <a16:creationId xmlns:a16="http://schemas.microsoft.com/office/drawing/2014/main" id="{EEC0B0A5-3056-E5B0-10FE-4C2C82962B9A}"/>
              </a:ext>
            </a:extLst>
          </p:cNvPr>
          <p:cNvPicPr>
            <a:picLocks noChangeAspect="1"/>
          </p:cNvPicPr>
          <p:nvPr/>
        </p:nvPicPr>
        <p:blipFill>
          <a:blip r:embed="rId4"/>
          <a:srcRect l="42739" t="252" b="2318"/>
          <a:stretch>
            <a:fillRect/>
          </a:stretch>
        </p:blipFill>
        <p:spPr>
          <a:xfrm>
            <a:off x="6055581" y="207616"/>
            <a:ext cx="2811083" cy="810531"/>
          </a:xfrm>
          <a:prstGeom prst="rect">
            <a:avLst/>
          </a:prstGeom>
        </p:spPr>
      </p:pic>
      <p:sp>
        <p:nvSpPr>
          <p:cNvPr id="3" name="Fußzeilenplatzhalter 3">
            <a:extLst>
              <a:ext uri="{FF2B5EF4-FFF2-40B4-BE49-F238E27FC236}">
                <a16:creationId xmlns:a16="http://schemas.microsoft.com/office/drawing/2014/main" id="{BD95709D-A98A-FAFF-0FA5-2489785CECFD}"/>
              </a:ext>
            </a:extLst>
          </p:cNvPr>
          <p:cNvSpPr>
            <a:spLocks noGrp="1"/>
          </p:cNvSpPr>
          <p:nvPr>
            <p:ph type="ftr" sz="quarter" idx="11"/>
          </p:nvPr>
        </p:nvSpPr>
        <p:spPr>
          <a:xfrm>
            <a:off x="431993" y="4737278"/>
            <a:ext cx="8280000" cy="82323"/>
          </a:xfrm>
        </p:spPr>
        <p:txBody>
          <a:bodyPr/>
          <a:lstStyle/>
          <a:p>
            <a:r>
              <a:rPr lang="de-DE"/>
              <a:t>DRK-Solutions 2026</a:t>
            </a:r>
            <a:endParaRPr lang="en-US"/>
          </a:p>
        </p:txBody>
      </p:sp>
    </p:spTree>
    <p:extLst>
      <p:ext uri="{BB962C8B-B14F-4D97-AF65-F5344CB8AC3E}">
        <p14:creationId xmlns:p14="http://schemas.microsoft.com/office/powerpoint/2010/main" val="2675649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167513-F606-F59A-103B-0A356D0DC805}"/>
              </a:ext>
            </a:extLst>
          </p:cNvPr>
          <p:cNvSpPr>
            <a:spLocks noGrp="1"/>
          </p:cNvSpPr>
          <p:nvPr>
            <p:ph type="title"/>
          </p:nvPr>
        </p:nvSpPr>
        <p:spPr/>
        <p:txBody>
          <a:bodyPr/>
          <a:lstStyle/>
          <a:p>
            <a:r>
              <a:rPr lang="de-DE"/>
              <a:t>Wir freuen uns über Feedback zur heutigen Auftakt-Veranstaltung:</a:t>
            </a:r>
          </a:p>
        </p:txBody>
      </p:sp>
      <p:sp>
        <p:nvSpPr>
          <p:cNvPr id="3" name="Inhaltsplatzhalter 2">
            <a:extLst>
              <a:ext uri="{FF2B5EF4-FFF2-40B4-BE49-F238E27FC236}">
                <a16:creationId xmlns:a16="http://schemas.microsoft.com/office/drawing/2014/main" id="{B90E10FD-3FF3-BE47-8306-02ACC6E56646}"/>
              </a:ext>
            </a:extLst>
          </p:cNvPr>
          <p:cNvSpPr>
            <a:spLocks noGrp="1"/>
          </p:cNvSpPr>
          <p:nvPr>
            <p:ph idx="1"/>
          </p:nvPr>
        </p:nvSpPr>
        <p:spPr>
          <a:xfrm>
            <a:off x="431993" y="1394939"/>
            <a:ext cx="7370565" cy="2579533"/>
          </a:xfrm>
        </p:spPr>
        <p:txBody>
          <a:bodyPr/>
          <a:lstStyle/>
          <a:p>
            <a:endParaRPr lang="en-US">
              <a:hlinkClick r:id="rId2"/>
            </a:endParaRPr>
          </a:p>
          <a:p>
            <a:pPr marL="2057348" lvl="6" indent="0">
              <a:buNone/>
            </a:pPr>
            <a:endParaRPr lang="de-DE" sz="1500" b="1"/>
          </a:p>
          <a:p>
            <a:pPr marL="2057348" lvl="6" indent="0">
              <a:buNone/>
            </a:pPr>
            <a:endParaRPr lang="de-DE" sz="1500" b="1"/>
          </a:p>
          <a:p>
            <a:pPr marL="2057348" lvl="6" indent="0">
              <a:buNone/>
            </a:pPr>
            <a:endParaRPr lang="de-DE" sz="1500" b="1"/>
          </a:p>
          <a:p>
            <a:pPr marL="2057348" lvl="6" indent="0">
              <a:buNone/>
            </a:pPr>
            <a:endParaRPr lang="de-DE" sz="1500" b="1"/>
          </a:p>
          <a:p>
            <a:pPr marL="2057348" lvl="6" indent="0">
              <a:buNone/>
            </a:pPr>
            <a:endParaRPr lang="de-DE" sz="1500" b="1"/>
          </a:p>
          <a:p>
            <a:pPr marL="2057348" lvl="6" indent="0">
              <a:buNone/>
            </a:pPr>
            <a:endParaRPr lang="de-DE" sz="1500" b="1"/>
          </a:p>
          <a:p>
            <a:pPr marL="2057348" lvl="6" indent="0">
              <a:buNone/>
            </a:pPr>
            <a:endParaRPr lang="de-DE" sz="1500" b="1"/>
          </a:p>
        </p:txBody>
      </p:sp>
      <p:sp>
        <p:nvSpPr>
          <p:cNvPr id="4" name="Fußzeilenplatzhalter 3">
            <a:extLst>
              <a:ext uri="{FF2B5EF4-FFF2-40B4-BE49-F238E27FC236}">
                <a16:creationId xmlns:a16="http://schemas.microsoft.com/office/drawing/2014/main" id="{BAA13BC6-1E39-873B-E412-1E67BFC0FB04}"/>
              </a:ext>
            </a:extLst>
          </p:cNvPr>
          <p:cNvSpPr>
            <a:spLocks noGrp="1"/>
          </p:cNvSpPr>
          <p:nvPr>
            <p:ph type="ftr" sz="quarter" idx="11"/>
          </p:nvPr>
        </p:nvSpPr>
        <p:spPr/>
        <p:txBody>
          <a:bodyPr/>
          <a:lstStyle/>
          <a:p>
            <a:r>
              <a:rPr lang="de-DE"/>
              <a:t>Projekte ausgestalten 1 - 2023</a:t>
            </a:r>
          </a:p>
        </p:txBody>
      </p:sp>
      <p:sp>
        <p:nvSpPr>
          <p:cNvPr id="5" name="Foliennummernplatzhalter 4">
            <a:extLst>
              <a:ext uri="{FF2B5EF4-FFF2-40B4-BE49-F238E27FC236}">
                <a16:creationId xmlns:a16="http://schemas.microsoft.com/office/drawing/2014/main" id="{7A3537BC-27BA-CAC8-ED78-DA1B3FD0BB06}"/>
              </a:ext>
            </a:extLst>
          </p:cNvPr>
          <p:cNvSpPr>
            <a:spLocks noGrp="1"/>
          </p:cNvSpPr>
          <p:nvPr>
            <p:ph type="sldNum" sz="quarter" idx="12"/>
          </p:nvPr>
        </p:nvSpPr>
        <p:spPr/>
        <p:txBody>
          <a:bodyPr/>
          <a:lstStyle/>
          <a:p>
            <a:fld id="{EADB90F9-9C8B-4738-A50E-8F04301A8C13}" type="slidenum">
              <a:rPr lang="de-DE" smtClean="0"/>
              <a:t>33</a:t>
            </a:fld>
            <a:endParaRPr lang="de-DE"/>
          </a:p>
        </p:txBody>
      </p:sp>
      <p:pic>
        <p:nvPicPr>
          <p:cNvPr id="9" name="Grafik 8">
            <a:extLst>
              <a:ext uri="{FF2B5EF4-FFF2-40B4-BE49-F238E27FC236}">
                <a16:creationId xmlns:a16="http://schemas.microsoft.com/office/drawing/2014/main" id="{048B48F7-094A-F38D-CBC1-E65793F5DCA8}"/>
              </a:ext>
            </a:extLst>
          </p:cNvPr>
          <p:cNvPicPr>
            <a:picLocks noChangeAspect="1"/>
          </p:cNvPicPr>
          <p:nvPr/>
        </p:nvPicPr>
        <p:blipFill>
          <a:blip r:embed="rId3"/>
          <a:stretch>
            <a:fillRect/>
          </a:stretch>
        </p:blipFill>
        <p:spPr>
          <a:xfrm>
            <a:off x="3714382" y="2301150"/>
            <a:ext cx="3735230" cy="1391556"/>
          </a:xfrm>
          <a:prstGeom prst="rect">
            <a:avLst/>
          </a:prstGeom>
        </p:spPr>
      </p:pic>
      <p:sp>
        <p:nvSpPr>
          <p:cNvPr id="10" name="Textfeld 9">
            <a:extLst>
              <a:ext uri="{FF2B5EF4-FFF2-40B4-BE49-F238E27FC236}">
                <a16:creationId xmlns:a16="http://schemas.microsoft.com/office/drawing/2014/main" id="{D6A2F257-71FD-7B99-2201-4E648595A279}"/>
              </a:ext>
            </a:extLst>
          </p:cNvPr>
          <p:cNvSpPr txBox="1"/>
          <p:nvPr/>
        </p:nvSpPr>
        <p:spPr>
          <a:xfrm>
            <a:off x="3714382" y="1575421"/>
            <a:ext cx="3946418" cy="2862322"/>
          </a:xfrm>
          <a:prstGeom prst="rect">
            <a:avLst/>
          </a:prstGeom>
          <a:noFill/>
        </p:spPr>
        <p:txBody>
          <a:bodyPr wrap="square" rtlCol="0">
            <a:spAutoFit/>
          </a:bodyPr>
          <a:lstStyle/>
          <a:p>
            <a:pPr marL="342900" indent="-342900">
              <a:buAutoNum type="arabicPeriod"/>
            </a:pPr>
            <a:r>
              <a:rPr lang="de-DE" sz="1800"/>
              <a:t>Bitte geht auf </a:t>
            </a:r>
            <a:r>
              <a:rPr lang="de-DE" sz="1800" b="1"/>
              <a:t>Menti.com </a:t>
            </a:r>
          </a:p>
          <a:p>
            <a:pPr marL="342900" indent="-342900">
              <a:buAutoNum type="arabicPeriod"/>
            </a:pPr>
            <a:endParaRPr lang="de-DE" sz="1800" b="1"/>
          </a:p>
          <a:p>
            <a:pPr marL="342900" indent="-342900">
              <a:buAutoNum type="arabicPeriod"/>
            </a:pPr>
            <a:endParaRPr lang="de-DE" sz="1800" b="1"/>
          </a:p>
          <a:p>
            <a:pPr marL="342900" indent="-342900">
              <a:buAutoNum type="arabicPeriod"/>
            </a:pPr>
            <a:endParaRPr lang="de-DE" sz="1800" b="1"/>
          </a:p>
          <a:p>
            <a:pPr marL="342900" indent="-342900">
              <a:buAutoNum type="arabicPeriod"/>
            </a:pPr>
            <a:endParaRPr lang="de-DE" sz="1800" b="1"/>
          </a:p>
          <a:p>
            <a:pPr marL="342900" indent="-342900">
              <a:buAutoNum type="arabicPeriod"/>
            </a:pPr>
            <a:endParaRPr lang="de-DE" sz="1800" b="1"/>
          </a:p>
          <a:p>
            <a:pPr marL="342900" indent="-342900">
              <a:buAutoNum type="arabicPeriod"/>
            </a:pPr>
            <a:endParaRPr lang="de-DE" sz="1800" b="1"/>
          </a:p>
          <a:p>
            <a:pPr marL="342900" indent="-342900">
              <a:buAutoNum type="arabicPeriod"/>
            </a:pPr>
            <a:endParaRPr lang="de-DE" sz="1800" b="1"/>
          </a:p>
          <a:p>
            <a:pPr marL="342900" indent="-342900">
              <a:buAutoNum type="arabicPeriod"/>
            </a:pPr>
            <a:endParaRPr lang="de-DE" sz="1800" b="1"/>
          </a:p>
          <a:p>
            <a:pPr marL="342900" indent="-342900">
              <a:buAutoNum type="arabicPeriod"/>
            </a:pPr>
            <a:r>
              <a:rPr lang="de-DE" sz="1800"/>
              <a:t>Gebt den Code</a:t>
            </a:r>
            <a:r>
              <a:rPr lang="de-DE" sz="1800" b="1"/>
              <a:t> 35 39 44 71 ein</a:t>
            </a:r>
          </a:p>
        </p:txBody>
      </p:sp>
      <p:sp>
        <p:nvSpPr>
          <p:cNvPr id="14" name="Textfeld 13">
            <a:extLst>
              <a:ext uri="{FF2B5EF4-FFF2-40B4-BE49-F238E27FC236}">
                <a16:creationId xmlns:a16="http://schemas.microsoft.com/office/drawing/2014/main" id="{6CBFD553-3BE3-E237-08E4-37D8502FE4F8}"/>
              </a:ext>
            </a:extLst>
          </p:cNvPr>
          <p:cNvSpPr txBox="1"/>
          <p:nvPr/>
        </p:nvSpPr>
        <p:spPr>
          <a:xfrm>
            <a:off x="3907874" y="3081807"/>
            <a:ext cx="664119" cy="200055"/>
          </a:xfrm>
          <a:prstGeom prst="rect">
            <a:avLst/>
          </a:prstGeom>
          <a:solidFill>
            <a:schemeClr val="bg1"/>
          </a:solidFill>
        </p:spPr>
        <p:txBody>
          <a:bodyPr wrap="square" lIns="91440" tIns="45720" rIns="91440" bIns="45720" rtlCol="0" anchor="t">
            <a:spAutoFit/>
          </a:bodyPr>
          <a:lstStyle/>
          <a:p>
            <a:r>
              <a:rPr lang="de-DE" sz="700" b="1"/>
              <a:t>3539 4471</a:t>
            </a:r>
          </a:p>
        </p:txBody>
      </p:sp>
      <p:pic>
        <p:nvPicPr>
          <p:cNvPr id="1026" name="Picture 2">
            <a:extLst>
              <a:ext uri="{FF2B5EF4-FFF2-40B4-BE49-F238E27FC236}">
                <a16:creationId xmlns:a16="http://schemas.microsoft.com/office/drawing/2014/main" id="{38A225C1-0F67-23BF-7293-7425401676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275" y="1702250"/>
            <a:ext cx="2571757" cy="2571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439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65ACA-26A3-0140-ACDF-AB80B1F709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9FDD98-99DC-AFBB-ABFE-5D894772FF59}"/>
              </a:ext>
            </a:extLst>
          </p:cNvPr>
          <p:cNvSpPr>
            <a:spLocks noGrp="1"/>
          </p:cNvSpPr>
          <p:nvPr>
            <p:ph type="ctrTitle"/>
          </p:nvPr>
        </p:nvSpPr>
        <p:spPr>
          <a:xfrm>
            <a:off x="431993" y="3942000"/>
            <a:ext cx="7977574" cy="579281"/>
          </a:xfrm>
        </p:spPr>
        <p:txBody>
          <a:bodyPr/>
          <a:lstStyle/>
          <a:p>
            <a:r>
              <a:rPr lang="de-DE">
                <a:latin typeface="Georgia"/>
              </a:rPr>
              <a:t>Fragen? Sonst – danke für die Aufmerksamkeit!</a:t>
            </a:r>
            <a:endParaRPr lang="en-US"/>
          </a:p>
        </p:txBody>
      </p:sp>
      <p:sp>
        <p:nvSpPr>
          <p:cNvPr id="6" name="Footer Placeholder 5">
            <a:extLst>
              <a:ext uri="{FF2B5EF4-FFF2-40B4-BE49-F238E27FC236}">
                <a16:creationId xmlns:a16="http://schemas.microsoft.com/office/drawing/2014/main" id="{233C32D0-630A-9E1A-5320-C00B76DEA0CE}"/>
              </a:ext>
            </a:extLst>
          </p:cNvPr>
          <p:cNvSpPr>
            <a:spLocks noGrp="1"/>
          </p:cNvSpPr>
          <p:nvPr>
            <p:ph type="ftr" sz="quarter" idx="15"/>
          </p:nvPr>
        </p:nvSpPr>
        <p:spPr/>
        <p:txBody>
          <a:bodyPr/>
          <a:lstStyle/>
          <a:p>
            <a:r>
              <a:rPr lang="de-DE"/>
              <a:t>Skalierung im DRK 2025</a:t>
            </a:r>
          </a:p>
        </p:txBody>
      </p:sp>
      <p:sp>
        <p:nvSpPr>
          <p:cNvPr id="7" name="Slide Number Placeholder 6">
            <a:extLst>
              <a:ext uri="{FF2B5EF4-FFF2-40B4-BE49-F238E27FC236}">
                <a16:creationId xmlns:a16="http://schemas.microsoft.com/office/drawing/2014/main" id="{A2E7ACD6-13F6-D38B-E1B8-B4C7D06B3156}"/>
              </a:ext>
            </a:extLst>
          </p:cNvPr>
          <p:cNvSpPr>
            <a:spLocks noGrp="1"/>
          </p:cNvSpPr>
          <p:nvPr>
            <p:ph type="sldNum" sz="quarter" idx="16"/>
          </p:nvPr>
        </p:nvSpPr>
        <p:spPr/>
        <p:txBody>
          <a:bodyPr/>
          <a:lstStyle/>
          <a:p>
            <a:fld id="{EADB90F9-9C8B-4738-A50E-8F04301A8C13}" type="slidenum">
              <a:rPr lang="de-DE" smtClean="0"/>
              <a:pPr/>
              <a:t>34</a:t>
            </a:fld>
            <a:endParaRPr lang="de-DE"/>
          </a:p>
        </p:txBody>
      </p:sp>
      <p:pic>
        <p:nvPicPr>
          <p:cNvPr id="10" name="Picture Placeholder 9" descr="Colorful confetti on pink background">
            <a:extLst>
              <a:ext uri="{FF2B5EF4-FFF2-40B4-BE49-F238E27FC236}">
                <a16:creationId xmlns:a16="http://schemas.microsoft.com/office/drawing/2014/main" id="{B50EB82D-900C-9A6E-CEAC-61BE9F320D82}"/>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5225" b="25225"/>
          <a:stretch>
            <a:fillRect/>
          </a:stretch>
        </p:blipFill>
        <p:spPr/>
      </p:pic>
    </p:spTree>
    <p:extLst>
      <p:ext uri="{BB962C8B-B14F-4D97-AF65-F5344CB8AC3E}">
        <p14:creationId xmlns:p14="http://schemas.microsoft.com/office/powerpoint/2010/main" val="655808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52C91-F8F0-05F3-2F4F-DBB6CFA7C4F1}"/>
            </a:ext>
          </a:extLst>
        </p:cNvPr>
        <p:cNvGrpSpPr/>
        <p:nvPr/>
      </p:nvGrpSpPr>
      <p:grpSpPr>
        <a:xfrm>
          <a:off x="0" y="0"/>
          <a:ext cx="0" cy="0"/>
          <a:chOff x="0" y="0"/>
          <a:chExt cx="0" cy="0"/>
        </a:xfrm>
      </p:grpSpPr>
      <p:sp>
        <p:nvSpPr>
          <p:cNvPr id="14" name="Ellipse 13">
            <a:extLst>
              <a:ext uri="{FF2B5EF4-FFF2-40B4-BE49-F238E27FC236}">
                <a16:creationId xmlns:a16="http://schemas.microsoft.com/office/drawing/2014/main" id="{EB6BD375-A27D-D81B-F023-3D9E35277034}"/>
              </a:ext>
            </a:extLst>
          </p:cNvPr>
          <p:cNvSpPr/>
          <p:nvPr/>
        </p:nvSpPr>
        <p:spPr>
          <a:xfrm>
            <a:off x="8487727" y="3281559"/>
            <a:ext cx="448531" cy="49444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7B59533-4337-9190-3BC7-80F2083E4D1E}"/>
              </a:ext>
            </a:extLst>
          </p:cNvPr>
          <p:cNvSpPr>
            <a:spLocks noGrp="1"/>
          </p:cNvSpPr>
          <p:nvPr>
            <p:ph type="title"/>
          </p:nvPr>
        </p:nvSpPr>
        <p:spPr>
          <a:xfrm>
            <a:off x="431992" y="719988"/>
            <a:ext cx="7370565" cy="365779"/>
          </a:xfrm>
        </p:spPr>
        <p:txBody>
          <a:bodyPr/>
          <a:lstStyle/>
          <a:p>
            <a:r>
              <a:rPr lang="de-DE" dirty="0">
                <a:latin typeface="Georgia"/>
              </a:rPr>
              <a:t>Zusätzliche Informationen aus der Auftaktveransta</a:t>
            </a:r>
            <a:r>
              <a:rPr lang="de-DE">
                <a:latin typeface="Georgia"/>
              </a:rPr>
              <a:t>ltung:</a:t>
            </a:r>
            <a:endParaRPr lang="de-DE"/>
          </a:p>
        </p:txBody>
      </p:sp>
      <p:sp>
        <p:nvSpPr>
          <p:cNvPr id="4" name="Fußzeilenplatzhalter 3">
            <a:extLst>
              <a:ext uri="{FF2B5EF4-FFF2-40B4-BE49-F238E27FC236}">
                <a16:creationId xmlns:a16="http://schemas.microsoft.com/office/drawing/2014/main" id="{C658AA87-8B5D-F1DD-8BC3-8EB92742D72C}"/>
              </a:ext>
            </a:extLst>
          </p:cNvPr>
          <p:cNvSpPr>
            <a:spLocks noGrp="1"/>
          </p:cNvSpPr>
          <p:nvPr>
            <p:ph type="ftr" sz="quarter" idx="11"/>
          </p:nvPr>
        </p:nvSpPr>
        <p:spPr/>
        <p:txBody>
          <a:bodyPr/>
          <a:lstStyle/>
          <a:p>
            <a:r>
              <a:rPr lang="de-DE"/>
              <a:t>DRK-Solutions 2026</a:t>
            </a:r>
            <a:endParaRPr lang="en-US"/>
          </a:p>
        </p:txBody>
      </p:sp>
      <p:sp>
        <p:nvSpPr>
          <p:cNvPr id="5" name="Foliennummernplatzhalter 4">
            <a:extLst>
              <a:ext uri="{FF2B5EF4-FFF2-40B4-BE49-F238E27FC236}">
                <a16:creationId xmlns:a16="http://schemas.microsoft.com/office/drawing/2014/main" id="{A9481421-1550-A68F-8F4F-529C40FC4F27}"/>
              </a:ext>
            </a:extLst>
          </p:cNvPr>
          <p:cNvSpPr>
            <a:spLocks noGrp="1"/>
          </p:cNvSpPr>
          <p:nvPr>
            <p:ph type="sldNum" sz="quarter" idx="12"/>
          </p:nvPr>
        </p:nvSpPr>
        <p:spPr/>
        <p:txBody>
          <a:bodyPr/>
          <a:lstStyle/>
          <a:p>
            <a:r>
              <a:rPr lang="de-DE"/>
              <a:t>35</a:t>
            </a:r>
            <a:endParaRPr lang="de-DE" dirty="0"/>
          </a:p>
        </p:txBody>
      </p:sp>
      <p:pic>
        <p:nvPicPr>
          <p:cNvPr id="25" name="Picture 24">
            <a:extLst>
              <a:ext uri="{FF2B5EF4-FFF2-40B4-BE49-F238E27FC236}">
                <a16:creationId xmlns:a16="http://schemas.microsoft.com/office/drawing/2014/main" id="{A694479F-696A-5E19-E5A9-BFDB022E87C8}"/>
              </a:ext>
            </a:extLst>
          </p:cNvPr>
          <p:cNvPicPr>
            <a:picLocks noChangeAspect="1"/>
          </p:cNvPicPr>
          <p:nvPr/>
        </p:nvPicPr>
        <p:blipFill>
          <a:blip r:embed="rId3"/>
          <a:srcRect l="42739" t="252" b="2318"/>
          <a:stretch>
            <a:fillRect/>
          </a:stretch>
        </p:blipFill>
        <p:spPr>
          <a:xfrm>
            <a:off x="6941061" y="90186"/>
            <a:ext cx="2135116" cy="613886"/>
          </a:xfrm>
          <a:prstGeom prst="rect">
            <a:avLst/>
          </a:prstGeom>
        </p:spPr>
      </p:pic>
      <p:pic>
        <p:nvPicPr>
          <p:cNvPr id="12" name="Grafik 11" descr="Wecker mit einfarbiger Füllung">
            <a:extLst>
              <a:ext uri="{FF2B5EF4-FFF2-40B4-BE49-F238E27FC236}">
                <a16:creationId xmlns:a16="http://schemas.microsoft.com/office/drawing/2014/main" id="{0FB0BD2A-B227-7576-60D5-340344049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87727" y="3337065"/>
            <a:ext cx="438934" cy="438934"/>
          </a:xfrm>
          <a:prstGeom prst="rect">
            <a:avLst/>
          </a:prstGeom>
        </p:spPr>
      </p:pic>
      <p:sp>
        <p:nvSpPr>
          <p:cNvPr id="3" name="Textfeld 2">
            <a:extLst>
              <a:ext uri="{FF2B5EF4-FFF2-40B4-BE49-F238E27FC236}">
                <a16:creationId xmlns:a16="http://schemas.microsoft.com/office/drawing/2014/main" id="{531751BB-0FB8-A2BA-4EF8-161F1EA49814}"/>
              </a:ext>
            </a:extLst>
          </p:cNvPr>
          <p:cNvSpPr txBox="1"/>
          <p:nvPr/>
        </p:nvSpPr>
        <p:spPr>
          <a:xfrm>
            <a:off x="1249240" y="1665652"/>
            <a:ext cx="664112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t>Tipp: Weiterbildungen und Infoabende im Bereich </a:t>
            </a:r>
            <a:r>
              <a:rPr lang="de-DE" b="1"/>
              <a:t>Asyl </a:t>
            </a:r>
            <a:r>
              <a:rPr lang="de-DE"/>
              <a:t>der Gesellschaft für Inklusion </a:t>
            </a:r>
            <a:r>
              <a:rPr lang="de-DE" dirty="0"/>
              <a:t>und Soziale Arbeit e.V. </a:t>
            </a:r>
          </a:p>
          <a:p>
            <a:pPr marL="285750" indent="-285750">
              <a:buFont typeface="Arial"/>
              <a:buChar char="•"/>
            </a:pPr>
            <a:r>
              <a:rPr lang="de-DE" dirty="0">
                <a:hlinkClick r:id="rId6"/>
              </a:rPr>
              <a:t>Veranstaltungsprogramm</a:t>
            </a:r>
            <a:r>
              <a:rPr lang="de-DE" dirty="0">
                <a:ea typeface="+mn-lt"/>
                <a:cs typeface="+mn-lt"/>
                <a:hlinkClick r:id="rId6"/>
              </a:rPr>
              <a:t> 1. Halbjahr 2026</a:t>
            </a:r>
          </a:p>
          <a:p>
            <a:pPr marL="285750" indent="-285750">
              <a:buFont typeface="Arial"/>
              <a:buChar char="•"/>
            </a:pPr>
            <a:endParaRPr lang="de-DE" dirty="0"/>
          </a:p>
          <a:p>
            <a:r>
              <a:rPr lang="de-DE"/>
              <a:t>Migration als Querschnittsthema im DRK:</a:t>
            </a:r>
          </a:p>
          <a:p>
            <a:pPr marL="285750" indent="-285750">
              <a:buFont typeface="Arial"/>
              <a:buChar char="•"/>
            </a:pPr>
            <a:r>
              <a:rPr lang="de-DE" dirty="0">
                <a:ea typeface="+mn-lt"/>
                <a:cs typeface="+mn-lt"/>
                <a:hlinkClick r:id="rId7"/>
              </a:rPr>
              <a:t>Migrationsstrategie - DRK Wohlfahrt</a:t>
            </a:r>
          </a:p>
          <a:p>
            <a:pPr marL="285750" indent="-285750">
              <a:buFont typeface="Arial"/>
              <a:buChar char="•"/>
            </a:pPr>
            <a:r>
              <a:rPr lang="de-DE">
                <a:ea typeface="+mn-lt"/>
                <a:cs typeface="+mn-lt"/>
              </a:rPr>
              <a:t>Mehr zum Ansatz "Integration als gemeinsame Aufgabe und Vielfalt als Chance" im Kapitel Personalmanagement und Ehrenamt </a:t>
            </a:r>
          </a:p>
          <a:p>
            <a:pPr marL="285750" indent="-285750">
              <a:buFont typeface="Arial"/>
              <a:buChar char="•"/>
            </a:pPr>
            <a:endParaRPr lang="de-DE" dirty="0">
              <a:ea typeface="+mn-lt"/>
              <a:cs typeface="+mn-lt"/>
            </a:endParaRPr>
          </a:p>
          <a:p>
            <a:r>
              <a:rPr lang="de-DE">
                <a:ea typeface="+mn-lt"/>
                <a:cs typeface="+mn-lt"/>
              </a:rPr>
              <a:t>Spannendes Interview mit Alexander Voigt:</a:t>
            </a:r>
            <a:endParaRPr lang="de-DE" dirty="0">
              <a:ea typeface="+mn-lt"/>
              <a:cs typeface="+mn-lt"/>
            </a:endParaRPr>
          </a:p>
          <a:p>
            <a:pPr marL="285750" indent="-285750">
              <a:buFont typeface="Arial"/>
              <a:buChar char="•"/>
            </a:pPr>
            <a:r>
              <a:rPr lang="de-DE" dirty="0">
                <a:ea typeface="+mn-lt"/>
                <a:cs typeface="+mn-lt"/>
                <a:hlinkClick r:id="rId8"/>
              </a:rPr>
              <a:t>Blogbeitrag - DRK Wohlfahrt</a:t>
            </a:r>
          </a:p>
          <a:p>
            <a:pPr marL="285750" indent="-285750">
              <a:buFont typeface="Arial"/>
              <a:buChar char="•"/>
            </a:pPr>
            <a:endParaRPr lang="de-DE">
              <a:ea typeface="+mn-lt"/>
              <a:cs typeface="+mn-lt"/>
            </a:endParaRPr>
          </a:p>
        </p:txBody>
      </p:sp>
    </p:spTree>
    <p:extLst>
      <p:ext uri="{BB962C8B-B14F-4D97-AF65-F5344CB8AC3E}">
        <p14:creationId xmlns:p14="http://schemas.microsoft.com/office/powerpoint/2010/main" val="3779419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A38D763-6314-A6BC-A280-BB26FFB6B0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A9DCE4-0D26-044A-A847-1FDB0C9C96A8}"/>
              </a:ext>
            </a:extLst>
          </p:cNvPr>
          <p:cNvSpPr>
            <a:spLocks noGrp="1"/>
          </p:cNvSpPr>
          <p:nvPr>
            <p:ph type="title"/>
          </p:nvPr>
        </p:nvSpPr>
        <p:spPr/>
        <p:txBody>
          <a:bodyPr/>
          <a:lstStyle/>
          <a:p>
            <a:r>
              <a:rPr lang="de-DE">
                <a:latin typeface="Georgia"/>
              </a:rPr>
              <a:t>Leistungen für Teilnehmende Verbände</a:t>
            </a:r>
            <a:endParaRPr lang="de-DE">
              <a:solidFill>
                <a:srgbClr val="E60005"/>
              </a:solidFill>
              <a:latin typeface="Georgia"/>
            </a:endParaRPr>
          </a:p>
        </p:txBody>
      </p:sp>
      <p:sp>
        <p:nvSpPr>
          <p:cNvPr id="5" name="Foliennummernplatzhalter 4">
            <a:extLst>
              <a:ext uri="{FF2B5EF4-FFF2-40B4-BE49-F238E27FC236}">
                <a16:creationId xmlns:a16="http://schemas.microsoft.com/office/drawing/2014/main" id="{71F74186-F343-FA57-EB8B-085B509FB2CC}"/>
              </a:ext>
            </a:extLst>
          </p:cNvPr>
          <p:cNvSpPr>
            <a:spLocks noGrp="1"/>
          </p:cNvSpPr>
          <p:nvPr>
            <p:ph type="sldNum" sz="quarter" idx="12"/>
          </p:nvPr>
        </p:nvSpPr>
        <p:spPr>
          <a:xfrm>
            <a:off x="647275" y="4845310"/>
            <a:ext cx="2057400" cy="108000"/>
          </a:xfrm>
          <a:noFill/>
        </p:spPr>
        <p:txBody>
          <a:bodyPr/>
          <a:lstStyle/>
          <a:p>
            <a:fld id="{EADB90F9-9C8B-4738-A50E-8F04301A8C13}" type="slidenum">
              <a:rPr lang="de-DE" smtClean="0"/>
              <a:t>36</a:t>
            </a:fld>
            <a:endParaRPr lang="de-DE"/>
          </a:p>
        </p:txBody>
      </p:sp>
      <p:pic>
        <p:nvPicPr>
          <p:cNvPr id="14" name="Picture 13">
            <a:extLst>
              <a:ext uri="{FF2B5EF4-FFF2-40B4-BE49-F238E27FC236}">
                <a16:creationId xmlns:a16="http://schemas.microsoft.com/office/drawing/2014/main" id="{332463AB-A3B8-4E75-1BB6-E2533A4A897A}"/>
              </a:ext>
            </a:extLst>
          </p:cNvPr>
          <p:cNvPicPr>
            <a:picLocks noChangeAspect="1"/>
          </p:cNvPicPr>
          <p:nvPr/>
        </p:nvPicPr>
        <p:blipFill>
          <a:blip r:embed="rId3"/>
          <a:srcRect l="42739" t="252" b="2318"/>
          <a:stretch>
            <a:fillRect/>
          </a:stretch>
        </p:blipFill>
        <p:spPr>
          <a:xfrm>
            <a:off x="6055581" y="207616"/>
            <a:ext cx="2811083" cy="810531"/>
          </a:xfrm>
          <a:prstGeom prst="rect">
            <a:avLst/>
          </a:prstGeom>
        </p:spPr>
      </p:pic>
      <p:pic>
        <p:nvPicPr>
          <p:cNvPr id="4" name="Picture 3">
            <a:extLst>
              <a:ext uri="{FF2B5EF4-FFF2-40B4-BE49-F238E27FC236}">
                <a16:creationId xmlns:a16="http://schemas.microsoft.com/office/drawing/2014/main" id="{9D620DA0-4221-E39A-8A1D-E9815836AF21}"/>
              </a:ext>
            </a:extLst>
          </p:cNvPr>
          <p:cNvPicPr>
            <a:picLocks noChangeAspect="1"/>
          </p:cNvPicPr>
          <p:nvPr/>
        </p:nvPicPr>
        <p:blipFill>
          <a:blip r:embed="rId4"/>
          <a:stretch>
            <a:fillRect/>
          </a:stretch>
        </p:blipFill>
        <p:spPr>
          <a:xfrm>
            <a:off x="2286825" y="1151930"/>
            <a:ext cx="4249340" cy="3750469"/>
          </a:xfrm>
          <a:prstGeom prst="rect">
            <a:avLst/>
          </a:prstGeom>
        </p:spPr>
      </p:pic>
    </p:spTree>
    <p:extLst>
      <p:ext uri="{BB962C8B-B14F-4D97-AF65-F5344CB8AC3E}">
        <p14:creationId xmlns:p14="http://schemas.microsoft.com/office/powerpoint/2010/main" val="2631386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3198FFA-5065-3976-C4F4-83EE7D6E0C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C8FF1B1-7EE1-1290-7297-17CC56E84E98}"/>
              </a:ext>
            </a:extLst>
          </p:cNvPr>
          <p:cNvSpPr>
            <a:spLocks noGrp="1"/>
          </p:cNvSpPr>
          <p:nvPr>
            <p:ph type="title"/>
          </p:nvPr>
        </p:nvSpPr>
        <p:spPr>
          <a:xfrm>
            <a:off x="431991" y="719987"/>
            <a:ext cx="8056809" cy="675233"/>
          </a:xfrm>
        </p:spPr>
        <p:txBody>
          <a:bodyPr/>
          <a:lstStyle/>
          <a:p>
            <a:r>
              <a:rPr lang="de-DE">
                <a:latin typeface="Georgia"/>
              </a:rPr>
              <a:t>Bei der Lösungswerkstatt treffen sich die Skalierungscluster zum ersten Mal und starten mit der Übertragung.</a:t>
            </a:r>
          </a:p>
        </p:txBody>
      </p:sp>
      <p:sp>
        <p:nvSpPr>
          <p:cNvPr id="4" name="Fußzeilenplatzhalter 3">
            <a:extLst>
              <a:ext uri="{FF2B5EF4-FFF2-40B4-BE49-F238E27FC236}">
                <a16:creationId xmlns:a16="http://schemas.microsoft.com/office/drawing/2014/main" id="{C6719F36-8996-6059-ABD5-A6CF030C9B4E}"/>
              </a:ext>
            </a:extLst>
          </p:cNvPr>
          <p:cNvSpPr>
            <a:spLocks noGrp="1"/>
          </p:cNvSpPr>
          <p:nvPr>
            <p:ph type="ftr" sz="quarter" idx="11"/>
          </p:nvPr>
        </p:nvSpPr>
        <p:spPr/>
        <p:txBody>
          <a:bodyPr/>
          <a:lstStyle/>
          <a:p>
            <a:r>
              <a:rPr lang="de-DE"/>
              <a:t>Skalierung im DRK 2025</a:t>
            </a:r>
          </a:p>
        </p:txBody>
      </p:sp>
      <p:sp>
        <p:nvSpPr>
          <p:cNvPr id="5" name="Foliennummernplatzhalter 4">
            <a:extLst>
              <a:ext uri="{FF2B5EF4-FFF2-40B4-BE49-F238E27FC236}">
                <a16:creationId xmlns:a16="http://schemas.microsoft.com/office/drawing/2014/main" id="{31F35AF9-0E23-90A1-724E-0AD8342B0D24}"/>
              </a:ext>
            </a:extLst>
          </p:cNvPr>
          <p:cNvSpPr>
            <a:spLocks noGrp="1"/>
          </p:cNvSpPr>
          <p:nvPr>
            <p:ph type="sldNum" sz="quarter" idx="12"/>
          </p:nvPr>
        </p:nvSpPr>
        <p:spPr/>
        <p:txBody>
          <a:bodyPr/>
          <a:lstStyle/>
          <a:p>
            <a:fld id="{EADB90F9-9C8B-4738-A50E-8F04301A8C13}" type="slidenum">
              <a:rPr lang="de-DE" smtClean="0"/>
              <a:t>37</a:t>
            </a:fld>
            <a:endParaRPr lang="de-DE"/>
          </a:p>
        </p:txBody>
      </p:sp>
      <p:pic>
        <p:nvPicPr>
          <p:cNvPr id="8" name="Grafik 7" descr="Route zwei Stecknadeln mit Weg Silhouette">
            <a:extLst>
              <a:ext uri="{FF2B5EF4-FFF2-40B4-BE49-F238E27FC236}">
                <a16:creationId xmlns:a16="http://schemas.microsoft.com/office/drawing/2014/main" id="{AB96280B-3984-C7C7-21DD-566A504D59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8924" y="3117689"/>
            <a:ext cx="1938575" cy="1932916"/>
          </a:xfrm>
          <a:prstGeom prst="rect">
            <a:avLst/>
          </a:prstGeom>
        </p:spPr>
      </p:pic>
      <p:graphicFrame>
        <p:nvGraphicFramePr>
          <p:cNvPr id="12" name="Tabelle 11">
            <a:extLst>
              <a:ext uri="{FF2B5EF4-FFF2-40B4-BE49-F238E27FC236}">
                <a16:creationId xmlns:a16="http://schemas.microsoft.com/office/drawing/2014/main" id="{0EC3BA1A-694B-DD29-6EFD-0483C6EF8336}"/>
              </a:ext>
            </a:extLst>
          </p:cNvPr>
          <p:cNvGraphicFramePr>
            <a:graphicFrameLocks noGrp="1"/>
          </p:cNvGraphicFramePr>
          <p:nvPr>
            <p:extLst>
              <p:ext uri="{D42A27DB-BD31-4B8C-83A1-F6EECF244321}">
                <p14:modId xmlns:p14="http://schemas.microsoft.com/office/powerpoint/2010/main" val="3140241107"/>
              </p:ext>
            </p:extLst>
          </p:nvPr>
        </p:nvGraphicFramePr>
        <p:xfrm>
          <a:off x="431992" y="1395219"/>
          <a:ext cx="7380096" cy="3156144"/>
        </p:xfrm>
        <a:graphic>
          <a:graphicData uri="http://schemas.openxmlformats.org/drawingml/2006/table">
            <a:tbl>
              <a:tblPr firstRow="1" bandRow="1">
                <a:tableStyleId>{BC89EF96-8CEA-46FF-86C4-4CE0E7609802}</a:tableStyleId>
              </a:tblPr>
              <a:tblGrid>
                <a:gridCol w="1999729">
                  <a:extLst>
                    <a:ext uri="{9D8B030D-6E8A-4147-A177-3AD203B41FA5}">
                      <a16:colId xmlns:a16="http://schemas.microsoft.com/office/drawing/2014/main" val="1936651633"/>
                    </a:ext>
                  </a:extLst>
                </a:gridCol>
                <a:gridCol w="5380367">
                  <a:extLst>
                    <a:ext uri="{9D8B030D-6E8A-4147-A177-3AD203B41FA5}">
                      <a16:colId xmlns:a16="http://schemas.microsoft.com/office/drawing/2014/main" val="1428450165"/>
                    </a:ext>
                  </a:extLst>
                </a:gridCol>
              </a:tblGrid>
              <a:tr h="403500">
                <a:tc gridSpan="2">
                  <a:txBody>
                    <a:bodyPr/>
                    <a:lstStyle/>
                    <a:p>
                      <a:pPr lvl="0" algn="l">
                        <a:lnSpc>
                          <a:spcPct val="100000"/>
                        </a:lnSpc>
                        <a:spcBef>
                          <a:spcPts val="0"/>
                        </a:spcBef>
                        <a:spcAft>
                          <a:spcPts val="0"/>
                        </a:spcAft>
                        <a:buNone/>
                      </a:pPr>
                      <a:r>
                        <a:rPr lang="de-DE" sz="1000" b="1" i="0" u="none" strike="noStrike" noProof="0">
                          <a:solidFill>
                            <a:schemeClr val="tx1"/>
                          </a:solidFill>
                          <a:latin typeface="Arial"/>
                        </a:rPr>
                        <a:t>Agenda und Ziele</a:t>
                      </a:r>
                      <a:endParaRPr lang="de-DE" sz="1000" b="1" i="0" u="none" strike="noStrike" noProof="0">
                        <a:solidFill>
                          <a:srgbClr val="000000"/>
                        </a:solidFill>
                        <a:latin typeface="Arial"/>
                      </a:endParaRPr>
                    </a:p>
                  </a:txBody>
                  <a:tcPr/>
                </a:tc>
                <a:tc hMerge="1">
                  <a:txBody>
                    <a:bodyPr/>
                    <a:lstStyle/>
                    <a:p>
                      <a:endParaRPr lang="de-DE"/>
                    </a:p>
                  </a:txBody>
                  <a:tcPr/>
                </a:tc>
                <a:extLst>
                  <a:ext uri="{0D108BD9-81ED-4DB2-BD59-A6C34878D82A}">
                    <a16:rowId xmlns:a16="http://schemas.microsoft.com/office/drawing/2014/main" val="4107390605"/>
                  </a:ext>
                </a:extLst>
              </a:tr>
              <a:tr h="431137">
                <a:tc>
                  <a:txBody>
                    <a:bodyPr/>
                    <a:lstStyle/>
                    <a:p>
                      <a:pPr lvl="0">
                        <a:buNone/>
                      </a:pPr>
                      <a:r>
                        <a:rPr lang="de-DE" sz="1000" b="0" i="0" u="none" strike="noStrike" noProof="0">
                          <a:solidFill>
                            <a:schemeClr val="tx1"/>
                          </a:solidFill>
                          <a:latin typeface="Arial"/>
                        </a:rPr>
                        <a:t>Ankunft und Begrüßung der Projektnehmenden</a:t>
                      </a:r>
                      <a:endParaRPr lang="de-DE" i="0">
                        <a:latin typeface="Arial"/>
                      </a:endParaRPr>
                    </a:p>
                  </a:txBody>
                  <a:tcPr/>
                </a:tc>
                <a:tc>
                  <a:txBody>
                    <a:bodyPr/>
                    <a:lstStyle/>
                    <a:p>
                      <a:pPr marL="285750" lvl="0" indent="-285750" algn="l">
                        <a:lnSpc>
                          <a:spcPct val="100000"/>
                        </a:lnSpc>
                        <a:spcBef>
                          <a:spcPts val="0"/>
                        </a:spcBef>
                        <a:spcAft>
                          <a:spcPts val="0"/>
                        </a:spcAft>
                        <a:buFont typeface="Arial"/>
                        <a:buChar char="•"/>
                      </a:pPr>
                      <a:r>
                        <a:rPr lang="de-DE" sz="1000" b="0" i="0" u="none" strike="noStrike" noProof="0">
                          <a:latin typeface="Arial"/>
                        </a:rPr>
                        <a:t>Ankommen und erste Orientierung ermöglichen</a:t>
                      </a:r>
                      <a:endParaRPr lang="de-DE"/>
                    </a:p>
                    <a:p>
                      <a:pPr marL="285750" lvl="0" indent="-285750" algn="l">
                        <a:lnSpc>
                          <a:spcPct val="100000"/>
                        </a:lnSpc>
                        <a:spcBef>
                          <a:spcPts val="0"/>
                        </a:spcBef>
                        <a:spcAft>
                          <a:spcPts val="0"/>
                        </a:spcAft>
                        <a:buFont typeface="Arial"/>
                        <a:buChar char="•"/>
                      </a:pPr>
                      <a:r>
                        <a:rPr lang="de-DE" sz="1000" b="0" i="0" u="none" strike="noStrike" noProof="0">
                          <a:latin typeface="Arial"/>
                        </a:rPr>
                        <a:t>Motivation und Hintergründe der Teilnehmenden kennenlernen</a:t>
                      </a:r>
                      <a:endParaRPr lang="de-DE"/>
                    </a:p>
                  </a:txBody>
                  <a:tcPr/>
                </a:tc>
                <a:extLst>
                  <a:ext uri="{0D108BD9-81ED-4DB2-BD59-A6C34878D82A}">
                    <a16:rowId xmlns:a16="http://schemas.microsoft.com/office/drawing/2014/main" val="4188513841"/>
                  </a:ext>
                </a:extLst>
              </a:tr>
              <a:tr h="431137">
                <a:tc>
                  <a:txBody>
                    <a:bodyPr/>
                    <a:lstStyle/>
                    <a:p>
                      <a:pPr lvl="0" algn="l">
                        <a:lnSpc>
                          <a:spcPct val="100000"/>
                        </a:lnSpc>
                        <a:spcBef>
                          <a:spcPts val="0"/>
                        </a:spcBef>
                        <a:spcAft>
                          <a:spcPts val="0"/>
                        </a:spcAft>
                        <a:buNone/>
                      </a:pPr>
                      <a:r>
                        <a:rPr lang="de-DE" sz="1000" b="0" i="0" u="none" strike="noStrike" noProof="0">
                          <a:solidFill>
                            <a:schemeClr val="tx1"/>
                          </a:solidFill>
                          <a:latin typeface="Arial"/>
                        </a:rPr>
                        <a:t>Erwartungsmanagement</a:t>
                      </a:r>
                      <a:endParaRPr lang="de-DE" sz="1000" b="0" i="0" u="none" strike="noStrike" noProof="0" err="1">
                        <a:solidFill>
                          <a:srgbClr val="000000"/>
                        </a:solidFill>
                        <a:latin typeface="Arial"/>
                      </a:endParaRPr>
                    </a:p>
                  </a:txBody>
                  <a:tcPr/>
                </a:tc>
                <a:tc>
                  <a:txBody>
                    <a:bodyPr/>
                    <a:lstStyle/>
                    <a:p>
                      <a:pPr marL="285750" lvl="0" indent="-285750" algn="l">
                        <a:lnSpc>
                          <a:spcPct val="100000"/>
                        </a:lnSpc>
                        <a:spcBef>
                          <a:spcPts val="0"/>
                        </a:spcBef>
                        <a:spcAft>
                          <a:spcPts val="0"/>
                        </a:spcAft>
                        <a:buFont typeface="Arial"/>
                        <a:buChar char="•"/>
                      </a:pPr>
                      <a:r>
                        <a:rPr lang="de-DE" sz="1000" b="0" i="0" u="none" strike="noStrike" noProof="0">
                          <a:solidFill>
                            <a:srgbClr val="000000"/>
                          </a:solidFill>
                          <a:latin typeface="Arial"/>
                        </a:rPr>
                        <a:t>Erwartungshaltung klären</a:t>
                      </a:r>
                      <a:endParaRPr lang="de-DE"/>
                    </a:p>
                    <a:p>
                      <a:pPr marL="285750" lvl="0" indent="-285750" algn="l">
                        <a:lnSpc>
                          <a:spcPct val="100000"/>
                        </a:lnSpc>
                        <a:spcBef>
                          <a:spcPts val="0"/>
                        </a:spcBef>
                        <a:spcAft>
                          <a:spcPts val="0"/>
                        </a:spcAft>
                        <a:buFont typeface="Arial"/>
                        <a:buChar char="•"/>
                      </a:pPr>
                      <a:r>
                        <a:rPr lang="de-DE" sz="1000" b="0" i="0" u="none" strike="noStrike" noProof="0">
                          <a:solidFill>
                            <a:srgbClr val="000000"/>
                          </a:solidFill>
                          <a:latin typeface="Arial"/>
                        </a:rPr>
                        <a:t>Erwartungsmanagement: kurzer Blick auf Rollen und Verantwortlichkeiten</a:t>
                      </a:r>
                    </a:p>
                  </a:txBody>
                  <a:tcPr/>
                </a:tc>
                <a:extLst>
                  <a:ext uri="{0D108BD9-81ED-4DB2-BD59-A6C34878D82A}">
                    <a16:rowId xmlns:a16="http://schemas.microsoft.com/office/drawing/2014/main" val="4224944246"/>
                  </a:ext>
                </a:extLst>
              </a:tr>
              <a:tr h="431137">
                <a:tc>
                  <a:txBody>
                    <a:bodyPr/>
                    <a:lstStyle/>
                    <a:p>
                      <a:pPr lvl="0">
                        <a:buNone/>
                      </a:pPr>
                      <a:r>
                        <a:rPr lang="de-DE" sz="1000" b="0" i="0" u="none" strike="noStrike" kern="1200" noProof="0">
                          <a:solidFill>
                            <a:schemeClr val="tx1"/>
                          </a:solidFill>
                          <a:latin typeface="Arial"/>
                          <a:ea typeface="+mn-ea"/>
                          <a:cs typeface="+mn-cs"/>
                        </a:rPr>
                        <a:t>Ortserkundung durch Projektnehmende</a:t>
                      </a:r>
                      <a:endParaRPr lang="de-DE" sz="1000" b="0" i="0" u="none" strike="noStrike" kern="1200">
                        <a:solidFill>
                          <a:schemeClr val="tx1"/>
                        </a:solidFill>
                        <a:latin typeface="Arial"/>
                        <a:ea typeface="+mn-ea"/>
                        <a:cs typeface="+mn-cs"/>
                      </a:endParaRPr>
                    </a:p>
                  </a:txBody>
                  <a:tcPr/>
                </a:tc>
                <a:tc>
                  <a:txBody>
                    <a:bodyPr/>
                    <a:lstStyle/>
                    <a:p>
                      <a:pPr marL="285750" lvl="0" indent="-285750" algn="l">
                        <a:lnSpc>
                          <a:spcPct val="100000"/>
                        </a:lnSpc>
                        <a:spcBef>
                          <a:spcPts val="0"/>
                        </a:spcBef>
                        <a:spcAft>
                          <a:spcPts val="0"/>
                        </a:spcAft>
                        <a:buFont typeface="Arial"/>
                        <a:buChar char="•"/>
                      </a:pPr>
                      <a:r>
                        <a:rPr lang="de-DE" sz="1000" b="0" i="0" u="none" strike="noStrike" noProof="0">
                          <a:latin typeface="Arial"/>
                        </a:rPr>
                        <a:t>Projekt im räumlichen, sozialen und organisatorischen Kontext erleben</a:t>
                      </a:r>
                      <a:endParaRPr lang="de-DE"/>
                    </a:p>
                    <a:p>
                      <a:pPr marL="285750" lvl="0" indent="-285750" algn="l">
                        <a:lnSpc>
                          <a:spcPct val="100000"/>
                        </a:lnSpc>
                        <a:spcBef>
                          <a:spcPts val="0"/>
                        </a:spcBef>
                        <a:spcAft>
                          <a:spcPts val="0"/>
                        </a:spcAft>
                        <a:buFont typeface="Arial"/>
                        <a:buChar char="•"/>
                      </a:pPr>
                      <a:r>
                        <a:rPr lang="de-DE" sz="1000" b="0" i="0" u="none" strike="noStrike" noProof="0">
                          <a:latin typeface="Arial"/>
                        </a:rPr>
                        <a:t>praktische Einblicke in die Umsetzung vor Ort gewinnen</a:t>
                      </a:r>
                      <a:endParaRPr lang="de-DE"/>
                    </a:p>
                  </a:txBody>
                  <a:tcPr/>
                </a:tc>
                <a:extLst>
                  <a:ext uri="{0D108BD9-81ED-4DB2-BD59-A6C34878D82A}">
                    <a16:rowId xmlns:a16="http://schemas.microsoft.com/office/drawing/2014/main" val="1909737071"/>
                  </a:ext>
                </a:extLst>
              </a:tr>
              <a:tr h="431137">
                <a:tc>
                  <a:txBody>
                    <a:bodyPr/>
                    <a:lstStyle/>
                    <a:p>
                      <a:pPr lvl="0" algn="l">
                        <a:lnSpc>
                          <a:spcPct val="100000"/>
                        </a:lnSpc>
                        <a:spcBef>
                          <a:spcPts val="0"/>
                        </a:spcBef>
                        <a:spcAft>
                          <a:spcPts val="0"/>
                        </a:spcAft>
                        <a:buNone/>
                      </a:pPr>
                      <a:r>
                        <a:rPr lang="de-DE" sz="1000" b="0" i="0" u="none" strike="noStrike" noProof="0">
                          <a:solidFill>
                            <a:schemeClr val="tx1"/>
                          </a:solidFill>
                          <a:latin typeface="Arial"/>
                        </a:rPr>
                        <a:t>Projektvorstellung - ausführlich/ fragenbasiert</a:t>
                      </a:r>
                      <a:endParaRPr lang="de-DE" sz="1000" b="0" i="0" u="none" strike="noStrike" noProof="0">
                        <a:solidFill>
                          <a:srgbClr val="000000"/>
                        </a:solidFill>
                        <a:latin typeface="Arial"/>
                      </a:endParaRPr>
                    </a:p>
                  </a:txBody>
                  <a:tcPr/>
                </a:tc>
                <a:tc>
                  <a:txBody>
                    <a:bodyPr/>
                    <a:lstStyle/>
                    <a:p>
                      <a:pPr marL="285750" lvl="0" indent="-285750" algn="l">
                        <a:lnSpc>
                          <a:spcPct val="100000"/>
                        </a:lnSpc>
                        <a:spcBef>
                          <a:spcPts val="0"/>
                        </a:spcBef>
                        <a:spcAft>
                          <a:spcPts val="0"/>
                        </a:spcAft>
                        <a:buFont typeface="Arial"/>
                        <a:buChar char="•"/>
                      </a:pPr>
                      <a:r>
                        <a:rPr lang="de-DE" sz="1000" b="0" i="0" u="none" strike="noStrike" noProof="0">
                          <a:latin typeface="Arial"/>
                        </a:rPr>
                        <a:t>Verständnis für konkrete Abläufe, Erfolgsfaktoren/ eventuelle Hürden vertiefen</a:t>
                      </a:r>
                      <a:endParaRPr lang="de-DE"/>
                    </a:p>
                    <a:p>
                      <a:pPr marL="285750" lvl="0" indent="-285750" algn="l">
                        <a:lnSpc>
                          <a:spcPct val="100000"/>
                        </a:lnSpc>
                        <a:spcBef>
                          <a:spcPts val="0"/>
                        </a:spcBef>
                        <a:spcAft>
                          <a:spcPts val="0"/>
                        </a:spcAft>
                        <a:buFont typeface="Arial"/>
                        <a:buChar char="•"/>
                      </a:pPr>
                      <a:r>
                        <a:rPr lang="de-DE" sz="1000" b="0" i="0" u="none" strike="noStrike" noProof="0">
                          <a:latin typeface="Arial"/>
                        </a:rPr>
                        <a:t>individuelle Übertragbarkeit reflektieren</a:t>
                      </a:r>
                      <a:endParaRPr lang="de-DE"/>
                    </a:p>
                  </a:txBody>
                  <a:tcPr/>
                </a:tc>
                <a:extLst>
                  <a:ext uri="{0D108BD9-81ED-4DB2-BD59-A6C34878D82A}">
                    <a16:rowId xmlns:a16="http://schemas.microsoft.com/office/drawing/2014/main" val="2834743449"/>
                  </a:ext>
                </a:extLst>
              </a:tr>
              <a:tr h="596959">
                <a:tc>
                  <a:txBody>
                    <a:bodyPr/>
                    <a:lstStyle/>
                    <a:p>
                      <a:pPr lvl="0">
                        <a:buNone/>
                      </a:pPr>
                      <a:r>
                        <a:rPr lang="de-DE" sz="1000" b="0" i="0" u="none" strike="noStrike" noProof="0" err="1">
                          <a:solidFill>
                            <a:schemeClr val="tx1"/>
                          </a:solidFill>
                          <a:latin typeface="Arial"/>
                        </a:rPr>
                        <a:t>Commitment</a:t>
                      </a:r>
                      <a:r>
                        <a:rPr lang="de-DE" sz="1000" b="0" i="0" u="none" strike="noStrike" noProof="0">
                          <a:solidFill>
                            <a:schemeClr val="tx1"/>
                          </a:solidFill>
                          <a:latin typeface="Arial"/>
                        </a:rPr>
                        <a:t>/ Skalierungsplan Umsetzende</a:t>
                      </a:r>
                      <a:endParaRPr lang="de-DE"/>
                    </a:p>
                  </a:txBody>
                  <a:tcPr/>
                </a:tc>
                <a:tc>
                  <a:txBody>
                    <a:bodyPr/>
                    <a:lstStyle/>
                    <a:p>
                      <a:pPr marL="285750" lvl="0" indent="-285750" algn="l">
                        <a:lnSpc>
                          <a:spcPct val="100000"/>
                        </a:lnSpc>
                        <a:spcBef>
                          <a:spcPts val="0"/>
                        </a:spcBef>
                        <a:spcAft>
                          <a:spcPts val="0"/>
                        </a:spcAft>
                        <a:buFont typeface="Arial"/>
                        <a:buChar char="•"/>
                      </a:pPr>
                      <a:r>
                        <a:rPr lang="de-DE" sz="1000" b="0" i="0" u="none" strike="noStrike" noProof="0">
                          <a:latin typeface="Arial"/>
                        </a:rPr>
                        <a:t>konkrete Umsetzungsideen für die eigene Gliederung entwickeln</a:t>
                      </a:r>
                      <a:endParaRPr lang="de-DE"/>
                    </a:p>
                    <a:p>
                      <a:pPr marL="285750" lvl="0" indent="-285750" algn="l">
                        <a:lnSpc>
                          <a:spcPct val="100000"/>
                        </a:lnSpc>
                        <a:spcBef>
                          <a:spcPts val="0"/>
                        </a:spcBef>
                        <a:spcAft>
                          <a:spcPts val="0"/>
                        </a:spcAft>
                        <a:buFont typeface="Arial"/>
                        <a:buChar char="•"/>
                      </a:pPr>
                      <a:r>
                        <a:rPr lang="de-DE" sz="1000" b="0" i="0" u="none" strike="noStrike" noProof="0">
                          <a:latin typeface="Arial"/>
                        </a:rPr>
                        <a:t>notwendige Anpassungen und Ressourcen identifizieren</a:t>
                      </a:r>
                    </a:p>
                    <a:p>
                      <a:pPr marL="285750" lvl="0" indent="-285750" algn="l">
                        <a:lnSpc>
                          <a:spcPct val="100000"/>
                        </a:lnSpc>
                        <a:spcBef>
                          <a:spcPts val="0"/>
                        </a:spcBef>
                        <a:spcAft>
                          <a:spcPts val="0"/>
                        </a:spcAft>
                        <a:buFont typeface="Arial"/>
                        <a:buChar char="•"/>
                      </a:pPr>
                      <a:r>
                        <a:rPr lang="de-DE" sz="1000" b="0" i="0" u="none" strike="noStrike" noProof="0">
                          <a:latin typeface="Arial"/>
                        </a:rPr>
                        <a:t>Konkrete Bereitschaft zur Skalierung und nächste Schritte verbindlich festhalten</a:t>
                      </a:r>
                      <a:endParaRPr lang="de-DE"/>
                    </a:p>
                  </a:txBody>
                  <a:tcPr/>
                </a:tc>
                <a:extLst>
                  <a:ext uri="{0D108BD9-81ED-4DB2-BD59-A6C34878D82A}">
                    <a16:rowId xmlns:a16="http://schemas.microsoft.com/office/drawing/2014/main" val="2846388895"/>
                  </a:ext>
                </a:extLst>
              </a:tr>
              <a:tr h="431137">
                <a:tc>
                  <a:txBody>
                    <a:bodyPr/>
                    <a:lstStyle/>
                    <a:p>
                      <a:pPr lvl="0">
                        <a:buNone/>
                      </a:pPr>
                      <a:r>
                        <a:rPr lang="de-DE" sz="1000" b="0" i="0" u="none" strike="noStrike" noProof="0">
                          <a:solidFill>
                            <a:schemeClr val="tx1"/>
                          </a:solidFill>
                          <a:latin typeface="Arial"/>
                        </a:rPr>
                        <a:t>Planung: nächste Schritte und weiterer Austausch</a:t>
                      </a:r>
                      <a:endParaRPr lang="de-DE"/>
                    </a:p>
                  </a:txBody>
                  <a:tcPr/>
                </a:tc>
                <a:tc>
                  <a:txBody>
                    <a:bodyPr/>
                    <a:lstStyle/>
                    <a:p>
                      <a:pPr marL="285750" lvl="0" indent="-285750" algn="l">
                        <a:lnSpc>
                          <a:spcPct val="100000"/>
                        </a:lnSpc>
                        <a:spcBef>
                          <a:spcPts val="0"/>
                        </a:spcBef>
                        <a:spcAft>
                          <a:spcPts val="0"/>
                        </a:spcAft>
                        <a:buFont typeface="Arial"/>
                        <a:buChar char="•"/>
                      </a:pPr>
                      <a:r>
                        <a:rPr lang="de-DE" sz="1000" b="0" i="0" u="none" strike="noStrike" noProof="0">
                          <a:latin typeface="Arial"/>
                        </a:rPr>
                        <a:t>Unterstützungsbedarfe benennen und ggf. verabreden</a:t>
                      </a:r>
                      <a:endParaRPr lang="de-DE"/>
                    </a:p>
                    <a:p>
                      <a:pPr marL="285750" lvl="0" indent="-285750" algn="l">
                        <a:lnSpc>
                          <a:spcPct val="100000"/>
                        </a:lnSpc>
                        <a:spcBef>
                          <a:spcPts val="0"/>
                        </a:spcBef>
                        <a:spcAft>
                          <a:spcPts val="0"/>
                        </a:spcAft>
                        <a:buFont typeface="Arial"/>
                        <a:buChar char="•"/>
                      </a:pPr>
                      <a:r>
                        <a:rPr lang="de-DE" sz="1000" b="0" i="0" u="none" strike="noStrike" noProof="0">
                          <a:latin typeface="Arial"/>
                        </a:rPr>
                        <a:t>Netzwerkbildung fördern und strukturierten Erfahrungsaustausch planen</a:t>
                      </a:r>
                      <a:endParaRPr lang="de-DE"/>
                    </a:p>
                  </a:txBody>
                  <a:tcPr/>
                </a:tc>
                <a:extLst>
                  <a:ext uri="{0D108BD9-81ED-4DB2-BD59-A6C34878D82A}">
                    <a16:rowId xmlns:a16="http://schemas.microsoft.com/office/drawing/2014/main" val="2829608965"/>
                  </a:ext>
                </a:extLst>
              </a:tr>
            </a:tbl>
          </a:graphicData>
        </a:graphic>
      </p:graphicFrame>
      <p:grpSp>
        <p:nvGrpSpPr>
          <p:cNvPr id="26" name="Gruppieren 25">
            <a:extLst>
              <a:ext uri="{FF2B5EF4-FFF2-40B4-BE49-F238E27FC236}">
                <a16:creationId xmlns:a16="http://schemas.microsoft.com/office/drawing/2014/main" id="{131347FB-A1B2-2403-A553-38C70921BC02}"/>
              </a:ext>
            </a:extLst>
          </p:cNvPr>
          <p:cNvGrpSpPr/>
          <p:nvPr/>
        </p:nvGrpSpPr>
        <p:grpSpPr>
          <a:xfrm>
            <a:off x="4753871" y="1288500"/>
            <a:ext cx="3495899" cy="553466"/>
            <a:chOff x="2539583" y="1288820"/>
            <a:chExt cx="3495899" cy="553466"/>
          </a:xfrm>
        </p:grpSpPr>
        <p:grpSp>
          <p:nvGrpSpPr>
            <p:cNvPr id="21" name="Gruppieren 20">
              <a:extLst>
                <a:ext uri="{FF2B5EF4-FFF2-40B4-BE49-F238E27FC236}">
                  <a16:creationId xmlns:a16="http://schemas.microsoft.com/office/drawing/2014/main" id="{38D44C30-0888-374A-DE61-62E0DAE196BC}"/>
                </a:ext>
              </a:extLst>
            </p:cNvPr>
            <p:cNvGrpSpPr/>
            <p:nvPr/>
          </p:nvGrpSpPr>
          <p:grpSpPr>
            <a:xfrm>
              <a:off x="2539583" y="1299138"/>
              <a:ext cx="1508613" cy="543148"/>
              <a:chOff x="2372606" y="-133576"/>
              <a:chExt cx="1508613" cy="543148"/>
            </a:xfrm>
          </p:grpSpPr>
          <p:sp>
            <p:nvSpPr>
              <p:cNvPr id="20" name="Rechteck 19">
                <a:extLst>
                  <a:ext uri="{FF2B5EF4-FFF2-40B4-BE49-F238E27FC236}">
                    <a16:creationId xmlns:a16="http://schemas.microsoft.com/office/drawing/2014/main" id="{32805162-2963-34E3-DF11-E9B479153A61}"/>
                  </a:ext>
                </a:extLst>
              </p:cNvPr>
              <p:cNvSpPr/>
              <p:nvPr/>
            </p:nvSpPr>
            <p:spPr>
              <a:xfrm>
                <a:off x="2687541" y="-63203"/>
                <a:ext cx="1009816" cy="3485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 name="Gruppieren 9">
                <a:extLst>
                  <a:ext uri="{FF2B5EF4-FFF2-40B4-BE49-F238E27FC236}">
                    <a16:creationId xmlns:a16="http://schemas.microsoft.com/office/drawing/2014/main" id="{A223E444-C904-2019-BFE8-05644EE5B929}"/>
                  </a:ext>
                </a:extLst>
              </p:cNvPr>
              <p:cNvGrpSpPr/>
              <p:nvPr/>
            </p:nvGrpSpPr>
            <p:grpSpPr>
              <a:xfrm>
                <a:off x="2372606" y="-133576"/>
                <a:ext cx="1508613" cy="543148"/>
                <a:chOff x="4571993" y="178650"/>
                <a:chExt cx="1508613" cy="543148"/>
              </a:xfrm>
            </p:grpSpPr>
            <p:pic>
              <p:nvPicPr>
                <p:cNvPr id="11" name="Grafik 10" descr="Gruppenbrainstorming mit einfarbiger Füllung">
                  <a:extLst>
                    <a:ext uri="{FF2B5EF4-FFF2-40B4-BE49-F238E27FC236}">
                      <a16:creationId xmlns:a16="http://schemas.microsoft.com/office/drawing/2014/main" id="{2EAE073B-1A57-0E29-F7EB-253C26DE7C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18829" y="178650"/>
                  <a:ext cx="414941" cy="418908"/>
                </a:xfrm>
                <a:prstGeom prst="rect">
                  <a:avLst/>
                </a:prstGeom>
              </p:spPr>
            </p:pic>
            <p:sp>
              <p:nvSpPr>
                <p:cNvPr id="16" name="Textfeld 15">
                  <a:extLst>
                    <a:ext uri="{FF2B5EF4-FFF2-40B4-BE49-F238E27FC236}">
                      <a16:creationId xmlns:a16="http://schemas.microsoft.com/office/drawing/2014/main" id="{87F07A61-17EC-2A4B-68C9-DC4079E94114}"/>
                    </a:ext>
                  </a:extLst>
                </p:cNvPr>
                <p:cNvSpPr txBox="1"/>
                <p:nvPr/>
              </p:nvSpPr>
              <p:spPr>
                <a:xfrm>
                  <a:off x="4571993" y="537132"/>
                  <a:ext cx="1508613"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600">
                      <a:latin typeface="Arial"/>
                      <a:cs typeface="Arial"/>
                    </a:rPr>
                    <a:t>Ideengebende</a:t>
                  </a:r>
                </a:p>
              </p:txBody>
            </p:sp>
          </p:grpSp>
        </p:grpSp>
        <p:grpSp>
          <p:nvGrpSpPr>
            <p:cNvPr id="25" name="Gruppieren 24">
              <a:extLst>
                <a:ext uri="{FF2B5EF4-FFF2-40B4-BE49-F238E27FC236}">
                  <a16:creationId xmlns:a16="http://schemas.microsoft.com/office/drawing/2014/main" id="{C8506AD3-78DC-BE1B-DBCB-900F9BF102C9}"/>
                </a:ext>
              </a:extLst>
            </p:cNvPr>
            <p:cNvGrpSpPr/>
            <p:nvPr/>
          </p:nvGrpSpPr>
          <p:grpSpPr>
            <a:xfrm>
              <a:off x="4526869" y="1317020"/>
              <a:ext cx="1508613" cy="499054"/>
              <a:chOff x="6138393" y="219654"/>
              <a:chExt cx="1508613" cy="499054"/>
            </a:xfrm>
          </p:grpSpPr>
          <p:sp>
            <p:nvSpPr>
              <p:cNvPr id="24" name="Rechteck 23">
                <a:extLst>
                  <a:ext uri="{FF2B5EF4-FFF2-40B4-BE49-F238E27FC236}">
                    <a16:creationId xmlns:a16="http://schemas.microsoft.com/office/drawing/2014/main" id="{DFCF4B18-ED09-3B09-5226-8DF87EA62FEB}"/>
                  </a:ext>
                </a:extLst>
              </p:cNvPr>
              <p:cNvSpPr/>
              <p:nvPr/>
            </p:nvSpPr>
            <p:spPr>
              <a:xfrm>
                <a:off x="6451879" y="297063"/>
                <a:ext cx="1009816" cy="3485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21ED56D7-986B-A700-5D1E-8C719B4CA20E}"/>
                  </a:ext>
                </a:extLst>
              </p:cNvPr>
              <p:cNvGrpSpPr/>
              <p:nvPr/>
            </p:nvGrpSpPr>
            <p:grpSpPr>
              <a:xfrm>
                <a:off x="6138393" y="219654"/>
                <a:ext cx="1508613" cy="499054"/>
                <a:chOff x="6138393" y="219654"/>
                <a:chExt cx="1508613" cy="499054"/>
              </a:xfrm>
            </p:grpSpPr>
            <p:pic>
              <p:nvPicPr>
                <p:cNvPr id="13" name="Grafik 12" descr="Benutzer mit einfarbiger Füllung">
                  <a:extLst>
                    <a:ext uri="{FF2B5EF4-FFF2-40B4-BE49-F238E27FC236}">
                      <a16:creationId xmlns:a16="http://schemas.microsoft.com/office/drawing/2014/main" id="{8BC133BE-D962-4DE6-0F43-6FEBA87C1E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94746" y="219654"/>
                  <a:ext cx="395907" cy="418908"/>
                </a:xfrm>
                <a:prstGeom prst="rect">
                  <a:avLst/>
                </a:prstGeom>
              </p:spPr>
            </p:pic>
            <p:sp>
              <p:nvSpPr>
                <p:cNvPr id="17" name="Textfeld 16">
                  <a:extLst>
                    <a:ext uri="{FF2B5EF4-FFF2-40B4-BE49-F238E27FC236}">
                      <a16:creationId xmlns:a16="http://schemas.microsoft.com/office/drawing/2014/main" id="{F8F727AC-AAFD-33D2-D828-290890ECA9E0}"/>
                    </a:ext>
                  </a:extLst>
                </p:cNvPr>
                <p:cNvSpPr txBox="1"/>
                <p:nvPr/>
              </p:nvSpPr>
              <p:spPr>
                <a:xfrm>
                  <a:off x="6138393" y="534042"/>
                  <a:ext cx="1508613"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600">
                      <a:latin typeface="Arial"/>
                      <a:cs typeface="Arial"/>
                    </a:rPr>
                    <a:t>Ideennehmende</a:t>
                  </a:r>
                </a:p>
              </p:txBody>
            </p:sp>
          </p:grpSp>
        </p:grpSp>
        <p:grpSp>
          <p:nvGrpSpPr>
            <p:cNvPr id="23" name="Gruppieren 22">
              <a:extLst>
                <a:ext uri="{FF2B5EF4-FFF2-40B4-BE49-F238E27FC236}">
                  <a16:creationId xmlns:a16="http://schemas.microsoft.com/office/drawing/2014/main" id="{4DC848A5-3DEA-2C4F-D9C2-3C4FA02A2D90}"/>
                </a:ext>
              </a:extLst>
            </p:cNvPr>
            <p:cNvGrpSpPr/>
            <p:nvPr/>
          </p:nvGrpSpPr>
          <p:grpSpPr>
            <a:xfrm>
              <a:off x="3575291" y="1288820"/>
              <a:ext cx="1508613" cy="551686"/>
              <a:chOff x="4887231" y="-8786"/>
              <a:chExt cx="1508613" cy="551686"/>
            </a:xfrm>
          </p:grpSpPr>
          <p:sp>
            <p:nvSpPr>
              <p:cNvPr id="22" name="Rechteck 21">
                <a:extLst>
                  <a:ext uri="{FF2B5EF4-FFF2-40B4-BE49-F238E27FC236}">
                    <a16:creationId xmlns:a16="http://schemas.microsoft.com/office/drawing/2014/main" id="{7BB247BC-7878-9847-9E49-1BFF42D99B01}"/>
                  </a:ext>
                </a:extLst>
              </p:cNvPr>
              <p:cNvSpPr/>
              <p:nvPr/>
            </p:nvSpPr>
            <p:spPr>
              <a:xfrm>
                <a:off x="5136629" y="54074"/>
                <a:ext cx="1009816" cy="3485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Benutzer Silhouette">
                <a:extLst>
                  <a:ext uri="{FF2B5EF4-FFF2-40B4-BE49-F238E27FC236}">
                    <a16:creationId xmlns:a16="http://schemas.microsoft.com/office/drawing/2014/main" id="{A46978C8-5B5B-22A6-4234-1C5EE5D9C9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43584" y="-8786"/>
                <a:ext cx="395907" cy="418908"/>
              </a:xfrm>
              <a:prstGeom prst="rect">
                <a:avLst/>
              </a:prstGeom>
            </p:spPr>
          </p:pic>
          <p:sp>
            <p:nvSpPr>
              <p:cNvPr id="18" name="Textfeld 17">
                <a:extLst>
                  <a:ext uri="{FF2B5EF4-FFF2-40B4-BE49-F238E27FC236}">
                    <a16:creationId xmlns:a16="http://schemas.microsoft.com/office/drawing/2014/main" id="{27D0FB3A-8218-9EE0-052C-9964AF8BC4FB}"/>
                  </a:ext>
                </a:extLst>
              </p:cNvPr>
              <p:cNvSpPr txBox="1"/>
              <p:nvPr/>
            </p:nvSpPr>
            <p:spPr>
              <a:xfrm>
                <a:off x="4887231" y="265901"/>
                <a:ext cx="150861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600">
                    <a:latin typeface="Arial"/>
                    <a:cs typeface="Arial"/>
                  </a:rPr>
                  <a:t>Projektteam GS</a:t>
                </a:r>
                <a:endParaRPr lang="de-DE" sz="600"/>
              </a:p>
              <a:p>
                <a:pPr algn="ctr"/>
                <a:r>
                  <a:rPr lang="de-DE" sz="600">
                    <a:latin typeface="Arial"/>
                    <a:cs typeface="Arial"/>
                  </a:rPr>
                  <a:t>Moderation/ Prozessbegleitung</a:t>
                </a:r>
                <a:endParaRPr lang="de-DE" sz="600"/>
              </a:p>
            </p:txBody>
          </p:sp>
        </p:grpSp>
      </p:grpSp>
    </p:spTree>
    <p:extLst>
      <p:ext uri="{BB962C8B-B14F-4D97-AF65-F5344CB8AC3E}">
        <p14:creationId xmlns:p14="http://schemas.microsoft.com/office/powerpoint/2010/main" val="2382721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F04DF27-B70B-BC16-1368-C8734D8978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C7E09E-B0D2-F119-AAA7-21E13FD59BB8}"/>
              </a:ext>
            </a:extLst>
          </p:cNvPr>
          <p:cNvSpPr>
            <a:spLocks noGrp="1"/>
          </p:cNvSpPr>
          <p:nvPr>
            <p:ph type="title"/>
          </p:nvPr>
        </p:nvSpPr>
        <p:spPr>
          <a:xfrm>
            <a:off x="431992" y="719987"/>
            <a:ext cx="7370565" cy="664313"/>
          </a:xfrm>
        </p:spPr>
        <p:txBody>
          <a:bodyPr/>
          <a:lstStyle/>
          <a:p>
            <a:r>
              <a:rPr lang="de-DE">
                <a:latin typeface="Georgia"/>
              </a:rPr>
              <a:t>Die weitere Übertragung in die übernehmenden Verbände wird durch das GS-Team begleitet.</a:t>
            </a:r>
            <a:br>
              <a:rPr lang="de-DE"/>
            </a:br>
            <a:endParaRPr lang="de-DE"/>
          </a:p>
        </p:txBody>
      </p:sp>
      <p:sp>
        <p:nvSpPr>
          <p:cNvPr id="4" name="Fußzeilenplatzhalter 3">
            <a:extLst>
              <a:ext uri="{FF2B5EF4-FFF2-40B4-BE49-F238E27FC236}">
                <a16:creationId xmlns:a16="http://schemas.microsoft.com/office/drawing/2014/main" id="{A4734AA9-2700-2DCC-260A-1E951B424BCE}"/>
              </a:ext>
            </a:extLst>
          </p:cNvPr>
          <p:cNvSpPr>
            <a:spLocks noGrp="1"/>
          </p:cNvSpPr>
          <p:nvPr>
            <p:ph type="ftr" sz="quarter" idx="11"/>
          </p:nvPr>
        </p:nvSpPr>
        <p:spPr/>
        <p:txBody>
          <a:bodyPr/>
          <a:lstStyle/>
          <a:p>
            <a:r>
              <a:rPr lang="de-DE"/>
              <a:t>Skalierung im DRK 2025</a:t>
            </a:r>
          </a:p>
        </p:txBody>
      </p:sp>
      <p:sp>
        <p:nvSpPr>
          <p:cNvPr id="5" name="Foliennummernplatzhalter 4">
            <a:extLst>
              <a:ext uri="{FF2B5EF4-FFF2-40B4-BE49-F238E27FC236}">
                <a16:creationId xmlns:a16="http://schemas.microsoft.com/office/drawing/2014/main" id="{974440E4-A4D4-532F-A3C8-A0B52285F3CA}"/>
              </a:ext>
            </a:extLst>
          </p:cNvPr>
          <p:cNvSpPr>
            <a:spLocks noGrp="1"/>
          </p:cNvSpPr>
          <p:nvPr>
            <p:ph type="sldNum" sz="quarter" idx="12"/>
          </p:nvPr>
        </p:nvSpPr>
        <p:spPr/>
        <p:txBody>
          <a:bodyPr/>
          <a:lstStyle/>
          <a:p>
            <a:fld id="{EADB90F9-9C8B-4738-A50E-8F04301A8C13}" type="slidenum">
              <a:rPr lang="de-DE" smtClean="0"/>
              <a:t>38</a:t>
            </a:fld>
            <a:endParaRPr lang="de-DE"/>
          </a:p>
        </p:txBody>
      </p:sp>
      <p:sp>
        <p:nvSpPr>
          <p:cNvPr id="14" name="Rechteck: abgerundete Ecken 13">
            <a:extLst>
              <a:ext uri="{FF2B5EF4-FFF2-40B4-BE49-F238E27FC236}">
                <a16:creationId xmlns:a16="http://schemas.microsoft.com/office/drawing/2014/main" id="{090D525B-CF67-0CAB-5CCB-5FCDFEF01727}"/>
              </a:ext>
            </a:extLst>
          </p:cNvPr>
          <p:cNvSpPr/>
          <p:nvPr/>
        </p:nvSpPr>
        <p:spPr>
          <a:xfrm>
            <a:off x="2479834" y="1658078"/>
            <a:ext cx="2127331" cy="442928"/>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900" b="1">
                <a:solidFill>
                  <a:sysClr val="windowText" lastClr="000000"/>
                </a:solidFill>
              </a:rPr>
              <a:t>Fragerunden</a:t>
            </a:r>
            <a:r>
              <a:rPr lang="de-DE" sz="900">
                <a:solidFill>
                  <a:sysClr val="windowText" lastClr="000000"/>
                </a:solidFill>
              </a:rPr>
              <a:t> zwischen PG &amp; Skalierungscluster</a:t>
            </a:r>
          </a:p>
        </p:txBody>
      </p:sp>
      <p:sp>
        <p:nvSpPr>
          <p:cNvPr id="7" name="Rechteck: abgerundete Ecken 6">
            <a:extLst>
              <a:ext uri="{FF2B5EF4-FFF2-40B4-BE49-F238E27FC236}">
                <a16:creationId xmlns:a16="http://schemas.microsoft.com/office/drawing/2014/main" id="{15BD9CE0-B44F-CB93-C632-16941F328DF8}"/>
              </a:ext>
            </a:extLst>
          </p:cNvPr>
          <p:cNvSpPr/>
          <p:nvPr/>
        </p:nvSpPr>
        <p:spPr>
          <a:xfrm>
            <a:off x="395207" y="1658078"/>
            <a:ext cx="1255297" cy="720000"/>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900">
                <a:solidFill>
                  <a:sysClr val="windowText" lastClr="000000"/>
                </a:solidFill>
              </a:rPr>
              <a:t>Individuelle Erarbeitung eines </a:t>
            </a:r>
            <a:r>
              <a:rPr lang="de-DE" sz="900" b="1">
                <a:solidFill>
                  <a:sysClr val="windowText" lastClr="000000"/>
                </a:solidFill>
              </a:rPr>
              <a:t>Übertragungsplans</a:t>
            </a:r>
            <a:r>
              <a:rPr lang="de-DE" sz="900">
                <a:solidFill>
                  <a:sysClr val="windowText" lastClr="000000"/>
                </a:solidFill>
              </a:rPr>
              <a:t> durch PN </a:t>
            </a:r>
          </a:p>
        </p:txBody>
      </p:sp>
      <p:grpSp>
        <p:nvGrpSpPr>
          <p:cNvPr id="56" name="Gruppieren 55">
            <a:extLst>
              <a:ext uri="{FF2B5EF4-FFF2-40B4-BE49-F238E27FC236}">
                <a16:creationId xmlns:a16="http://schemas.microsoft.com/office/drawing/2014/main" id="{45B97EAC-1471-50E2-F198-1ECC7420323B}"/>
              </a:ext>
            </a:extLst>
          </p:cNvPr>
          <p:cNvGrpSpPr/>
          <p:nvPr/>
        </p:nvGrpSpPr>
        <p:grpSpPr>
          <a:xfrm>
            <a:off x="1373874" y="3338537"/>
            <a:ext cx="6438214" cy="460573"/>
            <a:chOff x="1391918" y="3639315"/>
            <a:chExt cx="6404159" cy="460573"/>
          </a:xfrm>
        </p:grpSpPr>
        <p:sp>
          <p:nvSpPr>
            <p:cNvPr id="3" name="Rechteck: abgerundete Ecken 2">
              <a:extLst>
                <a:ext uri="{FF2B5EF4-FFF2-40B4-BE49-F238E27FC236}">
                  <a16:creationId xmlns:a16="http://schemas.microsoft.com/office/drawing/2014/main" id="{A511D11E-909F-C67E-2D39-C6F59114B65A}"/>
                </a:ext>
              </a:extLst>
            </p:cNvPr>
            <p:cNvSpPr/>
            <p:nvPr/>
          </p:nvSpPr>
          <p:spPr>
            <a:xfrm>
              <a:off x="1391918" y="3751702"/>
              <a:ext cx="6404159" cy="192565"/>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de-DE" sz="1000">
                  <a:solidFill>
                    <a:sysClr val="windowText" lastClr="000000"/>
                  </a:solidFill>
                </a:rPr>
                <a:t> </a:t>
              </a:r>
              <a:r>
                <a:rPr lang="de-DE" sz="1000" b="1">
                  <a:solidFill>
                    <a:sysClr val="windowText" lastClr="000000"/>
                  </a:solidFill>
                </a:rPr>
                <a:t>Erfahrungsaustausch</a:t>
              </a:r>
              <a:r>
                <a:rPr lang="de-DE" sz="1000">
                  <a:solidFill>
                    <a:sysClr val="windowText" lastClr="000000"/>
                  </a:solidFill>
                </a:rPr>
                <a:t> im Skalierungscluster</a:t>
              </a:r>
            </a:p>
          </p:txBody>
        </p:sp>
        <p:pic>
          <p:nvPicPr>
            <p:cNvPr id="24" name="Grafik 23" descr="Kundenbewertung Silhouette">
              <a:extLst>
                <a:ext uri="{FF2B5EF4-FFF2-40B4-BE49-F238E27FC236}">
                  <a16:creationId xmlns:a16="http://schemas.microsoft.com/office/drawing/2014/main" id="{B6AB5189-5468-0366-7B46-098EDD4DC5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3256" y="3639315"/>
              <a:ext cx="460574" cy="460573"/>
            </a:xfrm>
            <a:prstGeom prst="rect">
              <a:avLst/>
            </a:prstGeom>
          </p:spPr>
        </p:pic>
      </p:grpSp>
      <p:grpSp>
        <p:nvGrpSpPr>
          <p:cNvPr id="63" name="Gruppieren 62">
            <a:extLst>
              <a:ext uri="{FF2B5EF4-FFF2-40B4-BE49-F238E27FC236}">
                <a16:creationId xmlns:a16="http://schemas.microsoft.com/office/drawing/2014/main" id="{362BB0E3-D0F8-725E-DC40-1321C60E011C}"/>
              </a:ext>
            </a:extLst>
          </p:cNvPr>
          <p:cNvGrpSpPr/>
          <p:nvPr/>
        </p:nvGrpSpPr>
        <p:grpSpPr>
          <a:xfrm>
            <a:off x="431992" y="3857587"/>
            <a:ext cx="7380096" cy="305526"/>
            <a:chOff x="431992" y="3575344"/>
            <a:chExt cx="7380096" cy="305526"/>
          </a:xfrm>
        </p:grpSpPr>
        <p:sp>
          <p:nvSpPr>
            <p:cNvPr id="25" name="Rechteck: abgerundete Ecken 24">
              <a:extLst>
                <a:ext uri="{FF2B5EF4-FFF2-40B4-BE49-F238E27FC236}">
                  <a16:creationId xmlns:a16="http://schemas.microsoft.com/office/drawing/2014/main" id="{4E2A04C9-9069-760E-1C52-7CAFA2B27FE4}"/>
                </a:ext>
              </a:extLst>
            </p:cNvPr>
            <p:cNvSpPr/>
            <p:nvPr/>
          </p:nvSpPr>
          <p:spPr>
            <a:xfrm>
              <a:off x="431992" y="3620501"/>
              <a:ext cx="7380096" cy="19440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de-DE" sz="1000">
                  <a:solidFill>
                    <a:sysClr val="windowText" lastClr="000000"/>
                  </a:solidFill>
                </a:rPr>
                <a:t>Bereitstellung von </a:t>
              </a:r>
              <a:r>
                <a:rPr lang="de-DE" sz="1000" b="1">
                  <a:solidFill>
                    <a:sysClr val="windowText" lastClr="000000"/>
                  </a:solidFill>
                </a:rPr>
                <a:t>Materialien</a:t>
              </a:r>
              <a:r>
                <a:rPr lang="de-DE" sz="1000">
                  <a:solidFill>
                    <a:sysClr val="windowText" lastClr="000000"/>
                  </a:solidFill>
                </a:rPr>
                <a:t> zu Skalierung/ Übertragung</a:t>
              </a:r>
            </a:p>
          </p:txBody>
        </p:sp>
        <p:pic>
          <p:nvPicPr>
            <p:cNvPr id="23" name="Grafik 22">
              <a:extLst>
                <a:ext uri="{FF2B5EF4-FFF2-40B4-BE49-F238E27FC236}">
                  <a16:creationId xmlns:a16="http://schemas.microsoft.com/office/drawing/2014/main" id="{43C9A036-67F6-6DD2-ADC8-5E4591EE1CEF}"/>
                </a:ext>
              </a:extLst>
            </p:cNvPr>
            <p:cNvPicPr>
              <a:picLocks noChangeAspect="1"/>
            </p:cNvPicPr>
            <p:nvPr/>
          </p:nvPicPr>
          <p:blipFill>
            <a:blip r:embed="rId5"/>
            <a:stretch>
              <a:fillRect/>
            </a:stretch>
          </p:blipFill>
          <p:spPr>
            <a:xfrm>
              <a:off x="3827685" y="3575344"/>
              <a:ext cx="441616" cy="305526"/>
            </a:xfrm>
            <a:prstGeom prst="rect">
              <a:avLst/>
            </a:prstGeom>
          </p:spPr>
        </p:pic>
      </p:grpSp>
      <p:grpSp>
        <p:nvGrpSpPr>
          <p:cNvPr id="45" name="Gruppieren 44">
            <a:extLst>
              <a:ext uri="{FF2B5EF4-FFF2-40B4-BE49-F238E27FC236}">
                <a16:creationId xmlns:a16="http://schemas.microsoft.com/office/drawing/2014/main" id="{14910E7B-7F07-0EA6-3311-4A1B1E200C9C}"/>
              </a:ext>
            </a:extLst>
          </p:cNvPr>
          <p:cNvGrpSpPr/>
          <p:nvPr/>
        </p:nvGrpSpPr>
        <p:grpSpPr>
          <a:xfrm>
            <a:off x="431992" y="2425029"/>
            <a:ext cx="7414152" cy="508500"/>
            <a:chOff x="431992" y="1532400"/>
            <a:chExt cx="7414152" cy="508500"/>
          </a:xfrm>
        </p:grpSpPr>
        <p:sp>
          <p:nvSpPr>
            <p:cNvPr id="6" name="Pfeil: gestreift nach rechts 5">
              <a:extLst>
                <a:ext uri="{FF2B5EF4-FFF2-40B4-BE49-F238E27FC236}">
                  <a16:creationId xmlns:a16="http://schemas.microsoft.com/office/drawing/2014/main" id="{3E74A7A0-6540-6E54-7A5E-9DD063FE81F0}"/>
                </a:ext>
              </a:extLst>
            </p:cNvPr>
            <p:cNvSpPr/>
            <p:nvPr/>
          </p:nvSpPr>
          <p:spPr>
            <a:xfrm>
              <a:off x="431992" y="1566103"/>
              <a:ext cx="7414152" cy="347706"/>
            </a:xfrm>
            <a:prstGeom prst="striped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de-DE" sz="1000" b="1" i="1">
                  <a:solidFill>
                    <a:schemeClr val="tx1"/>
                  </a:solidFill>
                </a:rPr>
                <a:t>TRANSFERPROZESS</a:t>
              </a:r>
            </a:p>
          </p:txBody>
        </p:sp>
        <p:pic>
          <p:nvPicPr>
            <p:cNvPr id="29" name="Grafik 28">
              <a:extLst>
                <a:ext uri="{FF2B5EF4-FFF2-40B4-BE49-F238E27FC236}">
                  <a16:creationId xmlns:a16="http://schemas.microsoft.com/office/drawing/2014/main" id="{31BB8DB3-D038-7D70-CF07-02C2131EE8DB}"/>
                </a:ext>
              </a:extLst>
            </p:cNvPr>
            <p:cNvPicPr>
              <a:picLocks noChangeAspect="1"/>
            </p:cNvPicPr>
            <p:nvPr/>
          </p:nvPicPr>
          <p:blipFill>
            <a:blip r:embed="rId6"/>
            <a:stretch>
              <a:fillRect/>
            </a:stretch>
          </p:blipFill>
          <p:spPr>
            <a:xfrm>
              <a:off x="619741" y="1532400"/>
              <a:ext cx="621934" cy="508500"/>
            </a:xfrm>
            <a:prstGeom prst="rect">
              <a:avLst/>
            </a:prstGeom>
          </p:spPr>
        </p:pic>
        <p:pic>
          <p:nvPicPr>
            <p:cNvPr id="8" name="Grafik 7">
              <a:extLst>
                <a:ext uri="{FF2B5EF4-FFF2-40B4-BE49-F238E27FC236}">
                  <a16:creationId xmlns:a16="http://schemas.microsoft.com/office/drawing/2014/main" id="{D6310616-6B5C-69B6-D202-CE6B8F527492}"/>
                </a:ext>
              </a:extLst>
            </p:cNvPr>
            <p:cNvPicPr>
              <a:picLocks noChangeAspect="1"/>
            </p:cNvPicPr>
            <p:nvPr/>
          </p:nvPicPr>
          <p:blipFill>
            <a:blip r:embed="rId7"/>
            <a:stretch>
              <a:fillRect/>
            </a:stretch>
          </p:blipFill>
          <p:spPr>
            <a:xfrm>
              <a:off x="4885320" y="1577659"/>
              <a:ext cx="424587" cy="340825"/>
            </a:xfrm>
            <a:prstGeom prst="rect">
              <a:avLst/>
            </a:prstGeom>
          </p:spPr>
        </p:pic>
        <p:pic>
          <p:nvPicPr>
            <p:cNvPr id="10" name="Grafik 9">
              <a:extLst>
                <a:ext uri="{FF2B5EF4-FFF2-40B4-BE49-F238E27FC236}">
                  <a16:creationId xmlns:a16="http://schemas.microsoft.com/office/drawing/2014/main" id="{FAF25381-B8A7-5427-3654-CE4406D6A76C}"/>
                </a:ext>
              </a:extLst>
            </p:cNvPr>
            <p:cNvPicPr>
              <a:picLocks noChangeAspect="1"/>
            </p:cNvPicPr>
            <p:nvPr/>
          </p:nvPicPr>
          <p:blipFill>
            <a:blip r:embed="rId7"/>
            <a:stretch>
              <a:fillRect/>
            </a:stretch>
          </p:blipFill>
          <p:spPr>
            <a:xfrm>
              <a:off x="2055247" y="1601762"/>
              <a:ext cx="424587" cy="340825"/>
            </a:xfrm>
            <a:prstGeom prst="rect">
              <a:avLst/>
            </a:prstGeom>
          </p:spPr>
        </p:pic>
        <p:pic>
          <p:nvPicPr>
            <p:cNvPr id="12" name="Grafik 11">
              <a:extLst>
                <a:ext uri="{FF2B5EF4-FFF2-40B4-BE49-F238E27FC236}">
                  <a16:creationId xmlns:a16="http://schemas.microsoft.com/office/drawing/2014/main" id="{D03280FA-5C59-CD12-07E8-8F47108EF585}"/>
                </a:ext>
              </a:extLst>
            </p:cNvPr>
            <p:cNvPicPr>
              <a:picLocks noChangeAspect="1"/>
            </p:cNvPicPr>
            <p:nvPr/>
          </p:nvPicPr>
          <p:blipFill>
            <a:blip r:embed="rId7"/>
            <a:stretch>
              <a:fillRect/>
            </a:stretch>
          </p:blipFill>
          <p:spPr>
            <a:xfrm>
              <a:off x="3560502" y="1577660"/>
              <a:ext cx="424587" cy="340825"/>
            </a:xfrm>
            <a:prstGeom prst="rect">
              <a:avLst/>
            </a:prstGeom>
          </p:spPr>
        </p:pic>
      </p:grpSp>
      <p:cxnSp>
        <p:nvCxnSpPr>
          <p:cNvPr id="67" name="Verbinder: gewinkelt 66">
            <a:extLst>
              <a:ext uri="{FF2B5EF4-FFF2-40B4-BE49-F238E27FC236}">
                <a16:creationId xmlns:a16="http://schemas.microsoft.com/office/drawing/2014/main" id="{99C6B360-BDB2-FEB7-BCF6-7EE2AB4F14E1}"/>
              </a:ext>
            </a:extLst>
          </p:cNvPr>
          <p:cNvCxnSpPr>
            <a:cxnSpLocks/>
            <a:stCxn id="10" idx="0"/>
            <a:endCxn id="14" idx="2"/>
          </p:cNvCxnSpPr>
          <p:nvPr/>
        </p:nvCxnSpPr>
        <p:spPr>
          <a:xfrm rot="5400000" flipH="1" flipV="1">
            <a:off x="2708828" y="1659720"/>
            <a:ext cx="393385" cy="1275959"/>
          </a:xfrm>
          <a:prstGeom prst="bentConnector3">
            <a:avLst>
              <a:gd name="adj1" fmla="val 66472"/>
            </a:avLst>
          </a:prstGeom>
        </p:spPr>
        <p:style>
          <a:lnRef idx="1">
            <a:schemeClr val="accent1"/>
          </a:lnRef>
          <a:fillRef idx="0">
            <a:schemeClr val="accent1"/>
          </a:fillRef>
          <a:effectRef idx="0">
            <a:schemeClr val="accent1"/>
          </a:effectRef>
          <a:fontRef idx="minor">
            <a:schemeClr val="tx1"/>
          </a:fontRef>
        </p:style>
      </p:cxnSp>
      <p:cxnSp>
        <p:nvCxnSpPr>
          <p:cNvPr id="68" name="Verbinder: gewinkelt 67">
            <a:extLst>
              <a:ext uri="{FF2B5EF4-FFF2-40B4-BE49-F238E27FC236}">
                <a16:creationId xmlns:a16="http://schemas.microsoft.com/office/drawing/2014/main" id="{5A8E50B7-F43D-2DE7-46B1-BB96C26BEC59}"/>
              </a:ext>
            </a:extLst>
          </p:cNvPr>
          <p:cNvCxnSpPr>
            <a:cxnSpLocks/>
            <a:stCxn id="12" idx="0"/>
            <a:endCxn id="14" idx="2"/>
          </p:cNvCxnSpPr>
          <p:nvPr/>
        </p:nvCxnSpPr>
        <p:spPr>
          <a:xfrm rot="16200000" flipV="1">
            <a:off x="3473507" y="2171000"/>
            <a:ext cx="369283" cy="229296"/>
          </a:xfrm>
          <a:prstGeom prst="bentConnector3">
            <a:avLst>
              <a:gd name="adj1" fmla="val 63648"/>
            </a:avLst>
          </a:prstGeom>
        </p:spPr>
        <p:style>
          <a:lnRef idx="1">
            <a:schemeClr val="accent1"/>
          </a:lnRef>
          <a:fillRef idx="0">
            <a:schemeClr val="accent1"/>
          </a:fillRef>
          <a:effectRef idx="0">
            <a:schemeClr val="accent1"/>
          </a:effectRef>
          <a:fontRef idx="minor">
            <a:schemeClr val="tx1"/>
          </a:fontRef>
        </p:style>
      </p:cxnSp>
      <p:cxnSp>
        <p:nvCxnSpPr>
          <p:cNvPr id="71" name="Verbinder: gewinkelt 70">
            <a:extLst>
              <a:ext uri="{FF2B5EF4-FFF2-40B4-BE49-F238E27FC236}">
                <a16:creationId xmlns:a16="http://schemas.microsoft.com/office/drawing/2014/main" id="{D3B65928-A011-B24E-E01A-6CF19701BD85}"/>
              </a:ext>
            </a:extLst>
          </p:cNvPr>
          <p:cNvCxnSpPr>
            <a:cxnSpLocks/>
            <a:stCxn id="8" idx="0"/>
            <a:endCxn id="12" idx="0"/>
          </p:cNvCxnSpPr>
          <p:nvPr/>
        </p:nvCxnSpPr>
        <p:spPr>
          <a:xfrm rot="16200000" flipH="1" flipV="1">
            <a:off x="4435204" y="1807879"/>
            <a:ext cx="1" cy="1324818"/>
          </a:xfrm>
          <a:prstGeom prst="bentConnector3">
            <a:avLst>
              <a:gd name="adj1" fmla="val -2286000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593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8648-D094-9044-7DF1-A2B0151AFB58}"/>
              </a:ext>
            </a:extLst>
          </p:cNvPr>
          <p:cNvSpPr>
            <a:spLocks noGrp="1"/>
          </p:cNvSpPr>
          <p:nvPr>
            <p:ph type="title"/>
          </p:nvPr>
        </p:nvSpPr>
        <p:spPr/>
        <p:txBody>
          <a:bodyPr/>
          <a:lstStyle/>
          <a:p>
            <a:r>
              <a:rPr lang="en-US" err="1">
                <a:latin typeface="Georgia"/>
              </a:rPr>
              <a:t>Aufwand</a:t>
            </a:r>
            <a:r>
              <a:rPr lang="en-US">
                <a:latin typeface="Georgia"/>
              </a:rPr>
              <a:t> für </a:t>
            </a:r>
            <a:r>
              <a:rPr lang="en-US" err="1">
                <a:latin typeface="Georgia"/>
              </a:rPr>
              <a:t>Teilnehmende</a:t>
            </a:r>
            <a:r>
              <a:rPr lang="en-US">
                <a:latin typeface="Georgia"/>
              </a:rPr>
              <a:t> in Tagen </a:t>
            </a:r>
            <a:endParaRPr lang="en-US"/>
          </a:p>
        </p:txBody>
      </p:sp>
      <p:sp>
        <p:nvSpPr>
          <p:cNvPr id="3" name="Content Placeholder 2">
            <a:extLst>
              <a:ext uri="{FF2B5EF4-FFF2-40B4-BE49-F238E27FC236}">
                <a16:creationId xmlns:a16="http://schemas.microsoft.com/office/drawing/2014/main" id="{AE6E9CF2-5794-B276-8771-C4A85342EFC2}"/>
              </a:ext>
            </a:extLst>
          </p:cNvPr>
          <p:cNvSpPr>
            <a:spLocks noGrp="1"/>
          </p:cNvSpPr>
          <p:nvPr>
            <p:ph idx="1"/>
          </p:nvPr>
        </p:nvSpPr>
        <p:spPr/>
        <p:txBody>
          <a:bodyPr vert="horz" lIns="0" tIns="0" rIns="0" bIns="0" rtlCol="0" anchor="t">
            <a:noAutofit/>
          </a:bodyPr>
          <a:lstStyle/>
          <a:p>
            <a:r>
              <a:rPr lang="en-US" err="1"/>
              <a:t>Projektgebende</a:t>
            </a:r>
            <a:endParaRPr lang="en-US"/>
          </a:p>
          <a:p>
            <a:pPr marL="285750" indent="-285750">
              <a:buFont typeface="Calibri" panose="020B0604020202020204" pitchFamily="34" charset="0"/>
              <a:buChar char="-"/>
            </a:pPr>
            <a:r>
              <a:rPr lang="en-US" b="0" err="1">
                <a:solidFill>
                  <a:schemeClr val="tx1"/>
                </a:solidFill>
              </a:rPr>
              <a:t>Digitaler</a:t>
            </a:r>
            <a:r>
              <a:rPr lang="en-US" b="0">
                <a:solidFill>
                  <a:schemeClr val="tx1"/>
                </a:solidFill>
              </a:rPr>
              <a:t> Workshop: </a:t>
            </a:r>
            <a:r>
              <a:rPr lang="en-US">
                <a:solidFill>
                  <a:schemeClr val="tx1"/>
                </a:solidFill>
              </a:rPr>
              <a:t>½ Tag</a:t>
            </a:r>
          </a:p>
          <a:p>
            <a:pPr marL="285750" indent="-285750">
              <a:buFont typeface="Calibri" panose="020B0604020202020204" pitchFamily="34" charset="0"/>
              <a:buChar char="-"/>
            </a:pPr>
            <a:r>
              <a:rPr lang="en-US" b="0" err="1">
                <a:solidFill>
                  <a:schemeClr val="tx1"/>
                </a:solidFill>
              </a:rPr>
              <a:t>Weiterer</a:t>
            </a:r>
            <a:r>
              <a:rPr lang="en-US" b="0">
                <a:solidFill>
                  <a:schemeClr val="tx1"/>
                </a:solidFill>
              </a:rPr>
              <a:t> Input zu </a:t>
            </a:r>
            <a:r>
              <a:rPr lang="en-US" b="0" err="1">
                <a:solidFill>
                  <a:schemeClr val="tx1"/>
                </a:solidFill>
              </a:rPr>
              <a:t>Steckbrief</a:t>
            </a:r>
            <a:r>
              <a:rPr lang="en-US" b="0">
                <a:solidFill>
                  <a:schemeClr val="tx1"/>
                </a:solidFill>
              </a:rPr>
              <a:t> &amp; </a:t>
            </a:r>
            <a:r>
              <a:rPr lang="en-US" b="0" err="1">
                <a:solidFill>
                  <a:schemeClr val="tx1"/>
                </a:solidFill>
              </a:rPr>
              <a:t>Vorbereitung</a:t>
            </a:r>
            <a:r>
              <a:rPr lang="en-US" b="0">
                <a:solidFill>
                  <a:schemeClr val="tx1"/>
                </a:solidFill>
              </a:rPr>
              <a:t> Pitch: </a:t>
            </a:r>
            <a:r>
              <a:rPr lang="en-US">
                <a:solidFill>
                  <a:schemeClr val="tx1"/>
                </a:solidFill>
              </a:rPr>
              <a:t>½ Tag</a:t>
            </a:r>
          </a:p>
          <a:p>
            <a:pPr marL="285750" indent="-285750">
              <a:buFont typeface="Calibri" panose="020B0604020202020204" pitchFamily="34" charset="0"/>
              <a:buChar char="-"/>
            </a:pPr>
            <a:r>
              <a:rPr lang="en-US" b="0" err="1">
                <a:solidFill>
                  <a:schemeClr val="tx1"/>
                </a:solidFill>
              </a:rPr>
              <a:t>Auftakt</a:t>
            </a:r>
            <a:r>
              <a:rPr lang="en-US" b="0">
                <a:solidFill>
                  <a:schemeClr val="tx1"/>
                </a:solidFill>
              </a:rPr>
              <a:t>-VA: </a:t>
            </a:r>
            <a:r>
              <a:rPr lang="en-US">
                <a:solidFill>
                  <a:schemeClr val="tx1"/>
                </a:solidFill>
              </a:rPr>
              <a:t>½ Tage</a:t>
            </a:r>
          </a:p>
          <a:p>
            <a:pPr marL="285750" indent="-285750">
              <a:buFont typeface="Calibri" panose="020B0604020202020204" pitchFamily="34" charset="0"/>
              <a:buChar char="-"/>
            </a:pPr>
            <a:r>
              <a:rPr lang="en-US" b="0" err="1">
                <a:solidFill>
                  <a:schemeClr val="tx1"/>
                </a:solidFill>
              </a:rPr>
              <a:t>Lösungswerkstatt</a:t>
            </a:r>
            <a:r>
              <a:rPr lang="en-US" b="0">
                <a:solidFill>
                  <a:schemeClr val="tx1"/>
                </a:solidFill>
              </a:rPr>
              <a:t> </a:t>
            </a:r>
            <a:r>
              <a:rPr lang="en-US" b="0" err="1">
                <a:solidFill>
                  <a:schemeClr val="tx1"/>
                </a:solidFill>
              </a:rPr>
              <a:t>inkl</a:t>
            </a:r>
            <a:r>
              <a:rPr lang="en-US" b="0">
                <a:solidFill>
                  <a:schemeClr val="tx1"/>
                </a:solidFill>
              </a:rPr>
              <a:t>. </a:t>
            </a:r>
            <a:r>
              <a:rPr lang="en-US" b="0" err="1">
                <a:solidFill>
                  <a:schemeClr val="tx1"/>
                </a:solidFill>
              </a:rPr>
              <a:t>Vorbereitung</a:t>
            </a:r>
            <a:r>
              <a:rPr lang="en-US" b="0">
                <a:solidFill>
                  <a:schemeClr val="tx1"/>
                </a:solidFill>
              </a:rPr>
              <a:t>:</a:t>
            </a:r>
            <a:r>
              <a:rPr lang="en-US">
                <a:solidFill>
                  <a:schemeClr val="tx1"/>
                </a:solidFill>
              </a:rPr>
              <a:t> 2,5 Tage</a:t>
            </a:r>
          </a:p>
          <a:p>
            <a:pPr marL="285750" indent="-285750">
              <a:buFont typeface="Calibri" panose="020B0604020202020204" pitchFamily="34" charset="0"/>
              <a:buChar char="-"/>
            </a:pPr>
            <a:r>
              <a:rPr lang="en-US" b="0" err="1">
                <a:solidFill>
                  <a:schemeClr val="tx1"/>
                </a:solidFill>
              </a:rPr>
              <a:t>Fragerunden</a:t>
            </a:r>
            <a:r>
              <a:rPr lang="en-US" b="0">
                <a:solidFill>
                  <a:schemeClr val="tx1"/>
                </a:solidFill>
              </a:rPr>
              <a:t> </a:t>
            </a:r>
            <a:r>
              <a:rPr lang="en-US" b="0" err="1">
                <a:solidFill>
                  <a:schemeClr val="tx1"/>
                </a:solidFill>
              </a:rPr>
              <a:t>mit</a:t>
            </a:r>
            <a:r>
              <a:rPr lang="en-US" b="0">
                <a:solidFill>
                  <a:schemeClr val="tx1"/>
                </a:solidFill>
              </a:rPr>
              <a:t> PN </a:t>
            </a:r>
            <a:r>
              <a:rPr lang="en-US" b="0" err="1">
                <a:solidFill>
                  <a:schemeClr val="tx1"/>
                </a:solidFill>
              </a:rPr>
              <a:t>inkl</a:t>
            </a:r>
            <a:r>
              <a:rPr lang="en-US" b="0">
                <a:solidFill>
                  <a:schemeClr val="tx1"/>
                </a:solidFill>
              </a:rPr>
              <a:t>. Vor- und </a:t>
            </a:r>
            <a:r>
              <a:rPr lang="en-US" b="0" err="1">
                <a:solidFill>
                  <a:schemeClr val="tx1"/>
                </a:solidFill>
              </a:rPr>
              <a:t>Nachbereitung</a:t>
            </a:r>
            <a:r>
              <a:rPr lang="en-US" b="0">
                <a:solidFill>
                  <a:schemeClr val="tx1"/>
                </a:solidFill>
              </a:rPr>
              <a:t>: </a:t>
            </a:r>
            <a:r>
              <a:rPr lang="en-US">
                <a:solidFill>
                  <a:schemeClr val="tx1"/>
                </a:solidFill>
              </a:rPr>
              <a:t>1 Tag</a:t>
            </a:r>
          </a:p>
          <a:p>
            <a:pPr marL="285750" indent="-285750">
              <a:buFont typeface="Calibri" panose="020B0604020202020204" pitchFamily="34" charset="0"/>
              <a:buChar char="-"/>
            </a:pPr>
            <a:r>
              <a:rPr lang="en-US" b="0">
                <a:solidFill>
                  <a:schemeClr val="tx1"/>
                </a:solidFill>
              </a:rPr>
              <a:t>Abschluss-VA:  </a:t>
            </a:r>
            <a:r>
              <a:rPr lang="en-US">
                <a:solidFill>
                  <a:schemeClr val="tx1"/>
                </a:solidFill>
              </a:rPr>
              <a:t>1 Tag</a:t>
            </a:r>
          </a:p>
          <a:p>
            <a:pPr marL="285750" indent="-285750">
              <a:buFont typeface="Calibri" panose="020B0604020202020204" pitchFamily="34" charset="0"/>
              <a:buChar char="-"/>
            </a:pPr>
            <a:endParaRPr lang="en-US">
              <a:solidFill>
                <a:schemeClr val="tx1"/>
              </a:solidFill>
            </a:endParaRPr>
          </a:p>
          <a:p>
            <a:r>
              <a:rPr lang="en-US" err="1"/>
              <a:t>Gesamt-Aufwand</a:t>
            </a:r>
            <a:r>
              <a:rPr lang="en-US"/>
              <a:t>: ca. 6 Tage</a:t>
            </a:r>
          </a:p>
        </p:txBody>
      </p:sp>
      <p:sp>
        <p:nvSpPr>
          <p:cNvPr id="4" name="Footer Placeholder 3">
            <a:extLst>
              <a:ext uri="{FF2B5EF4-FFF2-40B4-BE49-F238E27FC236}">
                <a16:creationId xmlns:a16="http://schemas.microsoft.com/office/drawing/2014/main" id="{84CBA7E0-A987-9D19-8E08-5A46F6F97F3E}"/>
              </a:ext>
            </a:extLst>
          </p:cNvPr>
          <p:cNvSpPr>
            <a:spLocks noGrp="1"/>
          </p:cNvSpPr>
          <p:nvPr>
            <p:ph type="ftr" sz="quarter" idx="11"/>
          </p:nvPr>
        </p:nvSpPr>
        <p:spPr/>
        <p:txBody>
          <a:bodyPr/>
          <a:lstStyle/>
          <a:p>
            <a:r>
              <a:rPr lang="de-DE"/>
              <a:t>Skalierung im DRK 2025</a:t>
            </a:r>
          </a:p>
        </p:txBody>
      </p:sp>
      <p:sp>
        <p:nvSpPr>
          <p:cNvPr id="5" name="Slide Number Placeholder 4">
            <a:extLst>
              <a:ext uri="{FF2B5EF4-FFF2-40B4-BE49-F238E27FC236}">
                <a16:creationId xmlns:a16="http://schemas.microsoft.com/office/drawing/2014/main" id="{7EDACBCA-E4C2-802D-2E35-3CA80A5ACBA5}"/>
              </a:ext>
            </a:extLst>
          </p:cNvPr>
          <p:cNvSpPr>
            <a:spLocks noGrp="1"/>
          </p:cNvSpPr>
          <p:nvPr>
            <p:ph type="sldNum" sz="quarter" idx="12"/>
          </p:nvPr>
        </p:nvSpPr>
        <p:spPr/>
        <p:txBody>
          <a:bodyPr/>
          <a:lstStyle/>
          <a:p>
            <a:fld id="{EADB90F9-9C8B-4738-A50E-8F04301A8C13}" type="slidenum">
              <a:rPr lang="de-DE" smtClean="0"/>
              <a:t>39</a:t>
            </a:fld>
            <a:endParaRPr lang="de-DE"/>
          </a:p>
        </p:txBody>
      </p:sp>
      <p:sp>
        <p:nvSpPr>
          <p:cNvPr id="10" name="Content Placeholder 2">
            <a:extLst>
              <a:ext uri="{FF2B5EF4-FFF2-40B4-BE49-F238E27FC236}">
                <a16:creationId xmlns:a16="http://schemas.microsoft.com/office/drawing/2014/main" id="{9373EF9A-6CFC-6115-5775-C53B81883540}"/>
              </a:ext>
            </a:extLst>
          </p:cNvPr>
          <p:cNvSpPr txBox="1">
            <a:spLocks/>
          </p:cNvSpPr>
          <p:nvPr/>
        </p:nvSpPr>
        <p:spPr>
          <a:xfrm>
            <a:off x="4681608" y="1397869"/>
            <a:ext cx="4031935" cy="3166758"/>
          </a:xfrm>
          <a:prstGeom prst="rect">
            <a:avLst/>
          </a:prstGeom>
        </p:spPr>
        <p:txBody>
          <a:bodyPr vert="horz" lIns="0" tIns="0" rIns="0" bIns="0" rtlCol="0" anchor="t">
            <a:noAutofit/>
          </a:bodyPr>
          <a:lst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err="1"/>
              <a:t>Projektnehmende</a:t>
            </a:r>
            <a:endParaRPr lang="en-US"/>
          </a:p>
          <a:p>
            <a:pPr marL="285750" indent="-285750">
              <a:buFont typeface="Calibri" panose="020B0604020202020204" pitchFamily="34" charset="0"/>
              <a:buChar char="-"/>
            </a:pPr>
            <a:r>
              <a:rPr lang="en-US" b="0" err="1">
                <a:solidFill>
                  <a:schemeClr val="tx1"/>
                </a:solidFill>
              </a:rPr>
              <a:t>Auftakt</a:t>
            </a:r>
            <a:r>
              <a:rPr lang="en-US" b="0">
                <a:solidFill>
                  <a:schemeClr val="tx1"/>
                </a:solidFill>
              </a:rPr>
              <a:t>-VA: </a:t>
            </a:r>
            <a:r>
              <a:rPr lang="en-US">
                <a:solidFill>
                  <a:schemeClr val="tx1"/>
                </a:solidFill>
              </a:rPr>
              <a:t>½ Tage</a:t>
            </a:r>
          </a:p>
          <a:p>
            <a:pPr marL="285750" indent="-285750">
              <a:buFont typeface="Calibri" panose="020B0604020202020204" pitchFamily="34" charset="0"/>
              <a:buChar char="-"/>
            </a:pPr>
            <a:r>
              <a:rPr lang="en-US" b="0" err="1">
                <a:solidFill>
                  <a:schemeClr val="tx1"/>
                </a:solidFill>
              </a:rPr>
              <a:t>Lösungswerkstatt</a:t>
            </a:r>
            <a:r>
              <a:rPr lang="en-US" b="0">
                <a:solidFill>
                  <a:schemeClr val="tx1"/>
                </a:solidFill>
              </a:rPr>
              <a:t>: </a:t>
            </a:r>
            <a:r>
              <a:rPr lang="en-US">
                <a:solidFill>
                  <a:schemeClr val="tx1"/>
                </a:solidFill>
              </a:rPr>
              <a:t>1 Tag</a:t>
            </a:r>
          </a:p>
          <a:p>
            <a:pPr marL="285750" indent="-285750">
              <a:buFont typeface="Calibri" panose="020B0604020202020204" pitchFamily="34" charset="0"/>
              <a:buChar char="-"/>
            </a:pPr>
            <a:r>
              <a:rPr lang="en-US" b="0">
                <a:solidFill>
                  <a:schemeClr val="tx1"/>
                </a:solidFill>
              </a:rPr>
              <a:t>Cluster-</a:t>
            </a:r>
            <a:r>
              <a:rPr lang="en-US" b="0" err="1">
                <a:solidFill>
                  <a:schemeClr val="tx1"/>
                </a:solidFill>
              </a:rPr>
              <a:t>Austausch</a:t>
            </a:r>
            <a:r>
              <a:rPr lang="en-US" b="0">
                <a:solidFill>
                  <a:schemeClr val="tx1"/>
                </a:solidFill>
              </a:rPr>
              <a:t>:</a:t>
            </a:r>
            <a:r>
              <a:rPr lang="en-US">
                <a:solidFill>
                  <a:schemeClr val="tx1"/>
                </a:solidFill>
              </a:rPr>
              <a:t> 1 Tag</a:t>
            </a:r>
          </a:p>
          <a:p>
            <a:pPr marL="285750" indent="-285750">
              <a:buFont typeface="Calibri,Sans-Serif" panose="020B0604020202020204" pitchFamily="34" charset="0"/>
              <a:buChar char="-"/>
            </a:pPr>
            <a:r>
              <a:rPr lang="en-US" b="0">
                <a:solidFill>
                  <a:schemeClr val="tx1"/>
                </a:solidFill>
                <a:ea typeface="Calibri"/>
                <a:cs typeface="Calibri"/>
              </a:rPr>
              <a:t>Abschluss-VA: </a:t>
            </a:r>
            <a:r>
              <a:rPr lang="en-US">
                <a:solidFill>
                  <a:schemeClr val="tx1"/>
                </a:solidFill>
                <a:ea typeface="Calibri"/>
                <a:cs typeface="Calibri"/>
              </a:rPr>
              <a:t>1 Tag</a:t>
            </a:r>
            <a:endParaRPr lang="en-US" b="0">
              <a:solidFill>
                <a:schemeClr val="tx1"/>
              </a:solidFill>
              <a:ea typeface="Calibri"/>
              <a:cs typeface="Calibri"/>
            </a:endParaRPr>
          </a:p>
          <a:p>
            <a:pPr marL="285750" indent="-285750">
              <a:buFont typeface="Calibri" panose="020B0604020202020204" pitchFamily="34" charset="0"/>
              <a:buChar char="-"/>
            </a:pPr>
            <a:endParaRPr lang="en-US" b="0">
              <a:solidFill>
                <a:schemeClr val="tx1"/>
              </a:solidFill>
            </a:endParaRPr>
          </a:p>
          <a:p>
            <a:r>
              <a:rPr lang="en-US" err="1">
                <a:solidFill>
                  <a:srgbClr val="E60005"/>
                </a:solidFill>
                <a:ea typeface="Calibri"/>
                <a:cs typeface="Calibri"/>
              </a:rPr>
              <a:t>Gesamt-Aufwand</a:t>
            </a:r>
            <a:r>
              <a:rPr lang="en-US">
                <a:solidFill>
                  <a:srgbClr val="E60005"/>
                </a:solidFill>
                <a:ea typeface="Calibri"/>
                <a:cs typeface="Calibri"/>
              </a:rPr>
              <a:t>: ca. 3,5 Tage </a:t>
            </a:r>
            <a:br>
              <a:rPr lang="en-US">
                <a:solidFill>
                  <a:srgbClr val="E60005"/>
                </a:solidFill>
                <a:ea typeface="Calibri"/>
                <a:cs typeface="Calibri"/>
              </a:rPr>
            </a:br>
            <a:r>
              <a:rPr lang="en-US">
                <a:solidFill>
                  <a:srgbClr val="E60005"/>
                </a:solidFill>
                <a:ea typeface="Calibri"/>
                <a:cs typeface="Calibri"/>
              </a:rPr>
              <a:t>+ </a:t>
            </a:r>
            <a:r>
              <a:rPr lang="en-US" err="1">
                <a:solidFill>
                  <a:srgbClr val="E60005"/>
                </a:solidFill>
                <a:ea typeface="Calibri"/>
                <a:cs typeface="Calibri"/>
              </a:rPr>
              <a:t>eigenständige</a:t>
            </a:r>
            <a:r>
              <a:rPr lang="en-US">
                <a:solidFill>
                  <a:srgbClr val="E60005"/>
                </a:solidFill>
                <a:ea typeface="Calibri"/>
                <a:cs typeface="Calibri"/>
              </a:rPr>
              <a:t> </a:t>
            </a:r>
            <a:r>
              <a:rPr lang="en-US" err="1">
                <a:solidFill>
                  <a:srgbClr val="E60005"/>
                </a:solidFill>
                <a:ea typeface="Calibri"/>
                <a:cs typeface="Calibri"/>
              </a:rPr>
              <a:t>Ausarbeitung</a:t>
            </a:r>
            <a:endParaRPr lang="en-US">
              <a:solidFill>
                <a:srgbClr val="E60005"/>
              </a:solidFill>
              <a:ea typeface="Calibri"/>
              <a:cs typeface="Calibri"/>
            </a:endParaRPr>
          </a:p>
          <a:p>
            <a:pPr marL="285750" indent="-285750">
              <a:buFont typeface="Calibri" panose="020B0604020202020204" pitchFamily="34" charset="0"/>
              <a:buChar char="-"/>
            </a:pPr>
            <a:endParaRPr lang="en-US"/>
          </a:p>
        </p:txBody>
      </p:sp>
    </p:spTree>
    <p:extLst>
      <p:ext uri="{BB962C8B-B14F-4D97-AF65-F5344CB8AC3E}">
        <p14:creationId xmlns:p14="http://schemas.microsoft.com/office/powerpoint/2010/main" val="3692194763"/>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8A19474-7F11-1A85-CB01-DD0CBADDDFDF}"/>
              </a:ext>
            </a:extLst>
          </p:cNvPr>
          <p:cNvSpPr>
            <a:spLocks noGrp="1"/>
          </p:cNvSpPr>
          <p:nvPr>
            <p:ph type="ftr" sz="quarter" idx="11"/>
          </p:nvPr>
        </p:nvSpPr>
        <p:spPr/>
        <p:txBody>
          <a:bodyPr/>
          <a:lstStyle/>
          <a:p>
            <a:r>
              <a:rPr lang="de-DE"/>
              <a:t>DRK-Solutions 2026</a:t>
            </a:r>
            <a:endParaRPr lang="en-US"/>
          </a:p>
        </p:txBody>
      </p:sp>
      <p:sp>
        <p:nvSpPr>
          <p:cNvPr id="5" name="Foliennummernplatzhalter 4">
            <a:extLst>
              <a:ext uri="{FF2B5EF4-FFF2-40B4-BE49-F238E27FC236}">
                <a16:creationId xmlns:a16="http://schemas.microsoft.com/office/drawing/2014/main" id="{774ACC21-1DFD-AF38-FDD3-FBAF6D9DB189}"/>
              </a:ext>
            </a:extLst>
          </p:cNvPr>
          <p:cNvSpPr>
            <a:spLocks noGrp="1"/>
          </p:cNvSpPr>
          <p:nvPr>
            <p:ph type="sldNum" sz="quarter" idx="12"/>
          </p:nvPr>
        </p:nvSpPr>
        <p:spPr/>
        <p:txBody>
          <a:bodyPr/>
          <a:lstStyle/>
          <a:p>
            <a:r>
              <a:rPr lang="de-DE"/>
              <a:t>1</a:t>
            </a:r>
          </a:p>
        </p:txBody>
      </p:sp>
      <p:sp>
        <p:nvSpPr>
          <p:cNvPr id="28" name="Titel 17">
            <a:extLst>
              <a:ext uri="{FF2B5EF4-FFF2-40B4-BE49-F238E27FC236}">
                <a16:creationId xmlns:a16="http://schemas.microsoft.com/office/drawing/2014/main" id="{9A0DBF7D-463C-A2BF-7F31-B970BB433A61}"/>
              </a:ext>
            </a:extLst>
          </p:cNvPr>
          <p:cNvSpPr>
            <a:spLocks noGrp="1"/>
          </p:cNvSpPr>
          <p:nvPr>
            <p:ph type="title"/>
          </p:nvPr>
        </p:nvSpPr>
        <p:spPr>
          <a:xfrm>
            <a:off x="314298" y="529091"/>
            <a:ext cx="8280000" cy="589318"/>
          </a:xfrm>
        </p:spPr>
        <p:txBody>
          <a:bodyPr/>
          <a:lstStyle/>
          <a:p>
            <a:r>
              <a:rPr lang="de-DE">
                <a:latin typeface="Georgia"/>
              </a:rPr>
              <a:t>Das Team hinter DRK-Solutions</a:t>
            </a:r>
            <a:endParaRPr lang="en-US"/>
          </a:p>
        </p:txBody>
      </p:sp>
      <p:sp>
        <p:nvSpPr>
          <p:cNvPr id="2" name="Rechteck 1">
            <a:extLst>
              <a:ext uri="{FF2B5EF4-FFF2-40B4-BE49-F238E27FC236}">
                <a16:creationId xmlns:a16="http://schemas.microsoft.com/office/drawing/2014/main" id="{D380AD4E-AAF3-A8A8-A4DF-B426B9012C22}"/>
              </a:ext>
            </a:extLst>
          </p:cNvPr>
          <p:cNvSpPr>
            <a:spLocks/>
          </p:cNvSpPr>
          <p:nvPr/>
        </p:nvSpPr>
        <p:spPr>
          <a:xfrm>
            <a:off x="83645" y="1177651"/>
            <a:ext cx="3166482" cy="33653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de-DE"/>
          </a:p>
        </p:txBody>
      </p:sp>
      <p:sp>
        <p:nvSpPr>
          <p:cNvPr id="3" name="Untertitel 2">
            <a:extLst>
              <a:ext uri="{FF2B5EF4-FFF2-40B4-BE49-F238E27FC236}">
                <a16:creationId xmlns:a16="http://schemas.microsoft.com/office/drawing/2014/main" id="{E409A3B7-6C7F-4F7C-1D71-9CCD42BD7726}"/>
              </a:ext>
            </a:extLst>
          </p:cNvPr>
          <p:cNvSpPr txBox="1">
            <a:spLocks/>
          </p:cNvSpPr>
          <p:nvPr/>
        </p:nvSpPr>
        <p:spPr>
          <a:xfrm>
            <a:off x="4274778" y="4614409"/>
            <a:ext cx="8874430" cy="569832"/>
          </a:xfrm>
          <a:prstGeom prst="rect">
            <a:avLst/>
          </a:prstGeom>
        </p:spPr>
        <p:txBody>
          <a:bodyPr vert="horz" lIns="864000" tIns="0" rIns="864000" bIns="0" rtlCol="0" anchor="t" anchorCtr="0">
            <a:noAutofit/>
          </a:bodyPr>
          <a:lstStyle>
            <a:defPPr>
              <a:defRPr lang="de-DE"/>
            </a:defPPr>
            <a:lvl1pPr marL="0" indent="0" algn="l" defTabSz="685800" rtl="0" eaLnBrk="1" latinLnBrk="0" hangingPunct="1">
              <a:lnSpc>
                <a:spcPts val="1600"/>
              </a:lnSpc>
              <a:spcBef>
                <a:spcPts val="0"/>
              </a:spcBef>
              <a:buFont typeface="Arial" panose="020B0604020202020204" pitchFamily="34" charset="0"/>
              <a:buNone/>
              <a:defRPr sz="1400" b="0" kern="1200">
                <a:solidFill>
                  <a:schemeClr val="tx2"/>
                </a:solidFill>
                <a:latin typeface="HelveticaNeueLT Std" panose="020B0604020202020204" pitchFamily="34" charset="0"/>
                <a:ea typeface="+mn-ea"/>
                <a:cs typeface="+mn-cs"/>
              </a:defRPr>
            </a:lvl1pPr>
            <a:lvl2pPr marL="342900" indent="0" algn="ctr" defTabSz="685800" rtl="0" eaLnBrk="1" latinLnBrk="0" hangingPunct="1">
              <a:lnSpc>
                <a:spcPts val="1800"/>
              </a:lnSpc>
              <a:spcBef>
                <a:spcPts val="1800"/>
              </a:spcBef>
              <a:buFont typeface="Arial" panose="020B0604020202020204" pitchFamily="34" charset="0"/>
              <a:buNone/>
              <a:defRPr sz="1500" b="1" kern="1200">
                <a:solidFill>
                  <a:schemeClr val="tx1"/>
                </a:solidFill>
                <a:latin typeface="+mn-lt"/>
                <a:ea typeface="+mn-ea"/>
                <a:cs typeface="+mn-cs"/>
              </a:defRPr>
            </a:lvl2pPr>
            <a:lvl3pPr marL="685800" indent="0" algn="ctr" defTabSz="685800" rtl="0" eaLnBrk="1" latinLnBrk="0" hangingPunct="1">
              <a:lnSpc>
                <a:spcPts val="1800"/>
              </a:lnSpc>
              <a:spcBef>
                <a:spcPts val="0"/>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ts val="1800"/>
              </a:lnSpc>
              <a:spcBef>
                <a:spcPts val="0"/>
              </a:spcBef>
              <a:buClr>
                <a:schemeClr val="tx2"/>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ts val="1800"/>
              </a:lnSpc>
              <a:spcBef>
                <a:spcPts val="0"/>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ts val="1800"/>
              </a:lnSpc>
              <a:spcBef>
                <a:spcPts val="0"/>
              </a:spcBef>
              <a:buFont typeface="Symbol" panose="05050102010706020507" pitchFamily="18" charset="2"/>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endParaRPr lang="de-DE" sz="1200">
              <a:solidFill>
                <a:schemeClr val="bg1"/>
              </a:solidFill>
              <a:latin typeface="Arial"/>
              <a:cs typeface="Arial"/>
            </a:endParaRPr>
          </a:p>
          <a:p>
            <a:pPr>
              <a:lnSpc>
                <a:spcPct val="100000"/>
              </a:lnSpc>
            </a:pPr>
            <a:r>
              <a:rPr lang="de-DE" sz="1100">
                <a:solidFill>
                  <a:schemeClr val="tx1">
                    <a:lumMod val="50000"/>
                    <a:lumOff val="50000"/>
                  </a:schemeClr>
                </a:solidFill>
                <a:latin typeface="+mn-lt"/>
                <a:cs typeface="Arial"/>
              </a:rPr>
              <a:t>Fragen und Wunsch nach Austausch? Mail an:</a:t>
            </a:r>
            <a:r>
              <a:rPr lang="de-DE" sz="1100">
                <a:solidFill>
                  <a:schemeClr val="tx1"/>
                </a:solidFill>
                <a:latin typeface="+mn-lt"/>
                <a:cs typeface="Arial"/>
              </a:rPr>
              <a:t> </a:t>
            </a:r>
            <a:r>
              <a:rPr lang="en-US" sz="1100">
                <a:latin typeface="+mn-lt"/>
                <a:hlinkClick r:id="rId3"/>
              </a:rPr>
              <a:t>impact@drk.de</a:t>
            </a:r>
            <a:endParaRPr lang="de-DE" sz="1100">
              <a:solidFill>
                <a:schemeClr val="tx1"/>
              </a:solidFill>
              <a:latin typeface="+mn-lt"/>
              <a:cs typeface="Arial"/>
            </a:endParaRPr>
          </a:p>
        </p:txBody>
      </p:sp>
      <p:pic>
        <p:nvPicPr>
          <p:cNvPr id="18" name="Grafik 1" descr="Ein Bild, das Menschliches Gesicht, Lächeln, Person, Kleidung enthält.&#10;&#10;KI-generierte Inhalte können fehlerhaft sein.">
            <a:extLst>
              <a:ext uri="{FF2B5EF4-FFF2-40B4-BE49-F238E27FC236}">
                <a16:creationId xmlns:a16="http://schemas.microsoft.com/office/drawing/2014/main" id="{1EE3C53C-E8C3-2771-B3B8-7D8840EA3A48}"/>
              </a:ext>
            </a:extLst>
          </p:cNvPr>
          <p:cNvPicPr>
            <a:picLocks noChangeAspect="1"/>
          </p:cNvPicPr>
          <p:nvPr/>
        </p:nvPicPr>
        <p:blipFill>
          <a:blip r:embed="rId4"/>
          <a:stretch>
            <a:fillRect/>
          </a:stretch>
        </p:blipFill>
        <p:spPr>
          <a:xfrm>
            <a:off x="2018306" y="2453968"/>
            <a:ext cx="1430641" cy="1430641"/>
          </a:xfrm>
          <a:prstGeom prst="rect">
            <a:avLst/>
          </a:prstGeom>
        </p:spPr>
      </p:pic>
      <p:pic>
        <p:nvPicPr>
          <p:cNvPr id="36" name="Picture 35">
            <a:extLst>
              <a:ext uri="{FF2B5EF4-FFF2-40B4-BE49-F238E27FC236}">
                <a16:creationId xmlns:a16="http://schemas.microsoft.com/office/drawing/2014/main" id="{16C7C350-9C47-4F7E-19E2-E418A59BCF67}"/>
              </a:ext>
            </a:extLst>
          </p:cNvPr>
          <p:cNvPicPr>
            <a:picLocks noChangeAspect="1"/>
          </p:cNvPicPr>
          <p:nvPr/>
        </p:nvPicPr>
        <p:blipFill>
          <a:blip r:embed="rId5"/>
          <a:srcRect l="42739" t="252" b="2318"/>
          <a:stretch>
            <a:fillRect/>
          </a:stretch>
        </p:blipFill>
        <p:spPr>
          <a:xfrm>
            <a:off x="6941061" y="90186"/>
            <a:ext cx="2135116" cy="613886"/>
          </a:xfrm>
          <a:prstGeom prst="rect">
            <a:avLst/>
          </a:prstGeom>
        </p:spPr>
      </p:pic>
      <p:pic>
        <p:nvPicPr>
          <p:cNvPr id="33" name="Grafik 32">
            <a:extLst>
              <a:ext uri="{FF2B5EF4-FFF2-40B4-BE49-F238E27FC236}">
                <a16:creationId xmlns:a16="http://schemas.microsoft.com/office/drawing/2014/main" id="{448F1825-C8CF-BAB4-BD4F-EEFD6797AA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2461" y="2484902"/>
            <a:ext cx="1398980" cy="1399708"/>
          </a:xfrm>
          <a:prstGeom prst="ellipse">
            <a:avLst/>
          </a:prstGeom>
        </p:spPr>
      </p:pic>
      <p:pic>
        <p:nvPicPr>
          <p:cNvPr id="35" name="Grafik 34">
            <a:extLst>
              <a:ext uri="{FF2B5EF4-FFF2-40B4-BE49-F238E27FC236}">
                <a16:creationId xmlns:a16="http://schemas.microsoft.com/office/drawing/2014/main" id="{A069619C-A345-7BD6-1B4C-60160F53EFBF}"/>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l="10321" t="17602" r="16978" b="8103"/>
          <a:stretch>
            <a:fillRect/>
          </a:stretch>
        </p:blipFill>
        <p:spPr>
          <a:xfrm>
            <a:off x="346178" y="2453946"/>
            <a:ext cx="1386984" cy="1399707"/>
          </a:xfrm>
          <a:prstGeom prst="ellipse">
            <a:avLst/>
          </a:prstGeom>
        </p:spPr>
      </p:pic>
      <p:pic>
        <p:nvPicPr>
          <p:cNvPr id="40" name="Grafik 39">
            <a:extLst>
              <a:ext uri="{FF2B5EF4-FFF2-40B4-BE49-F238E27FC236}">
                <a16:creationId xmlns:a16="http://schemas.microsoft.com/office/drawing/2014/main" id="{E90D3EBC-A1F0-4DAD-386D-8391E12EFCA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88501" y="2487047"/>
            <a:ext cx="1431072" cy="1425221"/>
          </a:xfrm>
          <a:prstGeom prst="ellipse">
            <a:avLst/>
          </a:prstGeom>
        </p:spPr>
      </p:pic>
      <p:sp>
        <p:nvSpPr>
          <p:cNvPr id="46" name="Textfeld 45">
            <a:extLst>
              <a:ext uri="{FF2B5EF4-FFF2-40B4-BE49-F238E27FC236}">
                <a16:creationId xmlns:a16="http://schemas.microsoft.com/office/drawing/2014/main" id="{3B33B676-0316-DF6B-E78D-36648C1B51E2}"/>
              </a:ext>
            </a:extLst>
          </p:cNvPr>
          <p:cNvSpPr txBox="1"/>
          <p:nvPr/>
        </p:nvSpPr>
        <p:spPr>
          <a:xfrm>
            <a:off x="7283169" y="1360502"/>
            <a:ext cx="1643429" cy="1015663"/>
          </a:xfrm>
          <a:prstGeom prst="rect">
            <a:avLst/>
          </a:prstGeom>
          <a:noFill/>
        </p:spPr>
        <p:txBody>
          <a:bodyPr wrap="square">
            <a:spAutoFit/>
          </a:bodyPr>
          <a:lstStyle/>
          <a:p>
            <a:pPr algn="ctr"/>
            <a:r>
              <a:rPr lang="de-DE" sz="1200" b="1" i="0">
                <a:solidFill>
                  <a:srgbClr val="333333"/>
                </a:solidFill>
                <a:effectLst/>
              </a:rPr>
              <a:t>Anna Christina Kapp</a:t>
            </a:r>
            <a:endParaRPr lang="de-DE" sz="1200" b="1">
              <a:solidFill>
                <a:srgbClr val="333333"/>
              </a:solidFill>
            </a:endParaRPr>
          </a:p>
          <a:p>
            <a:pPr algn="ctr"/>
            <a:r>
              <a:rPr lang="de-DE" sz="1200" i="0">
                <a:solidFill>
                  <a:srgbClr val="333333"/>
                </a:solidFill>
                <a:effectLst/>
              </a:rPr>
              <a:t>Kommunikation &amp; </a:t>
            </a:r>
            <a:r>
              <a:rPr lang="de-DE" sz="1200">
                <a:solidFill>
                  <a:srgbClr val="333333"/>
                </a:solidFill>
              </a:rPr>
              <a:t> Veranstaltungen</a:t>
            </a:r>
            <a:br>
              <a:rPr lang="de-DE" sz="1200"/>
            </a:br>
            <a:endParaRPr lang="de-DE" sz="1200"/>
          </a:p>
        </p:txBody>
      </p:sp>
      <p:sp>
        <p:nvSpPr>
          <p:cNvPr id="47" name="Textfeld 46">
            <a:extLst>
              <a:ext uri="{FF2B5EF4-FFF2-40B4-BE49-F238E27FC236}">
                <a16:creationId xmlns:a16="http://schemas.microsoft.com/office/drawing/2014/main" id="{CC5750F3-3ABD-984F-AFCE-5044E9501780}"/>
              </a:ext>
            </a:extLst>
          </p:cNvPr>
          <p:cNvSpPr txBox="1"/>
          <p:nvPr/>
        </p:nvSpPr>
        <p:spPr>
          <a:xfrm>
            <a:off x="5432526" y="1358702"/>
            <a:ext cx="1807772" cy="830997"/>
          </a:xfrm>
          <a:prstGeom prst="rect">
            <a:avLst/>
          </a:prstGeom>
          <a:noFill/>
        </p:spPr>
        <p:txBody>
          <a:bodyPr wrap="square" lIns="91440" tIns="45720" rIns="91440" bIns="45720" anchor="t">
            <a:spAutoFit/>
          </a:bodyPr>
          <a:lstStyle/>
          <a:p>
            <a:pPr algn="ctr"/>
            <a:r>
              <a:rPr lang="de-DE" sz="1200" b="1" i="0">
                <a:solidFill>
                  <a:srgbClr val="333333"/>
                </a:solidFill>
                <a:effectLst/>
              </a:rPr>
              <a:t>Clara Faust</a:t>
            </a:r>
          </a:p>
          <a:p>
            <a:pPr algn="ctr"/>
            <a:r>
              <a:rPr lang="de-DE" sz="1200">
                <a:solidFill>
                  <a:srgbClr val="333333"/>
                </a:solidFill>
              </a:rPr>
              <a:t>Fachliche Vorbereitung (Heidenheim) </a:t>
            </a:r>
            <a:br>
              <a:rPr lang="de-DE" sz="1200">
                <a:solidFill>
                  <a:srgbClr val="333333"/>
                </a:solidFill>
              </a:rPr>
            </a:br>
            <a:r>
              <a:rPr lang="de-DE" sz="1200">
                <a:solidFill>
                  <a:srgbClr val="333333"/>
                </a:solidFill>
              </a:rPr>
              <a:t>&amp; Veranstaltungen</a:t>
            </a:r>
          </a:p>
        </p:txBody>
      </p:sp>
      <p:sp>
        <p:nvSpPr>
          <p:cNvPr id="48" name="Textfeld 47">
            <a:extLst>
              <a:ext uri="{FF2B5EF4-FFF2-40B4-BE49-F238E27FC236}">
                <a16:creationId xmlns:a16="http://schemas.microsoft.com/office/drawing/2014/main" id="{79189CCD-43CF-DF67-E68E-80CD9B229A3C}"/>
              </a:ext>
            </a:extLst>
          </p:cNvPr>
          <p:cNvSpPr txBox="1"/>
          <p:nvPr/>
        </p:nvSpPr>
        <p:spPr>
          <a:xfrm>
            <a:off x="3699996" y="1360112"/>
            <a:ext cx="1643429" cy="830997"/>
          </a:xfrm>
          <a:prstGeom prst="rect">
            <a:avLst/>
          </a:prstGeom>
          <a:noFill/>
        </p:spPr>
        <p:txBody>
          <a:bodyPr wrap="square">
            <a:spAutoFit/>
          </a:bodyPr>
          <a:lstStyle/>
          <a:p>
            <a:pPr algn="ctr"/>
            <a:r>
              <a:rPr lang="de-DE" sz="1200" b="1" i="0">
                <a:solidFill>
                  <a:srgbClr val="333333"/>
                </a:solidFill>
                <a:effectLst/>
              </a:rPr>
              <a:t>Jana Bielick</a:t>
            </a:r>
          </a:p>
          <a:p>
            <a:pPr algn="ctr"/>
            <a:r>
              <a:rPr lang="de-DE" sz="1200">
                <a:solidFill>
                  <a:srgbClr val="333333"/>
                </a:solidFill>
              </a:rPr>
              <a:t>Fachliche Vorbereitung (Lausitz)</a:t>
            </a:r>
          </a:p>
        </p:txBody>
      </p:sp>
      <p:sp>
        <p:nvSpPr>
          <p:cNvPr id="49" name="Textfeld 48">
            <a:extLst>
              <a:ext uri="{FF2B5EF4-FFF2-40B4-BE49-F238E27FC236}">
                <a16:creationId xmlns:a16="http://schemas.microsoft.com/office/drawing/2014/main" id="{3EAF40B3-AD58-7F9E-1F37-171A3A492E7C}"/>
              </a:ext>
            </a:extLst>
          </p:cNvPr>
          <p:cNvSpPr txBox="1"/>
          <p:nvPr/>
        </p:nvSpPr>
        <p:spPr>
          <a:xfrm>
            <a:off x="1882960" y="1367256"/>
            <a:ext cx="1643429" cy="646331"/>
          </a:xfrm>
          <a:prstGeom prst="rect">
            <a:avLst/>
          </a:prstGeom>
          <a:noFill/>
        </p:spPr>
        <p:txBody>
          <a:bodyPr wrap="square">
            <a:spAutoFit/>
          </a:bodyPr>
          <a:lstStyle/>
          <a:p>
            <a:pPr algn="ctr"/>
            <a:r>
              <a:rPr lang="de-DE" sz="1200" b="1" i="0">
                <a:solidFill>
                  <a:srgbClr val="333333"/>
                </a:solidFill>
                <a:effectLst/>
              </a:rPr>
              <a:t>Lara Seidel</a:t>
            </a:r>
          </a:p>
          <a:p>
            <a:pPr algn="ctr"/>
            <a:r>
              <a:rPr lang="de-DE" sz="1200">
                <a:solidFill>
                  <a:srgbClr val="333333"/>
                </a:solidFill>
              </a:rPr>
              <a:t>Transfer &amp; Evaluation</a:t>
            </a:r>
            <a:br>
              <a:rPr lang="de-DE" sz="1200"/>
            </a:br>
            <a:endParaRPr lang="de-DE" sz="1200">
              <a:solidFill>
                <a:srgbClr val="333333"/>
              </a:solidFill>
            </a:endParaRPr>
          </a:p>
        </p:txBody>
      </p:sp>
      <p:sp>
        <p:nvSpPr>
          <p:cNvPr id="50" name="Textfeld 49">
            <a:extLst>
              <a:ext uri="{FF2B5EF4-FFF2-40B4-BE49-F238E27FC236}">
                <a16:creationId xmlns:a16="http://schemas.microsoft.com/office/drawing/2014/main" id="{FE3EEB05-ADFA-5C08-5967-61453242E51C}"/>
              </a:ext>
            </a:extLst>
          </p:cNvPr>
          <p:cNvSpPr txBox="1"/>
          <p:nvPr/>
        </p:nvSpPr>
        <p:spPr>
          <a:xfrm>
            <a:off x="153898" y="1360758"/>
            <a:ext cx="1643429" cy="1015663"/>
          </a:xfrm>
          <a:prstGeom prst="rect">
            <a:avLst/>
          </a:prstGeom>
          <a:noFill/>
        </p:spPr>
        <p:txBody>
          <a:bodyPr wrap="square">
            <a:spAutoFit/>
          </a:bodyPr>
          <a:lstStyle/>
          <a:p>
            <a:pPr algn="ctr"/>
            <a:r>
              <a:rPr lang="de-DE" sz="1200" b="1">
                <a:solidFill>
                  <a:srgbClr val="333333"/>
                </a:solidFill>
              </a:rPr>
              <a:t>Lorelei </a:t>
            </a:r>
          </a:p>
          <a:p>
            <a:pPr algn="ctr"/>
            <a:r>
              <a:rPr lang="de-DE" sz="1200" b="1">
                <a:solidFill>
                  <a:srgbClr val="333333"/>
                </a:solidFill>
              </a:rPr>
              <a:t>Logel Demoulin</a:t>
            </a:r>
            <a:br>
              <a:rPr lang="de-DE"/>
            </a:br>
            <a:r>
              <a:rPr lang="de-DE" sz="1200">
                <a:solidFill>
                  <a:srgbClr val="333333"/>
                </a:solidFill>
              </a:rPr>
              <a:t>Projektleitung &amp; Transfermanagement</a:t>
            </a:r>
            <a:br>
              <a:rPr lang="de-DE" sz="1200"/>
            </a:br>
            <a:endParaRPr lang="de-DE" sz="1200">
              <a:solidFill>
                <a:srgbClr val="333333"/>
              </a:solidFill>
            </a:endParaRPr>
          </a:p>
        </p:txBody>
      </p:sp>
      <p:pic>
        <p:nvPicPr>
          <p:cNvPr id="15" name="Grafik 14">
            <a:extLst>
              <a:ext uri="{FF2B5EF4-FFF2-40B4-BE49-F238E27FC236}">
                <a16:creationId xmlns:a16="http://schemas.microsoft.com/office/drawing/2014/main" id="{B71921F1-AAC5-2620-60A0-B320DF28C98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423" t="7234" r="154" b="22463"/>
          <a:stretch>
            <a:fillRect/>
          </a:stretch>
        </p:blipFill>
        <p:spPr>
          <a:xfrm>
            <a:off x="5595640" y="2484902"/>
            <a:ext cx="1430641" cy="1430641"/>
          </a:xfrm>
          <a:prstGeom prst="flowChartConnector">
            <a:avLst/>
          </a:prstGeom>
        </p:spPr>
      </p:pic>
    </p:spTree>
    <p:extLst>
      <p:ext uri="{BB962C8B-B14F-4D97-AF65-F5344CB8AC3E}">
        <p14:creationId xmlns:p14="http://schemas.microsoft.com/office/powerpoint/2010/main" val="3637793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10603A0-C419-9658-2E90-CABB1593A761}"/>
            </a:ext>
          </a:extLst>
        </p:cNvPr>
        <p:cNvGrpSpPr/>
        <p:nvPr/>
      </p:nvGrpSpPr>
      <p:grpSpPr>
        <a:xfrm>
          <a:off x="0" y="0"/>
          <a:ext cx="0" cy="0"/>
          <a:chOff x="0" y="0"/>
          <a:chExt cx="0" cy="0"/>
        </a:xfrm>
      </p:grpSpPr>
      <p:sp>
        <p:nvSpPr>
          <p:cNvPr id="14" name="Ellipse 13">
            <a:extLst>
              <a:ext uri="{FF2B5EF4-FFF2-40B4-BE49-F238E27FC236}">
                <a16:creationId xmlns:a16="http://schemas.microsoft.com/office/drawing/2014/main" id="{18443E8B-C760-02E4-E6FD-3A92AFD610FD}"/>
              </a:ext>
            </a:extLst>
          </p:cNvPr>
          <p:cNvSpPr/>
          <p:nvPr/>
        </p:nvSpPr>
        <p:spPr>
          <a:xfrm>
            <a:off x="431710" y="2416725"/>
            <a:ext cx="639337" cy="60104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FE34FD2-85BD-D4F4-4FC2-1E6E0824789B}"/>
              </a:ext>
            </a:extLst>
          </p:cNvPr>
          <p:cNvSpPr>
            <a:spLocks noGrp="1"/>
          </p:cNvSpPr>
          <p:nvPr>
            <p:ph type="title"/>
          </p:nvPr>
        </p:nvSpPr>
        <p:spPr/>
        <p:txBody>
          <a:bodyPr/>
          <a:lstStyle/>
          <a:p>
            <a:r>
              <a:rPr lang="de-DE">
                <a:latin typeface="Georgia"/>
              </a:rPr>
              <a:t>Weitere Schritte: Seid dabei!</a:t>
            </a:r>
            <a:endParaRPr lang="en-US"/>
          </a:p>
        </p:txBody>
      </p:sp>
      <p:sp>
        <p:nvSpPr>
          <p:cNvPr id="4" name="Fußzeilenplatzhalter 3">
            <a:extLst>
              <a:ext uri="{FF2B5EF4-FFF2-40B4-BE49-F238E27FC236}">
                <a16:creationId xmlns:a16="http://schemas.microsoft.com/office/drawing/2014/main" id="{6AE41305-746B-4081-28F7-C853F78D676A}"/>
              </a:ext>
            </a:extLst>
          </p:cNvPr>
          <p:cNvSpPr>
            <a:spLocks noGrp="1"/>
          </p:cNvSpPr>
          <p:nvPr>
            <p:ph type="ftr" sz="quarter" idx="11"/>
          </p:nvPr>
        </p:nvSpPr>
        <p:spPr/>
        <p:txBody>
          <a:bodyPr/>
          <a:lstStyle/>
          <a:p>
            <a:r>
              <a:rPr lang="de-DE"/>
              <a:t>DRK-Solutions 2026</a:t>
            </a:r>
            <a:endParaRPr lang="en-US"/>
          </a:p>
        </p:txBody>
      </p:sp>
      <p:sp>
        <p:nvSpPr>
          <p:cNvPr id="5" name="Foliennummernplatzhalter 4">
            <a:extLst>
              <a:ext uri="{FF2B5EF4-FFF2-40B4-BE49-F238E27FC236}">
                <a16:creationId xmlns:a16="http://schemas.microsoft.com/office/drawing/2014/main" id="{DC75161D-957A-5258-48ED-F95E43C07C63}"/>
              </a:ext>
            </a:extLst>
          </p:cNvPr>
          <p:cNvSpPr>
            <a:spLocks noGrp="1"/>
          </p:cNvSpPr>
          <p:nvPr>
            <p:ph type="sldNum" sz="quarter" idx="12"/>
          </p:nvPr>
        </p:nvSpPr>
        <p:spPr/>
        <p:txBody>
          <a:bodyPr/>
          <a:lstStyle/>
          <a:p>
            <a:r>
              <a:rPr lang="de-DE"/>
              <a:t>6</a:t>
            </a:r>
          </a:p>
        </p:txBody>
      </p:sp>
      <p:grpSp>
        <p:nvGrpSpPr>
          <p:cNvPr id="8" name="Gruppieren 7">
            <a:extLst>
              <a:ext uri="{FF2B5EF4-FFF2-40B4-BE49-F238E27FC236}">
                <a16:creationId xmlns:a16="http://schemas.microsoft.com/office/drawing/2014/main" id="{FE3237BE-D3EF-CED9-DDE0-CB73C43DD792}"/>
              </a:ext>
            </a:extLst>
          </p:cNvPr>
          <p:cNvGrpSpPr/>
          <p:nvPr/>
        </p:nvGrpSpPr>
        <p:grpSpPr>
          <a:xfrm>
            <a:off x="431710" y="1286896"/>
            <a:ext cx="639337" cy="601042"/>
            <a:chOff x="2632809" y="-57967"/>
            <a:chExt cx="639337" cy="601042"/>
          </a:xfrm>
        </p:grpSpPr>
        <p:sp>
          <p:nvSpPr>
            <p:cNvPr id="10" name="Ellipse 9">
              <a:extLst>
                <a:ext uri="{FF2B5EF4-FFF2-40B4-BE49-F238E27FC236}">
                  <a16:creationId xmlns:a16="http://schemas.microsoft.com/office/drawing/2014/main" id="{68304A9C-3834-2FEC-659D-387BDAAFC65F}"/>
                </a:ext>
              </a:extLst>
            </p:cNvPr>
            <p:cNvSpPr/>
            <p:nvPr/>
          </p:nvSpPr>
          <p:spPr>
            <a:xfrm>
              <a:off x="2632809" y="-57967"/>
              <a:ext cx="639337" cy="60104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descr="Skizze mit einfarbiger Füllung">
              <a:extLst>
                <a:ext uri="{FF2B5EF4-FFF2-40B4-BE49-F238E27FC236}">
                  <a16:creationId xmlns:a16="http://schemas.microsoft.com/office/drawing/2014/main" id="{65E2DB9E-B098-8246-7AC4-1D7D3C41E3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1193" y="2882"/>
              <a:ext cx="522567" cy="522567"/>
            </a:xfrm>
            <a:prstGeom prst="rect">
              <a:avLst/>
            </a:prstGeom>
          </p:spPr>
        </p:pic>
      </p:grpSp>
      <p:sp>
        <p:nvSpPr>
          <p:cNvPr id="9" name="Inhaltsplatzhalter 8">
            <a:extLst>
              <a:ext uri="{FF2B5EF4-FFF2-40B4-BE49-F238E27FC236}">
                <a16:creationId xmlns:a16="http://schemas.microsoft.com/office/drawing/2014/main" id="{92149D0C-C9E8-3449-8B57-CE8847CC02DD}"/>
              </a:ext>
            </a:extLst>
          </p:cNvPr>
          <p:cNvSpPr txBox="1">
            <a:spLocks/>
          </p:cNvSpPr>
          <p:nvPr/>
        </p:nvSpPr>
        <p:spPr>
          <a:xfrm>
            <a:off x="1281322" y="1307240"/>
            <a:ext cx="6521235" cy="975023"/>
          </a:xfrm>
          <a:prstGeom prst="rect">
            <a:avLst/>
          </a:prstGeom>
        </p:spPr>
        <p:txBody>
          <a:bodyPr vert="horz" lIns="0" tIns="0" rIns="0" bIns="0" numCol="1" rtlCol="0" anchor="t">
            <a:noAutofit/>
          </a:bodyPr>
          <a:lst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6870"/>
            <a:r>
              <a:rPr lang="de-DE" sz="1200">
                <a:solidFill>
                  <a:srgbClr val="E60005"/>
                </a:solidFill>
                <a:latin typeface="Arial"/>
                <a:ea typeface="+mn-lt"/>
                <a:cs typeface="Arial"/>
              </a:rPr>
              <a:t>Ihr möchtet einen erprobten Ansatz übertragen?</a:t>
            </a:r>
            <a:r>
              <a:rPr lang="de-DE" sz="1200" b="0">
                <a:solidFill>
                  <a:schemeClr val="tx1"/>
                </a:solidFill>
                <a:latin typeface="Arial"/>
                <a:ea typeface="+mn-lt"/>
                <a:cs typeface="Arial"/>
              </a:rPr>
              <a:t> Wir suchen Interessierte im Verband, die dem Fachkräftemangel im Bereich Pflege aktiv begegnen möchten und offen dafür sind, bewährte Lösungsansätze aus dem DRK in ihre eigenen Strukturen zu übertragen.</a:t>
            </a:r>
          </a:p>
          <a:p>
            <a:pPr marL="356870"/>
            <a:endParaRPr lang="de-DE">
              <a:solidFill>
                <a:schemeClr val="tx1"/>
              </a:solidFill>
            </a:endParaRPr>
          </a:p>
        </p:txBody>
      </p:sp>
      <p:pic>
        <p:nvPicPr>
          <p:cNvPr id="25" name="Picture 24">
            <a:extLst>
              <a:ext uri="{FF2B5EF4-FFF2-40B4-BE49-F238E27FC236}">
                <a16:creationId xmlns:a16="http://schemas.microsoft.com/office/drawing/2014/main" id="{DA5B6212-E2AA-4FDE-FE35-25D7EB09C673}"/>
              </a:ext>
            </a:extLst>
          </p:cNvPr>
          <p:cNvPicPr>
            <a:picLocks noChangeAspect="1"/>
          </p:cNvPicPr>
          <p:nvPr/>
        </p:nvPicPr>
        <p:blipFill>
          <a:blip r:embed="rId6"/>
          <a:srcRect l="42739" t="252" b="2318"/>
          <a:stretch>
            <a:fillRect/>
          </a:stretch>
        </p:blipFill>
        <p:spPr>
          <a:xfrm>
            <a:off x="6941061" y="90186"/>
            <a:ext cx="2135116" cy="613886"/>
          </a:xfrm>
          <a:prstGeom prst="rect">
            <a:avLst/>
          </a:prstGeom>
        </p:spPr>
      </p:pic>
      <p:sp>
        <p:nvSpPr>
          <p:cNvPr id="26" name="Inhaltsplatzhalter 8">
            <a:extLst>
              <a:ext uri="{FF2B5EF4-FFF2-40B4-BE49-F238E27FC236}">
                <a16:creationId xmlns:a16="http://schemas.microsoft.com/office/drawing/2014/main" id="{101B9F61-7D6B-64DD-3541-8C3B61EEA240}"/>
              </a:ext>
            </a:extLst>
          </p:cNvPr>
          <p:cNvSpPr txBox="1">
            <a:spLocks/>
          </p:cNvSpPr>
          <p:nvPr/>
        </p:nvSpPr>
        <p:spPr>
          <a:xfrm>
            <a:off x="1281322" y="2385462"/>
            <a:ext cx="6270990" cy="1638700"/>
          </a:xfrm>
          <a:prstGeom prst="rect">
            <a:avLst/>
          </a:prstGeom>
        </p:spPr>
        <p:txBody>
          <a:bodyPr vert="horz" lIns="0" tIns="0" rIns="0" bIns="0" numCol="1" rtlCol="0" anchor="t">
            <a:noAutofit/>
          </a:bodyPr>
          <a:lst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6870"/>
            <a:r>
              <a:rPr lang="de-DE" sz="1200">
                <a:solidFill>
                  <a:schemeClr val="tx1"/>
                </a:solidFill>
                <a:latin typeface="Arial"/>
                <a:ea typeface="+mn-lt"/>
                <a:cs typeface="Arial"/>
              </a:rPr>
              <a:t>Bis zum 10. April habt ihr die Gelegenheit, Ihr Interesse zu melden dank das </a:t>
            </a:r>
            <a:r>
              <a:rPr lang="de-DE" sz="1200" dirty="0">
                <a:solidFill>
                  <a:schemeClr val="tx1"/>
                </a:solidFill>
                <a:latin typeface="Arial"/>
                <a:ea typeface="+mn-lt"/>
                <a:cs typeface="Arial"/>
                <a:hlinkClick r:id="rId7">
                  <a:extLst>
                    <a:ext uri="{A12FA001-AC4F-418D-AE19-62706E023703}">
                      <ahyp:hlinkClr xmlns:ahyp="http://schemas.microsoft.com/office/drawing/2018/hyperlinkcolor" val="tx"/>
                    </a:ext>
                  </a:extLst>
                </a:hlinkClick>
              </a:rPr>
              <a:t>Interessenbekundung</a:t>
            </a:r>
            <a:r>
              <a:rPr lang="de-DE" sz="1200">
                <a:solidFill>
                  <a:schemeClr val="tx1"/>
                </a:solidFill>
                <a:latin typeface="Arial"/>
                <a:ea typeface="+mn-lt"/>
                <a:cs typeface="Arial"/>
              </a:rPr>
              <a:t>-Formular. Das geht auch leicht per Mail an </a:t>
            </a:r>
            <a:r>
              <a:rPr lang="de-DE" sz="1200" dirty="0">
                <a:solidFill>
                  <a:schemeClr val="tx1"/>
                </a:solidFill>
                <a:latin typeface="Arial"/>
                <a:ea typeface="+mn-lt"/>
                <a:cs typeface="Arial"/>
                <a:hlinkClick r:id="rId8">
                  <a:extLst>
                    <a:ext uri="{A12FA001-AC4F-418D-AE19-62706E023703}">
                      <ahyp:hlinkClr xmlns:ahyp="http://schemas.microsoft.com/office/drawing/2018/hyperlinkcolor" val="tx"/>
                    </a:ext>
                  </a:extLst>
                </a:hlinkClick>
              </a:rPr>
              <a:t>impact@drk.de</a:t>
            </a:r>
            <a:r>
              <a:rPr lang="de-DE" sz="1200">
                <a:solidFill>
                  <a:schemeClr val="tx1"/>
                </a:solidFill>
                <a:latin typeface="Arial"/>
                <a:ea typeface="+mn-lt"/>
                <a:cs typeface="Arial"/>
              </a:rPr>
              <a:t>! </a:t>
            </a:r>
          </a:p>
          <a:p>
            <a:pPr marL="356870"/>
            <a:endParaRPr lang="de-DE" sz="1200">
              <a:solidFill>
                <a:schemeClr val="tx1"/>
              </a:solidFill>
              <a:latin typeface="Arial"/>
              <a:ea typeface="+mn-lt"/>
              <a:cs typeface="Arial"/>
              <a:hlinkClick r:id="rId9">
                <a:extLst>
                  <a:ext uri="{A12FA001-AC4F-418D-AE19-62706E023703}">
                    <ahyp:hlinkClr xmlns:ahyp="http://schemas.microsoft.com/office/drawing/2018/hyperlinkcolor" val="tx"/>
                  </a:ext>
                </a:extLst>
              </a:hlinkClick>
            </a:endParaRPr>
          </a:p>
          <a:p>
            <a:pPr marL="356870"/>
            <a:r>
              <a:rPr lang="de-DE" sz="1200" dirty="0">
                <a:solidFill>
                  <a:schemeClr val="tx1"/>
                </a:solidFill>
                <a:latin typeface="Arial"/>
                <a:ea typeface="+mn-lt"/>
                <a:cs typeface="Arial"/>
                <a:hlinkClick r:id="rId9">
                  <a:extLst>
                    <a:ext uri="{A12FA001-AC4F-418D-AE19-62706E023703}">
                      <ahyp:hlinkClr xmlns:ahyp="http://schemas.microsoft.com/office/drawing/2018/hyperlinkcolor" val="tx"/>
                    </a:ext>
                  </a:extLst>
                </a:hlinkClick>
              </a:rPr>
              <a:t>Die Lösungswerkstatt-Termine finden vor Ort statt:</a:t>
            </a:r>
            <a:endParaRPr lang="de-DE" dirty="0">
              <a:solidFill>
                <a:schemeClr val="tx1"/>
              </a:solidFill>
              <a:hlinkClick r:id="rId9">
                <a:extLst>
                  <a:ext uri="{A12FA001-AC4F-418D-AE19-62706E023703}">
                    <ahyp:hlinkClr xmlns:ahyp="http://schemas.microsoft.com/office/drawing/2018/hyperlinkcolor" val="tx"/>
                  </a:ext>
                </a:extLst>
              </a:hlinkClick>
            </a:endParaRPr>
          </a:p>
          <a:p>
            <a:pPr marL="356870"/>
            <a:r>
              <a:rPr lang="de-DE" sz="1200" b="0">
                <a:solidFill>
                  <a:schemeClr val="tx1"/>
                </a:solidFill>
                <a:latin typeface="Arial"/>
                <a:ea typeface="+mn-lt"/>
                <a:cs typeface="Arial"/>
              </a:rPr>
              <a:t>In Heidenheim am </a:t>
            </a:r>
            <a:r>
              <a:rPr lang="de-DE" sz="1200" b="0">
                <a:solidFill>
                  <a:schemeClr val="tx1"/>
                </a:solidFill>
                <a:highlight>
                  <a:srgbClr val="FFFF00"/>
                </a:highlight>
                <a:latin typeface="Arial"/>
                <a:ea typeface="+mn-lt"/>
                <a:cs typeface="Arial"/>
              </a:rPr>
              <a:t>11. Juni</a:t>
            </a:r>
          </a:p>
          <a:p>
            <a:pPr marL="356870"/>
            <a:r>
              <a:rPr lang="de-DE" sz="1200" b="0">
                <a:solidFill>
                  <a:schemeClr val="tx1"/>
                </a:solidFill>
                <a:latin typeface="Arial"/>
                <a:ea typeface="+mn-lt"/>
                <a:cs typeface="Arial"/>
              </a:rPr>
              <a:t>In die Lausitz am </a:t>
            </a:r>
            <a:r>
              <a:rPr lang="de-DE" sz="1200" b="0">
                <a:solidFill>
                  <a:schemeClr val="tx1"/>
                </a:solidFill>
                <a:highlight>
                  <a:srgbClr val="FFFF00"/>
                </a:highlight>
                <a:latin typeface="Arial"/>
                <a:ea typeface="+mn-lt"/>
                <a:cs typeface="Arial"/>
              </a:rPr>
              <a:t>16. Juni</a:t>
            </a:r>
          </a:p>
          <a:p>
            <a:pPr marL="356870"/>
            <a:endParaRPr lang="de-DE" sz="1200">
              <a:solidFill>
                <a:schemeClr val="tx1"/>
              </a:solidFill>
            </a:endParaRPr>
          </a:p>
          <a:p>
            <a:pPr marL="356870"/>
            <a:r>
              <a:rPr lang="de-DE" sz="1200">
                <a:solidFill>
                  <a:srgbClr val="FF0000"/>
                </a:solidFill>
              </a:rPr>
              <a:t>Meldet euch an ! Reisekosten können ggf. erstattet werden.</a:t>
            </a:r>
          </a:p>
          <a:p>
            <a:pPr marL="356870"/>
            <a:r>
              <a:rPr lang="de-DE" sz="1200">
                <a:solidFill>
                  <a:schemeClr val="tx1"/>
                </a:solidFill>
                <a:latin typeface="Arial"/>
                <a:cs typeface="Arial"/>
              </a:rPr>
              <a:t>Alle weiteren Informationen unter: </a:t>
            </a:r>
            <a:r>
              <a:rPr lang="de-DE" sz="1200" b="0" dirty="0">
                <a:latin typeface="Arial"/>
                <a:ea typeface="+mn-lt"/>
                <a:cs typeface="Arial"/>
                <a:hlinkClick r:id="rId10">
                  <a:extLst>
                    <a:ext uri="{A12FA001-AC4F-418D-AE19-62706E023703}">
                      <ahyp:hlinkClr xmlns:ahyp="http://schemas.microsoft.com/office/drawing/2018/hyperlinkcolor" val="tx"/>
                    </a:ext>
                  </a:extLst>
                </a:hlinkClick>
              </a:rPr>
              <a:t>drk-wohlfahrt.de/unsere-themen/drk-solutions.html</a:t>
            </a:r>
            <a:endParaRPr lang="de-DE" sz="1200" b="0" dirty="0">
              <a:latin typeface="Arial"/>
              <a:cs typeface="Arial"/>
            </a:endParaRPr>
          </a:p>
        </p:txBody>
      </p:sp>
      <p:pic>
        <p:nvPicPr>
          <p:cNvPr id="12" name="Grafik 11" descr="Wecker mit einfarbiger Füllung">
            <a:extLst>
              <a:ext uri="{FF2B5EF4-FFF2-40B4-BE49-F238E27FC236}">
                <a16:creationId xmlns:a16="http://schemas.microsoft.com/office/drawing/2014/main" id="{0CD50F01-BE51-7B7F-8C21-672C7C75319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0900" y="2464890"/>
            <a:ext cx="580953" cy="580953"/>
          </a:xfrm>
          <a:prstGeom prst="rect">
            <a:avLst/>
          </a:prstGeom>
        </p:spPr>
      </p:pic>
    </p:spTree>
    <p:extLst>
      <p:ext uri="{BB962C8B-B14F-4D97-AF65-F5344CB8AC3E}">
        <p14:creationId xmlns:p14="http://schemas.microsoft.com/office/powerpoint/2010/main" val="875429726"/>
      </p:ext>
    </p:extLst>
  </p:cSld>
  <p:clrMapOvr>
    <a:masterClrMapping/>
  </p:clrMapOvr>
  <p:extLst>
    <p:ext uri="{6950BFC3-D8DA-4A85-94F7-54DA5524770B}">
      <p188:commentRel xmlns:p188="http://schemas.microsoft.com/office/powerpoint/2018/8/main" r:id="rId3"/>
    </p:ext>
  </p:extLs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BB2C-78EF-A702-A365-1ACCB6171D55}"/>
              </a:ext>
            </a:extLst>
          </p:cNvPr>
          <p:cNvSpPr>
            <a:spLocks noGrp="1"/>
          </p:cNvSpPr>
          <p:nvPr>
            <p:ph type="title"/>
          </p:nvPr>
        </p:nvSpPr>
        <p:spPr/>
        <p:txBody>
          <a:bodyPr/>
          <a:lstStyle/>
          <a:p>
            <a:r>
              <a:rPr lang="de-DE"/>
              <a:t>Der KV-Lausitz e.V. &amp; das Projekt Integration in Arbeit</a:t>
            </a:r>
            <a:endParaRPr lang="en-US"/>
          </a:p>
        </p:txBody>
      </p:sp>
      <p:sp>
        <p:nvSpPr>
          <p:cNvPr id="3" name="Content Placeholder 2">
            <a:extLst>
              <a:ext uri="{FF2B5EF4-FFF2-40B4-BE49-F238E27FC236}">
                <a16:creationId xmlns:a16="http://schemas.microsoft.com/office/drawing/2014/main" id="{D164543D-EA1A-C52D-6381-7516EB44ECF7}"/>
              </a:ext>
            </a:extLst>
          </p:cNvPr>
          <p:cNvSpPr>
            <a:spLocks noGrp="1"/>
          </p:cNvSpPr>
          <p:nvPr>
            <p:ph idx="1"/>
          </p:nvPr>
        </p:nvSpPr>
        <p:spPr/>
        <p:txBody>
          <a:bodyPr vert="horz" lIns="0" tIns="0" rIns="0" bIns="0" rtlCol="0" anchor="t">
            <a:noAutofit/>
          </a:bodyPr>
          <a:lstStyle/>
          <a:p>
            <a:r>
              <a:rPr lang="de-DE"/>
              <a:t>Wer wir sind:</a:t>
            </a:r>
          </a:p>
          <a:p>
            <a:endParaRPr lang="de-DE"/>
          </a:p>
          <a:p>
            <a:r>
              <a:rPr lang="de-DE" b="0">
                <a:solidFill>
                  <a:schemeClr val="tx1"/>
                </a:solidFill>
                <a:cs typeface="Arial"/>
              </a:rPr>
              <a:t>Der </a:t>
            </a:r>
            <a:r>
              <a:rPr lang="de-DE">
                <a:solidFill>
                  <a:schemeClr val="tx1"/>
                </a:solidFill>
                <a:cs typeface="Arial"/>
              </a:rPr>
              <a:t>DRK-Kreisverband Lausitz </a:t>
            </a:r>
            <a:r>
              <a:rPr lang="de-DE" b="0">
                <a:solidFill>
                  <a:schemeClr val="tx1"/>
                </a:solidFill>
                <a:cs typeface="Arial"/>
              </a:rPr>
              <a:t>kann auf eine über 35-jährige Erfahrung in verschiedenen Leistungsbereichen zurückblicken (Fachbereiche beispielhaft: Pflege- und Eingliederungshilfe, Migration, Kinder- und Jugendhilfe)</a:t>
            </a:r>
          </a:p>
          <a:p>
            <a:pPr marL="285750" indent="-285750">
              <a:buFont typeface="Calibri"/>
              <a:buChar char="-"/>
            </a:pPr>
            <a:r>
              <a:rPr lang="de-DE" b="0">
                <a:solidFill>
                  <a:schemeClr val="tx1"/>
                </a:solidFill>
                <a:cs typeface="Arial"/>
              </a:rPr>
              <a:t>1990 wurde er als DRK-Kreisverband Senftenberg e.V. gegründet, seitdem befindet sich auch die Geschäftsstelle in der Kreisstadt Senftenberg, im Landkreis Oberspreewald-Lausitz.</a:t>
            </a:r>
            <a:endParaRPr lang="de-DE" b="0" i="1">
              <a:solidFill>
                <a:schemeClr val="tx1"/>
              </a:solidFill>
            </a:endParaRPr>
          </a:p>
          <a:p>
            <a:pPr marL="285750" indent="-285750">
              <a:buFont typeface="Calibri"/>
              <a:buChar char="-"/>
            </a:pPr>
            <a:endParaRPr lang="de-DE" b="0" i="1">
              <a:solidFill>
                <a:schemeClr val="tx1"/>
              </a:solidFill>
            </a:endParaRPr>
          </a:p>
          <a:p>
            <a:r>
              <a:rPr lang="de-DE" b="0">
                <a:solidFill>
                  <a:schemeClr val="tx1"/>
                </a:solidFill>
                <a:cs typeface="Arial"/>
              </a:rPr>
              <a:t>Mit 3.660 Mitgliedern, 480 Mitarbeitenden, etwa 250 ehrenamtlich Tätigen ist der KV einer der mittelgroßen Verbände im Land Brandenburg</a:t>
            </a:r>
            <a:endParaRPr lang="de-DE">
              <a:solidFill>
                <a:schemeClr val="tx1"/>
              </a:solidFill>
            </a:endParaRPr>
          </a:p>
          <a:p>
            <a:pPr marL="285750" indent="-285750">
              <a:buFont typeface="Calibri"/>
              <a:buChar char="-"/>
            </a:pPr>
            <a:r>
              <a:rPr lang="de-DE" b="0">
                <a:solidFill>
                  <a:schemeClr val="tx1"/>
                </a:solidFill>
              </a:rPr>
              <a:t>„Integration im Arbeit“ arbeitet mit dem Fachbereich Pflege zusammen und ist im Fachbereich Migration angesiedelt </a:t>
            </a:r>
          </a:p>
          <a:p>
            <a:pPr marL="285750" indent="-285750">
              <a:buFont typeface="Calibri"/>
              <a:buChar char="-"/>
            </a:pPr>
            <a:endParaRPr lang="de-DE" b="0">
              <a:solidFill>
                <a:schemeClr val="tx1"/>
              </a:solidFill>
            </a:endParaRPr>
          </a:p>
          <a:p>
            <a:pPr>
              <a:buFontTx/>
            </a:pPr>
            <a:endParaRPr lang="de-DE" b="0">
              <a:solidFill>
                <a:schemeClr val="tx1"/>
              </a:solidFill>
            </a:endParaRPr>
          </a:p>
        </p:txBody>
      </p:sp>
      <p:sp>
        <p:nvSpPr>
          <p:cNvPr id="4" name="Footer Placeholder 3">
            <a:extLst>
              <a:ext uri="{FF2B5EF4-FFF2-40B4-BE49-F238E27FC236}">
                <a16:creationId xmlns:a16="http://schemas.microsoft.com/office/drawing/2014/main" id="{DF067342-BAC6-D68C-19D2-E4F07D2DF8AB}"/>
              </a:ext>
            </a:extLst>
          </p:cNvPr>
          <p:cNvSpPr>
            <a:spLocks noGrp="1"/>
          </p:cNvSpPr>
          <p:nvPr>
            <p:ph type="ftr" sz="quarter" idx="11"/>
          </p:nvPr>
        </p:nvSpPr>
        <p:spPr/>
        <p:txBody>
          <a:bodyPr/>
          <a:lstStyle/>
          <a:p>
            <a:r>
              <a:rPr lang="de-DE"/>
              <a:t>Skalierung im DRK 2025</a:t>
            </a:r>
          </a:p>
        </p:txBody>
      </p:sp>
      <p:sp>
        <p:nvSpPr>
          <p:cNvPr id="5" name="Slide Number Placeholder 4">
            <a:extLst>
              <a:ext uri="{FF2B5EF4-FFF2-40B4-BE49-F238E27FC236}">
                <a16:creationId xmlns:a16="http://schemas.microsoft.com/office/drawing/2014/main" id="{DA01D3E4-2E4E-F51B-4FA0-9BB4E6F635CC}"/>
              </a:ext>
            </a:extLst>
          </p:cNvPr>
          <p:cNvSpPr>
            <a:spLocks noGrp="1"/>
          </p:cNvSpPr>
          <p:nvPr>
            <p:ph type="sldNum" sz="quarter" idx="12"/>
          </p:nvPr>
        </p:nvSpPr>
        <p:spPr/>
        <p:txBody>
          <a:bodyPr/>
          <a:lstStyle/>
          <a:p>
            <a:fld id="{EADB90F9-9C8B-4738-A50E-8F04301A8C13}" type="slidenum">
              <a:rPr lang="de-DE" smtClean="0"/>
              <a:t>41</a:t>
            </a:fld>
            <a:endParaRPr lang="de-DE"/>
          </a:p>
        </p:txBody>
      </p:sp>
      <p:sp>
        <p:nvSpPr>
          <p:cNvPr id="6" name="Rectangle: Rounded Corners 5">
            <a:extLst>
              <a:ext uri="{FF2B5EF4-FFF2-40B4-BE49-F238E27FC236}">
                <a16:creationId xmlns:a16="http://schemas.microsoft.com/office/drawing/2014/main" id="{39215F4F-5BD9-A3F4-515E-82C40547D57D}"/>
              </a:ext>
            </a:extLst>
          </p:cNvPr>
          <p:cNvSpPr/>
          <p:nvPr/>
        </p:nvSpPr>
        <p:spPr>
          <a:xfrm>
            <a:off x="7892841" y="1094464"/>
            <a:ext cx="1876568" cy="21821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a:t>Hallo Lorelei, kannst du meinen Text bitte noch anpassen an den Stil der Präsi und evtl. Kürzen vom Text</a:t>
            </a:r>
          </a:p>
        </p:txBody>
      </p:sp>
    </p:spTree>
    <p:extLst>
      <p:ext uri="{BB962C8B-B14F-4D97-AF65-F5344CB8AC3E}">
        <p14:creationId xmlns:p14="http://schemas.microsoft.com/office/powerpoint/2010/main" val="121622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6F644-98F8-4FFA-3AFF-1E8CD50A5334}"/>
            </a:ext>
          </a:extLst>
        </p:cNvPr>
        <p:cNvGrpSpPr/>
        <p:nvPr/>
      </p:nvGrpSpPr>
      <p:grpSpPr>
        <a:xfrm>
          <a:off x="0" y="0"/>
          <a:ext cx="0" cy="0"/>
          <a:chOff x="0" y="0"/>
          <a:chExt cx="0" cy="0"/>
        </a:xfrm>
      </p:grpSpPr>
      <p:sp>
        <p:nvSpPr>
          <p:cNvPr id="31" name="Eingekerbter Richtungspfeil 6">
            <a:extLst>
              <a:ext uri="{FF2B5EF4-FFF2-40B4-BE49-F238E27FC236}">
                <a16:creationId xmlns:a16="http://schemas.microsoft.com/office/drawing/2014/main" id="{7F462403-CE83-3663-0AA8-8026897414E9}"/>
              </a:ext>
            </a:extLst>
          </p:cNvPr>
          <p:cNvSpPr/>
          <p:nvPr>
            <p:custDataLst>
              <p:tags r:id="rId1"/>
            </p:custDataLst>
          </p:nvPr>
        </p:nvSpPr>
        <p:spPr bwMode="auto">
          <a:xfrm>
            <a:off x="2633424" y="1472545"/>
            <a:ext cx="1810235" cy="1397736"/>
          </a:xfrm>
          <a:prstGeom prst="roundRect">
            <a:avLst/>
          </a:prstGeom>
          <a:solidFill>
            <a:srgbClr val="F5BCA9"/>
          </a:solidFill>
          <a:ln w="28575">
            <a:solidFill>
              <a:schemeClr val="bg1"/>
            </a:solidFill>
            <a:prstDash val="solid"/>
            <a:miter lim="800000"/>
            <a:headEnd/>
            <a:tailEnd/>
          </a:ln>
          <a:effectLst/>
        </p:spPr>
        <p:txBody>
          <a:bodyPr lIns="91440" tIns="45720" rIns="91440" bIns="45720" anchor="ctr"/>
          <a:lstStyle/>
          <a:p>
            <a:pPr algn="ctr">
              <a:spcBef>
                <a:spcPct val="0"/>
              </a:spcBef>
              <a:spcAft>
                <a:spcPct val="0"/>
              </a:spcAft>
            </a:pPr>
            <a:endParaRPr lang="de-DE" sz="1300">
              <a:latin typeface="Arial"/>
              <a:cs typeface="Arial"/>
            </a:endParaRPr>
          </a:p>
        </p:txBody>
      </p:sp>
      <p:sp>
        <p:nvSpPr>
          <p:cNvPr id="8" name="Eingekerbter Richtungspfeil 6">
            <a:extLst>
              <a:ext uri="{FF2B5EF4-FFF2-40B4-BE49-F238E27FC236}">
                <a16:creationId xmlns:a16="http://schemas.microsoft.com/office/drawing/2014/main" id="{951B760B-F4FA-C598-68EA-03DE2A6ACFD8}"/>
              </a:ext>
            </a:extLst>
          </p:cNvPr>
          <p:cNvSpPr/>
          <p:nvPr>
            <p:custDataLst>
              <p:tags r:id="rId2"/>
            </p:custDataLst>
          </p:nvPr>
        </p:nvSpPr>
        <p:spPr bwMode="auto">
          <a:xfrm>
            <a:off x="4812039" y="1460160"/>
            <a:ext cx="1799425" cy="1397349"/>
          </a:xfrm>
          <a:prstGeom prst="roundRect">
            <a:avLst/>
          </a:prstGeom>
          <a:solidFill>
            <a:schemeClr val="accent2">
              <a:lumMod val="20000"/>
              <a:lumOff val="80000"/>
            </a:schemeClr>
          </a:solidFill>
          <a:ln w="28575">
            <a:solidFill>
              <a:schemeClr val="bg1"/>
            </a:solidFill>
            <a:prstDash val="solid"/>
            <a:miter lim="800000"/>
            <a:headEnd/>
            <a:tailEnd/>
          </a:ln>
          <a:effectLst/>
        </p:spPr>
        <p:txBody>
          <a:bodyPr lIns="91440" tIns="45720" rIns="91440" bIns="45720" anchor="ctr"/>
          <a:lstStyle/>
          <a:p>
            <a:pPr algn="ctr">
              <a:spcBef>
                <a:spcPct val="0"/>
              </a:spcBef>
              <a:spcAft>
                <a:spcPct val="0"/>
              </a:spcAft>
            </a:pPr>
            <a:endParaRPr lang="de-DE" sz="1300">
              <a:latin typeface="Arial"/>
              <a:cs typeface="Arial"/>
            </a:endParaRPr>
          </a:p>
        </p:txBody>
      </p:sp>
      <p:sp>
        <p:nvSpPr>
          <p:cNvPr id="3" name="Eingekerbter Richtungspfeil 6">
            <a:extLst>
              <a:ext uri="{FF2B5EF4-FFF2-40B4-BE49-F238E27FC236}">
                <a16:creationId xmlns:a16="http://schemas.microsoft.com/office/drawing/2014/main" id="{9D7BD49B-F2F5-6DD3-FE8D-C2E115731A36}"/>
              </a:ext>
            </a:extLst>
          </p:cNvPr>
          <p:cNvSpPr/>
          <p:nvPr>
            <p:custDataLst>
              <p:tags r:id="rId3"/>
            </p:custDataLst>
          </p:nvPr>
        </p:nvSpPr>
        <p:spPr bwMode="auto">
          <a:xfrm>
            <a:off x="6958809" y="1426543"/>
            <a:ext cx="1800121" cy="1415707"/>
          </a:xfrm>
          <a:prstGeom prst="roundRect">
            <a:avLst/>
          </a:prstGeom>
          <a:solidFill>
            <a:schemeClr val="bg2"/>
          </a:solidFill>
          <a:ln w="28575">
            <a:solidFill>
              <a:schemeClr val="bg1"/>
            </a:solidFill>
            <a:prstDash val="solid"/>
            <a:miter lim="800000"/>
            <a:headEnd/>
            <a:tailEnd/>
          </a:ln>
          <a:effectLst/>
        </p:spPr>
        <p:txBody>
          <a:bodyPr lIns="91440" tIns="45720" rIns="91440" bIns="45720" anchor="ctr"/>
          <a:lstStyle/>
          <a:p>
            <a:pPr algn="ctr">
              <a:spcBef>
                <a:spcPct val="0"/>
              </a:spcBef>
              <a:spcAft>
                <a:spcPct val="0"/>
              </a:spcAft>
            </a:pPr>
            <a:endParaRPr lang="de-DE" sz="1300">
              <a:latin typeface="Arial"/>
              <a:cs typeface="Arial"/>
            </a:endParaRPr>
          </a:p>
        </p:txBody>
      </p:sp>
      <p:sp>
        <p:nvSpPr>
          <p:cNvPr id="2" name="Titel 1">
            <a:extLst>
              <a:ext uri="{FF2B5EF4-FFF2-40B4-BE49-F238E27FC236}">
                <a16:creationId xmlns:a16="http://schemas.microsoft.com/office/drawing/2014/main" id="{04102633-2063-C0CE-2624-820967855DE1}"/>
              </a:ext>
            </a:extLst>
          </p:cNvPr>
          <p:cNvSpPr>
            <a:spLocks noGrp="1"/>
          </p:cNvSpPr>
          <p:nvPr>
            <p:ph type="title"/>
          </p:nvPr>
        </p:nvSpPr>
        <p:spPr/>
        <p:txBody>
          <a:bodyPr/>
          <a:lstStyle/>
          <a:p>
            <a:r>
              <a:rPr lang="de-DE">
                <a:latin typeface="Georgia"/>
              </a:rPr>
              <a:t>DRK-Solutions im Überblick</a:t>
            </a:r>
            <a:endParaRPr lang="de-DE">
              <a:solidFill>
                <a:srgbClr val="E60005"/>
              </a:solidFill>
              <a:latin typeface="Georgia"/>
            </a:endParaRPr>
          </a:p>
        </p:txBody>
      </p:sp>
      <p:sp>
        <p:nvSpPr>
          <p:cNvPr id="5" name="Foliennummernplatzhalter 4">
            <a:extLst>
              <a:ext uri="{FF2B5EF4-FFF2-40B4-BE49-F238E27FC236}">
                <a16:creationId xmlns:a16="http://schemas.microsoft.com/office/drawing/2014/main" id="{E0D81817-EB5A-F98F-93A0-D9D4A8B3ED77}"/>
              </a:ext>
            </a:extLst>
          </p:cNvPr>
          <p:cNvSpPr>
            <a:spLocks noGrp="1"/>
          </p:cNvSpPr>
          <p:nvPr>
            <p:ph type="sldNum" sz="quarter" idx="12"/>
          </p:nvPr>
        </p:nvSpPr>
        <p:spPr>
          <a:xfrm>
            <a:off x="647275" y="4845310"/>
            <a:ext cx="2057400" cy="108000"/>
          </a:xfrm>
          <a:noFill/>
        </p:spPr>
        <p:txBody>
          <a:bodyPr/>
          <a:lstStyle/>
          <a:p>
            <a:r>
              <a:rPr lang="de-DE"/>
              <a:t>2</a:t>
            </a:r>
          </a:p>
        </p:txBody>
      </p:sp>
      <p:pic>
        <p:nvPicPr>
          <p:cNvPr id="19" name="Grafik 18" descr="Lichter an mit einfarbiger Füllung">
            <a:extLst>
              <a:ext uri="{FF2B5EF4-FFF2-40B4-BE49-F238E27FC236}">
                <a16:creationId xmlns:a16="http://schemas.microsoft.com/office/drawing/2014/main" id="{6CA8AAFC-AACE-1C35-0201-092E1CE409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4659" y="1309067"/>
            <a:ext cx="535247" cy="546095"/>
          </a:xfrm>
          <a:prstGeom prst="rect">
            <a:avLst/>
          </a:prstGeom>
        </p:spPr>
      </p:pic>
      <p:pic>
        <p:nvPicPr>
          <p:cNvPr id="7" name="Grafik 15" descr="Zielgruppe mit einfarbiger Füllung">
            <a:extLst>
              <a:ext uri="{FF2B5EF4-FFF2-40B4-BE49-F238E27FC236}">
                <a16:creationId xmlns:a16="http://schemas.microsoft.com/office/drawing/2014/main" id="{9D070F0F-9505-8C21-4D5D-3D9938E25C1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04418" y="1276727"/>
            <a:ext cx="616223" cy="616223"/>
          </a:xfrm>
          <a:prstGeom prst="rect">
            <a:avLst/>
          </a:prstGeom>
        </p:spPr>
      </p:pic>
      <p:pic>
        <p:nvPicPr>
          <p:cNvPr id="6" name="Grafik 10" descr="Skizze mit einfarbiger Füllung">
            <a:extLst>
              <a:ext uri="{FF2B5EF4-FFF2-40B4-BE49-F238E27FC236}">
                <a16:creationId xmlns:a16="http://schemas.microsoft.com/office/drawing/2014/main" id="{C6F1AB84-28CC-FD40-C05C-53B0D122B9B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00459" y="1302039"/>
            <a:ext cx="522567" cy="522567"/>
          </a:xfrm>
          <a:prstGeom prst="rect">
            <a:avLst/>
          </a:prstGeom>
        </p:spPr>
      </p:pic>
      <p:pic>
        <p:nvPicPr>
          <p:cNvPr id="14" name="Picture 13">
            <a:extLst>
              <a:ext uri="{FF2B5EF4-FFF2-40B4-BE49-F238E27FC236}">
                <a16:creationId xmlns:a16="http://schemas.microsoft.com/office/drawing/2014/main" id="{0B6AB464-A411-C2EB-35DF-CA9131C2FDDC}"/>
              </a:ext>
            </a:extLst>
          </p:cNvPr>
          <p:cNvPicPr>
            <a:picLocks noChangeAspect="1"/>
          </p:cNvPicPr>
          <p:nvPr/>
        </p:nvPicPr>
        <p:blipFill>
          <a:blip r:embed="rId14"/>
          <a:srcRect l="42739" t="252" b="2318"/>
          <a:stretch>
            <a:fillRect/>
          </a:stretch>
        </p:blipFill>
        <p:spPr>
          <a:xfrm>
            <a:off x="6055581" y="207616"/>
            <a:ext cx="2811083" cy="810531"/>
          </a:xfrm>
          <a:prstGeom prst="rect">
            <a:avLst/>
          </a:prstGeom>
        </p:spPr>
      </p:pic>
      <p:sp>
        <p:nvSpPr>
          <p:cNvPr id="16" name="TextBox 15">
            <a:extLst>
              <a:ext uri="{FF2B5EF4-FFF2-40B4-BE49-F238E27FC236}">
                <a16:creationId xmlns:a16="http://schemas.microsoft.com/office/drawing/2014/main" id="{0F5D82F3-C4C7-0DA0-A88B-2C8BE954B068}"/>
              </a:ext>
            </a:extLst>
          </p:cNvPr>
          <p:cNvSpPr txBox="1"/>
          <p:nvPr/>
        </p:nvSpPr>
        <p:spPr>
          <a:xfrm>
            <a:off x="2925675" y="1588383"/>
            <a:ext cx="14514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err="1">
                <a:latin typeface="Arial"/>
              </a:rPr>
              <a:t>Übertragung</a:t>
            </a:r>
            <a:r>
              <a:rPr lang="en-US" sz="1200" b="1">
                <a:latin typeface="Arial"/>
              </a:rPr>
              <a:t> </a:t>
            </a:r>
            <a:r>
              <a:rPr lang="en-US" sz="1200" b="1" err="1">
                <a:latin typeface="Arial"/>
              </a:rPr>
              <a:t>bestehender</a:t>
            </a:r>
            <a:r>
              <a:rPr lang="en-US" sz="1200">
                <a:latin typeface="Arial"/>
              </a:rPr>
              <a:t>,</a:t>
            </a:r>
            <a:r>
              <a:rPr lang="en-US" sz="1200" b="1">
                <a:latin typeface="Arial"/>
              </a:rPr>
              <a:t> </a:t>
            </a:r>
            <a:r>
              <a:rPr lang="en-US" sz="1200" err="1">
                <a:latin typeface="Arial"/>
              </a:rPr>
              <a:t>innovativer</a:t>
            </a:r>
            <a:r>
              <a:rPr lang="en-US" sz="1200">
                <a:latin typeface="Arial"/>
              </a:rPr>
              <a:t> und </a:t>
            </a:r>
            <a:r>
              <a:rPr lang="en-US" sz="1200" err="1">
                <a:latin typeface="Arial"/>
              </a:rPr>
              <a:t>wirkungserprobter</a:t>
            </a:r>
            <a:r>
              <a:rPr lang="en-US" sz="1200" b="1">
                <a:latin typeface="Arial"/>
              </a:rPr>
              <a:t> </a:t>
            </a:r>
            <a:r>
              <a:rPr lang="en-US" sz="1200" b="1" err="1">
                <a:latin typeface="Arial"/>
              </a:rPr>
              <a:t>Ansätze</a:t>
            </a:r>
            <a:r>
              <a:rPr lang="en-US" sz="1200" b="1">
                <a:latin typeface="Arial"/>
              </a:rPr>
              <a:t> </a:t>
            </a:r>
            <a:br>
              <a:rPr lang="en-US" sz="1200" b="1">
                <a:latin typeface="Arial"/>
              </a:rPr>
            </a:br>
            <a:r>
              <a:rPr lang="en-US" sz="1200">
                <a:latin typeface="Arial"/>
              </a:rPr>
              <a:t>in die Breite</a:t>
            </a:r>
            <a:endParaRPr lang="en-US" sz="1200">
              <a:latin typeface="Arial"/>
              <a:cs typeface="Arial"/>
            </a:endParaRPr>
          </a:p>
        </p:txBody>
      </p:sp>
      <p:sp>
        <p:nvSpPr>
          <p:cNvPr id="18" name="TextBox 17">
            <a:extLst>
              <a:ext uri="{FF2B5EF4-FFF2-40B4-BE49-F238E27FC236}">
                <a16:creationId xmlns:a16="http://schemas.microsoft.com/office/drawing/2014/main" id="{2EDC3B61-A2F2-52B3-8668-C450C2DE781A}"/>
              </a:ext>
            </a:extLst>
          </p:cNvPr>
          <p:cNvSpPr txBox="1"/>
          <p:nvPr/>
        </p:nvSpPr>
        <p:spPr>
          <a:xfrm>
            <a:off x="5120695" y="1585916"/>
            <a:ext cx="147137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r>
              <a:rPr lang="de-DE" sz="1200">
                <a:latin typeface="Arial"/>
              </a:rPr>
              <a:t>(überregionales) </a:t>
            </a:r>
            <a:r>
              <a:rPr lang="de-DE" sz="1200" b="1">
                <a:latin typeface="Arial"/>
              </a:rPr>
              <a:t>Verbinden von Verbänden</a:t>
            </a:r>
            <a:r>
              <a:rPr lang="de-DE" sz="1200">
                <a:latin typeface="Arial"/>
              </a:rPr>
              <a:t> mit ähnlichen</a:t>
            </a:r>
            <a:endParaRPr lang="en-US" sz="1351"/>
          </a:p>
          <a:p>
            <a:pPr marL="0" lvl="1"/>
            <a:r>
              <a:rPr lang="de-DE" sz="1200">
                <a:latin typeface="Arial"/>
              </a:rPr>
              <a:t>Problemlagen</a:t>
            </a:r>
            <a:r>
              <a:rPr lang="en-US" sz="1200">
                <a:latin typeface="Arial"/>
              </a:rPr>
              <a:t>​</a:t>
            </a:r>
            <a:endParaRPr lang="en-US" sz="1351"/>
          </a:p>
        </p:txBody>
      </p:sp>
      <p:sp>
        <p:nvSpPr>
          <p:cNvPr id="20" name="TextBox 19">
            <a:extLst>
              <a:ext uri="{FF2B5EF4-FFF2-40B4-BE49-F238E27FC236}">
                <a16:creationId xmlns:a16="http://schemas.microsoft.com/office/drawing/2014/main" id="{FDFD1F74-9D90-F749-ADAD-340BED808C96}"/>
              </a:ext>
            </a:extLst>
          </p:cNvPr>
          <p:cNvSpPr txBox="1"/>
          <p:nvPr/>
        </p:nvSpPr>
        <p:spPr>
          <a:xfrm>
            <a:off x="7221663" y="1565175"/>
            <a:ext cx="1424216" cy="1408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latin typeface="Arial"/>
              </a:rPr>
              <a:t>Prozessuale und methodische </a:t>
            </a:r>
            <a:r>
              <a:rPr lang="de-DE" sz="1200" b="1">
                <a:latin typeface="Arial"/>
              </a:rPr>
              <a:t>Begleitung </a:t>
            </a:r>
            <a:r>
              <a:rPr lang="de-DE" sz="1200">
                <a:latin typeface="Arial"/>
              </a:rPr>
              <a:t>durch das GS &amp; Austausch in Arbeitsgruppen</a:t>
            </a:r>
            <a:endParaRPr lang="de-DE" sz="1200">
              <a:latin typeface="Arial"/>
              <a:cs typeface="Arial"/>
            </a:endParaRPr>
          </a:p>
          <a:p>
            <a:pPr algn="ctr"/>
            <a:endParaRPr lang="en-US" sz="1351"/>
          </a:p>
        </p:txBody>
      </p:sp>
      <p:sp>
        <p:nvSpPr>
          <p:cNvPr id="29" name="TextBox 28">
            <a:extLst>
              <a:ext uri="{FF2B5EF4-FFF2-40B4-BE49-F238E27FC236}">
                <a16:creationId xmlns:a16="http://schemas.microsoft.com/office/drawing/2014/main" id="{70DB5A39-043A-8540-02D3-C038A9984CDF}"/>
              </a:ext>
            </a:extLst>
          </p:cNvPr>
          <p:cNvSpPr txBox="1"/>
          <p:nvPr/>
        </p:nvSpPr>
        <p:spPr>
          <a:xfrm>
            <a:off x="951537" y="3199166"/>
            <a:ext cx="776045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a:t>Wir unterstützen interessierte Verbände und Einrichtungen dabei,</a:t>
            </a:r>
            <a:r>
              <a:rPr lang="de-DE" sz="1400" b="1"/>
              <a:t> erprobte Ansätze </a:t>
            </a:r>
            <a:r>
              <a:rPr lang="de-DE" sz="1400"/>
              <a:t>anderer DRK-Verbände </a:t>
            </a:r>
            <a:r>
              <a:rPr lang="de-DE" sz="1400" b="1"/>
              <a:t>in</a:t>
            </a:r>
            <a:r>
              <a:rPr lang="de-DE" sz="1400"/>
              <a:t> </a:t>
            </a:r>
            <a:r>
              <a:rPr lang="de-DE" sz="1400" b="1"/>
              <a:t>ihren</a:t>
            </a:r>
            <a:r>
              <a:rPr lang="de-DE" sz="1400"/>
              <a:t> </a:t>
            </a:r>
            <a:r>
              <a:rPr lang="de-DE" sz="1400" b="1"/>
              <a:t>eigenen Strukturen nachhaltig zu verankern</a:t>
            </a:r>
            <a:r>
              <a:rPr lang="de-DE" sz="1400"/>
              <a:t>.</a:t>
            </a:r>
            <a:br>
              <a:rPr lang="de-DE" sz="1400"/>
            </a:br>
            <a:r>
              <a:rPr lang="de-DE" sz="1400"/>
              <a:t>Hierfür arbeiten wir mit </a:t>
            </a:r>
            <a:r>
              <a:rPr lang="de-DE" sz="1400" b="1"/>
              <a:t>zwei Lösungsgebern </a:t>
            </a:r>
            <a:r>
              <a:rPr lang="de-DE" sz="1400"/>
              <a:t>zusammen, die ihre bewährten </a:t>
            </a:r>
            <a:r>
              <a:rPr lang="de-DE" sz="1400" b="1"/>
              <a:t>Konzepte</a:t>
            </a:r>
            <a:r>
              <a:rPr lang="de-DE" sz="1400"/>
              <a:t> systematisch </a:t>
            </a:r>
            <a:r>
              <a:rPr lang="de-DE" sz="1400" b="1"/>
              <a:t>aufbereiten</a:t>
            </a:r>
            <a:r>
              <a:rPr lang="de-DE" sz="1400"/>
              <a:t> und für eine strukturierte Übertragung </a:t>
            </a:r>
            <a:r>
              <a:rPr lang="de-DE" sz="1400" b="1"/>
              <a:t>bereitstellen</a:t>
            </a:r>
            <a:r>
              <a:rPr lang="de-DE" sz="1400"/>
              <a:t>.</a:t>
            </a:r>
          </a:p>
          <a:p>
            <a:endParaRPr lang="de-DE" sz="1400" b="1">
              <a:solidFill>
                <a:srgbClr val="000000"/>
              </a:solidFill>
              <a:latin typeface="Arial"/>
              <a:ea typeface="Arial"/>
              <a:cs typeface="Arial"/>
            </a:endParaRPr>
          </a:p>
          <a:p>
            <a:r>
              <a:rPr lang="de-DE" sz="1400" b="1">
                <a:solidFill>
                  <a:srgbClr val="E6241D"/>
                </a:solidFill>
                <a:latin typeface="Arial"/>
                <a:ea typeface="Arial"/>
                <a:cs typeface="Arial"/>
              </a:rPr>
              <a:t>Thema: </a:t>
            </a:r>
            <a:r>
              <a:rPr lang="de-DE" sz="1400" b="1">
                <a:solidFill>
                  <a:schemeClr val="tx2"/>
                </a:solidFill>
                <a:latin typeface="Arial"/>
                <a:ea typeface="Arial"/>
                <a:cs typeface="Arial"/>
              </a:rPr>
              <a:t>„Gute Beschäftigung“ </a:t>
            </a:r>
            <a:r>
              <a:rPr lang="de-DE"/>
              <a:t>Ansätze rund um Fachkräftesicherung, -bindung</a:t>
            </a:r>
            <a:r>
              <a:rPr lang="en-US" sz="1351"/>
              <a:t> &amp; -</a:t>
            </a:r>
            <a:r>
              <a:rPr lang="en-US" sz="1351" err="1"/>
              <a:t>gewinnung</a:t>
            </a:r>
            <a:endParaRPr lang="de-DE"/>
          </a:p>
        </p:txBody>
      </p:sp>
      <p:sp>
        <p:nvSpPr>
          <p:cNvPr id="4" name="Eingekerbter Richtungspfeil 6">
            <a:extLst>
              <a:ext uri="{FF2B5EF4-FFF2-40B4-BE49-F238E27FC236}">
                <a16:creationId xmlns:a16="http://schemas.microsoft.com/office/drawing/2014/main" id="{FF5758A8-8BF9-B992-2488-4289F353944F}"/>
              </a:ext>
            </a:extLst>
          </p:cNvPr>
          <p:cNvSpPr/>
          <p:nvPr>
            <p:custDataLst>
              <p:tags r:id="rId4"/>
            </p:custDataLst>
          </p:nvPr>
        </p:nvSpPr>
        <p:spPr bwMode="auto">
          <a:xfrm>
            <a:off x="525770" y="1441196"/>
            <a:ext cx="1800121" cy="1415707"/>
          </a:xfrm>
          <a:prstGeom prst="roundRect">
            <a:avLst/>
          </a:prstGeom>
          <a:solidFill>
            <a:schemeClr val="bg2"/>
          </a:solidFill>
          <a:ln w="28575">
            <a:solidFill>
              <a:schemeClr val="bg1"/>
            </a:solidFill>
            <a:prstDash val="solid"/>
            <a:miter lim="800000"/>
            <a:headEnd/>
            <a:tailEnd/>
          </a:ln>
          <a:effectLst/>
        </p:spPr>
        <p:txBody>
          <a:bodyPr lIns="91440" tIns="45720" rIns="91440" bIns="45720" anchor="ctr"/>
          <a:lstStyle/>
          <a:p>
            <a:pPr algn="ctr">
              <a:spcBef>
                <a:spcPct val="0"/>
              </a:spcBef>
              <a:spcAft>
                <a:spcPct val="0"/>
              </a:spcAft>
            </a:pPr>
            <a:endParaRPr lang="de-DE" sz="1300">
              <a:latin typeface="Arial"/>
              <a:cs typeface="Arial"/>
            </a:endParaRPr>
          </a:p>
        </p:txBody>
      </p:sp>
      <p:sp>
        <p:nvSpPr>
          <p:cNvPr id="10" name="TextBox 9">
            <a:extLst>
              <a:ext uri="{FF2B5EF4-FFF2-40B4-BE49-F238E27FC236}">
                <a16:creationId xmlns:a16="http://schemas.microsoft.com/office/drawing/2014/main" id="{684DF0A4-23BC-3658-0163-A16FD78A6C89}"/>
              </a:ext>
            </a:extLst>
          </p:cNvPr>
          <p:cNvSpPr txBox="1"/>
          <p:nvPr/>
        </p:nvSpPr>
        <p:spPr>
          <a:xfrm>
            <a:off x="647275" y="1579828"/>
            <a:ext cx="166820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a:latin typeface="Arial"/>
                <a:cs typeface="Arial"/>
              </a:rPr>
              <a:t>Im DRK stehen wir oft vor</a:t>
            </a:r>
            <a:r>
              <a:rPr lang="de-DE" sz="1200" b="1">
                <a:latin typeface="Arial"/>
                <a:cs typeface="Arial"/>
              </a:rPr>
              <a:t> ähnlichen Herausforderungen</a:t>
            </a:r>
            <a:r>
              <a:rPr lang="de-DE" sz="1200">
                <a:latin typeface="Arial"/>
                <a:cs typeface="Arial"/>
              </a:rPr>
              <a:t>. Akut:  Fachkräftemangel </a:t>
            </a:r>
            <a:endParaRPr lang="en-US" sz="1351"/>
          </a:p>
        </p:txBody>
      </p:sp>
      <p:pic>
        <p:nvPicPr>
          <p:cNvPr id="12" name="Grafik 11" descr="Blitz mit einfarbiger Füllung">
            <a:extLst>
              <a:ext uri="{FF2B5EF4-FFF2-40B4-BE49-F238E27FC236}">
                <a16:creationId xmlns:a16="http://schemas.microsoft.com/office/drawing/2014/main" id="{08E31AEF-3042-C5AC-8BEB-38E267D800E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39051" y="1325351"/>
            <a:ext cx="667055" cy="667055"/>
          </a:xfrm>
          <a:prstGeom prst="rect">
            <a:avLst/>
          </a:prstGeom>
        </p:spPr>
      </p:pic>
      <p:sp>
        <p:nvSpPr>
          <p:cNvPr id="13" name="Eingekerbter Richtungspfeil 6">
            <a:extLst>
              <a:ext uri="{FF2B5EF4-FFF2-40B4-BE49-F238E27FC236}">
                <a16:creationId xmlns:a16="http://schemas.microsoft.com/office/drawing/2014/main" id="{DF27A9FC-DF11-1F76-04E6-921EDC73E628}"/>
              </a:ext>
            </a:extLst>
          </p:cNvPr>
          <p:cNvSpPr/>
          <p:nvPr>
            <p:custDataLst>
              <p:tags r:id="rId5"/>
            </p:custDataLst>
          </p:nvPr>
        </p:nvSpPr>
        <p:spPr bwMode="auto">
          <a:xfrm>
            <a:off x="647275" y="3057296"/>
            <a:ext cx="8111655" cy="1571950"/>
          </a:xfrm>
          <a:prstGeom prst="roundRect">
            <a:avLst/>
          </a:prstGeom>
          <a:noFill/>
          <a:ln w="28575">
            <a:solidFill>
              <a:srgbClr val="F5BCA9"/>
            </a:solidFill>
            <a:prstDash val="dash"/>
            <a:miter lim="800000"/>
            <a:headEnd/>
            <a:tailEnd/>
          </a:ln>
          <a:effectLst/>
        </p:spPr>
        <p:txBody>
          <a:bodyPr lIns="91440" tIns="45720" rIns="91440" bIns="45720" anchor="ctr"/>
          <a:lstStyle/>
          <a:p>
            <a:pPr algn="ctr">
              <a:spcBef>
                <a:spcPct val="0"/>
              </a:spcBef>
              <a:spcAft>
                <a:spcPct val="0"/>
              </a:spcAft>
            </a:pPr>
            <a:endParaRPr lang="de-DE" sz="1300">
              <a:latin typeface="Arial"/>
              <a:cs typeface="Arial"/>
            </a:endParaRPr>
          </a:p>
        </p:txBody>
      </p:sp>
      <p:pic>
        <p:nvPicPr>
          <p:cNvPr id="17" name="Grafik 16" descr="Lupe mit einfarbiger Füllung">
            <a:extLst>
              <a:ext uri="{FF2B5EF4-FFF2-40B4-BE49-F238E27FC236}">
                <a16:creationId xmlns:a16="http://schemas.microsoft.com/office/drawing/2014/main" id="{C98216A7-EC95-FA31-2403-7B00194740B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6223" y="2908279"/>
            <a:ext cx="765314" cy="699836"/>
          </a:xfrm>
          <a:prstGeom prst="rect">
            <a:avLst/>
          </a:prstGeom>
        </p:spPr>
      </p:pic>
      <p:sp>
        <p:nvSpPr>
          <p:cNvPr id="23" name="Fußzeilenplatzhalter 3">
            <a:extLst>
              <a:ext uri="{FF2B5EF4-FFF2-40B4-BE49-F238E27FC236}">
                <a16:creationId xmlns:a16="http://schemas.microsoft.com/office/drawing/2014/main" id="{6E3192FF-3C98-6039-0F3D-135AA1EE8524}"/>
              </a:ext>
            </a:extLst>
          </p:cNvPr>
          <p:cNvSpPr>
            <a:spLocks noGrp="1"/>
          </p:cNvSpPr>
          <p:nvPr>
            <p:ph type="ftr" sz="quarter" idx="11"/>
          </p:nvPr>
        </p:nvSpPr>
        <p:spPr>
          <a:xfrm>
            <a:off x="431993" y="4737278"/>
            <a:ext cx="8280000" cy="82323"/>
          </a:xfrm>
        </p:spPr>
        <p:txBody>
          <a:bodyPr/>
          <a:lstStyle/>
          <a:p>
            <a:r>
              <a:rPr lang="de-DE"/>
              <a:t>DRK-Solutions 2026</a:t>
            </a:r>
            <a:endParaRPr lang="en-US"/>
          </a:p>
        </p:txBody>
      </p:sp>
    </p:spTree>
    <p:extLst>
      <p:ext uri="{BB962C8B-B14F-4D97-AF65-F5344CB8AC3E}">
        <p14:creationId xmlns:p14="http://schemas.microsoft.com/office/powerpoint/2010/main" val="177384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 grpId="0" animBg="1"/>
      <p:bldP spid="3" grpId="0" animBg="1"/>
      <p:bldP spid="16" grpId="0"/>
      <p:bldP spid="18" grpId="0"/>
      <p:bldP spid="20" grpId="0"/>
      <p:bldP spid="29" grpId="0"/>
      <p:bldP spid="4" grpId="0" animBg="1"/>
      <p:bldP spid="10"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F91CD-7863-2FC3-388D-1C15FEB86AE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E8164DD-7B54-DF6F-2A2F-2C67AE96DCC5}"/>
              </a:ext>
            </a:extLst>
          </p:cNvPr>
          <p:cNvSpPr>
            <a:spLocks noGrp="1"/>
          </p:cNvSpPr>
          <p:nvPr>
            <p:ph type="title"/>
          </p:nvPr>
        </p:nvSpPr>
        <p:spPr/>
        <p:txBody>
          <a:bodyPr/>
          <a:lstStyle/>
          <a:p>
            <a:r>
              <a:rPr lang="de-DE">
                <a:latin typeface="Georgia"/>
              </a:rPr>
              <a:t>DRK-Solutions – Ablauf 2026</a:t>
            </a:r>
            <a:endParaRPr lang="de-DE">
              <a:solidFill>
                <a:srgbClr val="E60005"/>
              </a:solidFill>
              <a:latin typeface="Georgia"/>
            </a:endParaRPr>
          </a:p>
        </p:txBody>
      </p:sp>
      <p:sp>
        <p:nvSpPr>
          <p:cNvPr id="5" name="Foliennummernplatzhalter 4">
            <a:extLst>
              <a:ext uri="{FF2B5EF4-FFF2-40B4-BE49-F238E27FC236}">
                <a16:creationId xmlns:a16="http://schemas.microsoft.com/office/drawing/2014/main" id="{E6EA596F-A976-CD0A-BCBD-3B47B9BE8CF5}"/>
              </a:ext>
            </a:extLst>
          </p:cNvPr>
          <p:cNvSpPr>
            <a:spLocks noGrp="1"/>
          </p:cNvSpPr>
          <p:nvPr>
            <p:ph type="sldNum" sz="quarter" idx="12"/>
          </p:nvPr>
        </p:nvSpPr>
        <p:spPr>
          <a:xfrm>
            <a:off x="647275" y="4845310"/>
            <a:ext cx="2057400" cy="108000"/>
          </a:xfrm>
          <a:noFill/>
        </p:spPr>
        <p:txBody>
          <a:bodyPr/>
          <a:lstStyle/>
          <a:p>
            <a:r>
              <a:rPr lang="de-DE"/>
              <a:t>5</a:t>
            </a:r>
          </a:p>
        </p:txBody>
      </p:sp>
      <p:pic>
        <p:nvPicPr>
          <p:cNvPr id="14" name="Picture 13">
            <a:extLst>
              <a:ext uri="{FF2B5EF4-FFF2-40B4-BE49-F238E27FC236}">
                <a16:creationId xmlns:a16="http://schemas.microsoft.com/office/drawing/2014/main" id="{30F0AE1F-E163-9C99-7B5D-280C76DC14F4}"/>
              </a:ext>
            </a:extLst>
          </p:cNvPr>
          <p:cNvPicPr>
            <a:picLocks noChangeAspect="1"/>
          </p:cNvPicPr>
          <p:nvPr/>
        </p:nvPicPr>
        <p:blipFill>
          <a:blip r:embed="rId3"/>
          <a:srcRect l="42739" t="252" b="2318"/>
          <a:stretch>
            <a:fillRect/>
          </a:stretch>
        </p:blipFill>
        <p:spPr>
          <a:xfrm>
            <a:off x="6055581" y="207616"/>
            <a:ext cx="2811083" cy="810531"/>
          </a:xfrm>
          <a:prstGeom prst="rect">
            <a:avLst/>
          </a:prstGeom>
        </p:spPr>
      </p:pic>
      <p:pic>
        <p:nvPicPr>
          <p:cNvPr id="9" name="Picture 8">
            <a:extLst>
              <a:ext uri="{FF2B5EF4-FFF2-40B4-BE49-F238E27FC236}">
                <a16:creationId xmlns:a16="http://schemas.microsoft.com/office/drawing/2014/main" id="{40EEBFEB-7872-3C1C-A729-3A05C3AD941D}"/>
              </a:ext>
            </a:extLst>
          </p:cNvPr>
          <p:cNvPicPr>
            <a:picLocks noChangeAspect="1"/>
          </p:cNvPicPr>
          <p:nvPr/>
        </p:nvPicPr>
        <p:blipFill>
          <a:blip r:embed="rId4"/>
          <a:srcRect t="7937" r="197" b="224"/>
          <a:stretch>
            <a:fillRect/>
          </a:stretch>
        </p:blipFill>
        <p:spPr>
          <a:xfrm>
            <a:off x="1003753" y="1100977"/>
            <a:ext cx="7432791" cy="3884686"/>
          </a:xfrm>
          <a:prstGeom prst="rect">
            <a:avLst/>
          </a:prstGeom>
        </p:spPr>
      </p:pic>
      <p:sp>
        <p:nvSpPr>
          <p:cNvPr id="3" name="Fußzeilenplatzhalter 3">
            <a:extLst>
              <a:ext uri="{FF2B5EF4-FFF2-40B4-BE49-F238E27FC236}">
                <a16:creationId xmlns:a16="http://schemas.microsoft.com/office/drawing/2014/main" id="{7A8EC124-CE21-7968-68B1-76FB5B079844}"/>
              </a:ext>
            </a:extLst>
          </p:cNvPr>
          <p:cNvSpPr>
            <a:spLocks noGrp="1"/>
          </p:cNvSpPr>
          <p:nvPr>
            <p:ph type="ftr" sz="quarter" idx="11"/>
          </p:nvPr>
        </p:nvSpPr>
        <p:spPr>
          <a:xfrm>
            <a:off x="431993" y="4737278"/>
            <a:ext cx="8280000" cy="82323"/>
          </a:xfrm>
        </p:spPr>
        <p:txBody>
          <a:bodyPr/>
          <a:lstStyle/>
          <a:p>
            <a:r>
              <a:rPr lang="de-DE"/>
              <a:t>DRK-Solutions 2026</a:t>
            </a:r>
            <a:endParaRPr lang="en-US"/>
          </a:p>
        </p:txBody>
      </p:sp>
    </p:spTree>
    <p:extLst>
      <p:ext uri="{BB962C8B-B14F-4D97-AF65-F5344CB8AC3E}">
        <p14:creationId xmlns:p14="http://schemas.microsoft.com/office/powerpoint/2010/main" val="2053457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998D5-5730-E0F7-E633-21B31A39C59F}"/>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46C4F5E8-90F9-C6BC-E12C-7515BF1000B3}"/>
              </a:ext>
            </a:extLst>
          </p:cNvPr>
          <p:cNvSpPr>
            <a:spLocks noGrp="1"/>
          </p:cNvSpPr>
          <p:nvPr>
            <p:ph type="sldNum" sz="quarter" idx="12"/>
          </p:nvPr>
        </p:nvSpPr>
        <p:spPr>
          <a:xfrm>
            <a:off x="653331" y="4845309"/>
            <a:ext cx="2057400" cy="108000"/>
          </a:xfrm>
        </p:spPr>
        <p:txBody>
          <a:bodyPr/>
          <a:lstStyle/>
          <a:p>
            <a:r>
              <a:rPr lang="de-DE"/>
              <a:t>4</a:t>
            </a:r>
          </a:p>
        </p:txBody>
      </p:sp>
      <p:sp>
        <p:nvSpPr>
          <p:cNvPr id="6" name="Text Placeholder 10">
            <a:extLst>
              <a:ext uri="{FF2B5EF4-FFF2-40B4-BE49-F238E27FC236}">
                <a16:creationId xmlns:a16="http://schemas.microsoft.com/office/drawing/2014/main" id="{232A1B2E-6431-E017-7E10-D8CEA7E0EDCC}"/>
              </a:ext>
            </a:extLst>
          </p:cNvPr>
          <p:cNvSpPr txBox="1">
            <a:spLocks/>
          </p:cNvSpPr>
          <p:nvPr/>
        </p:nvSpPr>
        <p:spPr>
          <a:xfrm>
            <a:off x="428615" y="1384301"/>
            <a:ext cx="4997769" cy="3247306"/>
          </a:xfrm>
          <a:prstGeom prst="rect">
            <a:avLst/>
          </a:prstGeom>
          <a:solidFill>
            <a:schemeClr val="accent6"/>
          </a:solidFill>
        </p:spPr>
        <p:txBody>
          <a:bodyPr vert="horz" wrap="square" lIns="216000" tIns="155448" rIns="180000" bIns="0" rtlCol="0" anchor="t">
            <a:noAutofit/>
          </a:bodyPr>
          <a:lst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endParaRPr lang="de-DE">
              <a:latin typeface="Arial"/>
              <a:cs typeface="Arial"/>
            </a:endParaRPr>
          </a:p>
          <a:p>
            <a:pPr>
              <a:lnSpc>
                <a:spcPct val="100000"/>
              </a:lnSpc>
            </a:pPr>
            <a:endParaRPr lang="de-DE">
              <a:latin typeface="Arial"/>
              <a:cs typeface="Arial"/>
            </a:endParaRPr>
          </a:p>
          <a:p>
            <a:pPr>
              <a:lnSpc>
                <a:spcPct val="100000"/>
              </a:lnSpc>
            </a:pPr>
            <a:endParaRPr lang="de-DE">
              <a:latin typeface="Arial"/>
              <a:cs typeface="Arial"/>
            </a:endParaRPr>
          </a:p>
          <a:p>
            <a:pPr>
              <a:lnSpc>
                <a:spcPct val="100000"/>
              </a:lnSpc>
            </a:pPr>
            <a:r>
              <a:rPr lang="de-DE">
                <a:latin typeface="Arial"/>
                <a:cs typeface="Arial"/>
              </a:rPr>
              <a:t>„Integration in Arbeit“</a:t>
            </a:r>
          </a:p>
          <a:p>
            <a:pPr>
              <a:lnSpc>
                <a:spcPct val="100000"/>
              </a:lnSpc>
            </a:pPr>
            <a:endParaRPr lang="de-DE">
              <a:latin typeface="Arial"/>
              <a:cs typeface="Arial"/>
            </a:endParaRPr>
          </a:p>
          <a:p>
            <a:pPr>
              <a:lnSpc>
                <a:spcPct val="100000"/>
              </a:lnSpc>
            </a:pPr>
            <a:r>
              <a:rPr lang="de-DE">
                <a:solidFill>
                  <a:schemeClr val="tx1"/>
                </a:solidFill>
                <a:latin typeface="Arial"/>
                <a:cs typeface="Arial"/>
              </a:rPr>
              <a:t>Beratung &amp; Integration ausländischer Fachkräfte</a:t>
            </a:r>
          </a:p>
          <a:p>
            <a:pPr>
              <a:lnSpc>
                <a:spcPct val="100000"/>
              </a:lnSpc>
            </a:pPr>
            <a:endParaRPr lang="de-DE" sz="1000" b="0">
              <a:solidFill>
                <a:srgbClr val="E60005"/>
              </a:solidFill>
              <a:latin typeface="Arial"/>
              <a:cs typeface="Arial"/>
            </a:endParaRPr>
          </a:p>
          <a:p>
            <a:pPr marL="171450" indent="-171450">
              <a:lnSpc>
                <a:spcPct val="100000"/>
              </a:lnSpc>
              <a:buFont typeface="Arial" panose="020B0604020202020204" pitchFamily="34" charset="0"/>
              <a:buChar char="•"/>
            </a:pPr>
            <a:r>
              <a:rPr lang="de-DE" sz="1200" b="0">
                <a:solidFill>
                  <a:srgbClr val="000000"/>
                </a:solidFill>
                <a:latin typeface="Arial"/>
                <a:cs typeface="Arial"/>
              </a:rPr>
              <a:t>Integration zugewanderter bzw. ausländischer Fachkräfte in </a:t>
            </a:r>
            <a:br>
              <a:rPr lang="de-DE" sz="1200" b="0">
                <a:solidFill>
                  <a:srgbClr val="000000"/>
                </a:solidFill>
                <a:latin typeface="Arial"/>
                <a:cs typeface="Arial"/>
              </a:rPr>
            </a:br>
            <a:r>
              <a:rPr lang="de-DE" sz="1200" b="0">
                <a:solidFill>
                  <a:srgbClr val="000000"/>
                </a:solidFill>
                <a:latin typeface="Arial"/>
                <a:cs typeface="Arial"/>
              </a:rPr>
              <a:t>DRK-Einrichtungen </a:t>
            </a:r>
          </a:p>
          <a:p>
            <a:pPr marL="171450" indent="-171450">
              <a:lnSpc>
                <a:spcPct val="100000"/>
              </a:lnSpc>
              <a:buFont typeface="Arial" panose="020B0604020202020204" pitchFamily="34" charset="0"/>
              <a:buChar char="•"/>
            </a:pPr>
            <a:r>
              <a:rPr lang="de-DE" sz="1200" b="0">
                <a:solidFill>
                  <a:srgbClr val="000000"/>
                </a:solidFill>
                <a:latin typeface="Arial"/>
                <a:cs typeface="Arial"/>
              </a:rPr>
              <a:t>Team: Integrationsbeauftragte im Kreisverband</a:t>
            </a:r>
          </a:p>
          <a:p>
            <a:pPr marL="171450" indent="-171450">
              <a:lnSpc>
                <a:spcPct val="100000"/>
              </a:lnSpc>
              <a:buFont typeface="Arial" panose="020B0604020202020204" pitchFamily="34" charset="0"/>
              <a:buChar char="•"/>
            </a:pPr>
            <a:r>
              <a:rPr lang="de-DE" sz="1200" b="0">
                <a:solidFill>
                  <a:srgbClr val="000000"/>
                </a:solidFill>
                <a:latin typeface="Arial"/>
                <a:cs typeface="Arial"/>
              </a:rPr>
              <a:t>Ganzheitliche Betreuung</a:t>
            </a:r>
          </a:p>
        </p:txBody>
      </p:sp>
      <p:sp>
        <p:nvSpPr>
          <p:cNvPr id="8" name="Text Placeholder 10">
            <a:extLst>
              <a:ext uri="{FF2B5EF4-FFF2-40B4-BE49-F238E27FC236}">
                <a16:creationId xmlns:a16="http://schemas.microsoft.com/office/drawing/2014/main" id="{6A4FAAD7-5890-8D4A-7C26-93F667277813}"/>
              </a:ext>
            </a:extLst>
          </p:cNvPr>
          <p:cNvSpPr txBox="1">
            <a:spLocks/>
          </p:cNvSpPr>
          <p:nvPr/>
        </p:nvSpPr>
        <p:spPr>
          <a:xfrm>
            <a:off x="5426972" y="1384300"/>
            <a:ext cx="3283270" cy="3247306"/>
          </a:xfrm>
          <a:prstGeom prst="rect">
            <a:avLst/>
          </a:prstGeom>
          <a:solidFill>
            <a:srgbClr val="D7E6FA"/>
          </a:solidFill>
        </p:spPr>
        <p:txBody>
          <a:bodyPr vert="horz" wrap="square" lIns="216000" tIns="155448" rIns="180000" bIns="0" rtlCol="0" anchor="t">
            <a:noAutofit/>
          </a:bodyPr>
          <a:lst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r>
              <a:rPr lang="de-DE" sz="1100" b="0">
                <a:solidFill>
                  <a:srgbClr val="000000"/>
                </a:solidFill>
                <a:latin typeface="Arial"/>
                <a:cs typeface="Arial"/>
              </a:rPr>
              <a:t>Heute mit uns:</a:t>
            </a:r>
          </a:p>
          <a:p>
            <a:pPr>
              <a:lnSpc>
                <a:spcPct val="100000"/>
              </a:lnSpc>
            </a:pPr>
            <a:r>
              <a:rPr lang="en-US" sz="1100" b="0">
                <a:solidFill>
                  <a:schemeClr val="tx1"/>
                </a:solidFill>
              </a:rPr>
              <a:t>Laura Schulz (</a:t>
            </a:r>
            <a:r>
              <a:rPr lang="en-US" sz="1100" b="0" err="1">
                <a:solidFill>
                  <a:schemeClr val="tx1"/>
                </a:solidFill>
              </a:rPr>
              <a:t>Projektleitung</a:t>
            </a:r>
            <a:r>
              <a:rPr lang="en-US" sz="1100" b="0">
                <a:solidFill>
                  <a:schemeClr val="tx1"/>
                </a:solidFill>
              </a:rPr>
              <a:t>) </a:t>
            </a:r>
            <a:br>
              <a:rPr lang="en-US" sz="1100" b="0">
                <a:solidFill>
                  <a:schemeClr val="tx1"/>
                </a:solidFill>
              </a:rPr>
            </a:br>
            <a:r>
              <a:rPr lang="en-US" sz="1100" b="0">
                <a:solidFill>
                  <a:schemeClr val="tx1"/>
                </a:solidFill>
              </a:rPr>
              <a:t>&amp; Bianka </a:t>
            </a:r>
            <a:r>
              <a:rPr lang="en-US" sz="1100" b="0" err="1">
                <a:solidFill>
                  <a:schemeClr val="tx1"/>
                </a:solidFill>
              </a:rPr>
              <a:t>Sebischka</a:t>
            </a:r>
            <a:r>
              <a:rPr lang="en-US" sz="1100" b="0">
                <a:solidFill>
                  <a:schemeClr val="tx1"/>
                </a:solidFill>
              </a:rPr>
              <a:t>-Klaus (</a:t>
            </a:r>
            <a:r>
              <a:rPr lang="en-US" sz="1100" b="0" err="1">
                <a:solidFill>
                  <a:schemeClr val="tx1"/>
                </a:solidFill>
              </a:rPr>
              <a:t>Vorstand</a:t>
            </a:r>
            <a:r>
              <a:rPr lang="en-US" sz="1100" b="0">
                <a:solidFill>
                  <a:schemeClr val="tx1"/>
                </a:solidFill>
              </a:rPr>
              <a:t>)</a:t>
            </a:r>
            <a:r>
              <a:rPr lang="de-DE" sz="1100" b="0">
                <a:solidFill>
                  <a:srgbClr val="000000"/>
                </a:solidFill>
                <a:cs typeface="Arial"/>
              </a:rPr>
              <a:t> </a:t>
            </a:r>
          </a:p>
        </p:txBody>
      </p:sp>
      <p:sp>
        <p:nvSpPr>
          <p:cNvPr id="3" name="Titel 1">
            <a:extLst>
              <a:ext uri="{FF2B5EF4-FFF2-40B4-BE49-F238E27FC236}">
                <a16:creationId xmlns:a16="http://schemas.microsoft.com/office/drawing/2014/main" id="{5B459C74-6B97-D5A3-8A83-9463328D43A1}"/>
              </a:ext>
            </a:extLst>
          </p:cNvPr>
          <p:cNvSpPr txBox="1">
            <a:spLocks/>
          </p:cNvSpPr>
          <p:nvPr/>
        </p:nvSpPr>
        <p:spPr>
          <a:xfrm>
            <a:off x="431992" y="632064"/>
            <a:ext cx="7370565" cy="647899"/>
          </a:xfrm>
          <a:prstGeom prst="rect">
            <a:avLst/>
          </a:prstGeom>
        </p:spPr>
        <p:txBody>
          <a:bodyPr vert="horz" lIns="0" tIns="0" rIns="0" bIns="0" rtlCol="0" anchor="t" anchorCtr="0">
            <a:noAutofit/>
          </a:bodyPr>
          <a:lstStyle>
            <a:lvl1pPr algn="l" defTabSz="685800" rtl="0" eaLnBrk="1" latinLnBrk="0" hangingPunct="1">
              <a:lnSpc>
                <a:spcPts val="2400"/>
              </a:lnSpc>
              <a:spcBef>
                <a:spcPct val="0"/>
              </a:spcBef>
              <a:buNone/>
              <a:defRPr sz="2000" b="1" i="0" kern="1200">
                <a:solidFill>
                  <a:schemeClr val="tx2"/>
                </a:solidFill>
                <a:latin typeface="Georgia" panose="02040502050405020303" pitchFamily="18" charset="0"/>
                <a:ea typeface="+mj-ea"/>
                <a:cs typeface="+mj-cs"/>
              </a:defRPr>
            </a:lvl1pPr>
          </a:lstStyle>
          <a:p>
            <a:r>
              <a:rPr lang="de-DE">
                <a:latin typeface="Georgia"/>
              </a:rPr>
              <a:t>Lösung 1: DRK-Kreisverband Lausitz e.V.</a:t>
            </a:r>
          </a:p>
          <a:p>
            <a:br>
              <a:rPr lang="en-US">
                <a:latin typeface="Georgia"/>
              </a:rPr>
            </a:br>
            <a:endParaRPr lang="en-US">
              <a:latin typeface="Georgia"/>
            </a:endParaRPr>
          </a:p>
        </p:txBody>
      </p:sp>
      <p:pic>
        <p:nvPicPr>
          <p:cNvPr id="7" name="Picture 6">
            <a:extLst>
              <a:ext uri="{FF2B5EF4-FFF2-40B4-BE49-F238E27FC236}">
                <a16:creationId xmlns:a16="http://schemas.microsoft.com/office/drawing/2014/main" id="{A9267810-51F0-AFF5-0EEC-7632D642D517}"/>
              </a:ext>
            </a:extLst>
          </p:cNvPr>
          <p:cNvPicPr>
            <a:picLocks noChangeAspect="1"/>
          </p:cNvPicPr>
          <p:nvPr/>
        </p:nvPicPr>
        <p:blipFill>
          <a:blip r:embed="rId3"/>
          <a:srcRect l="42739" t="252" b="2318"/>
          <a:stretch>
            <a:fillRect/>
          </a:stretch>
        </p:blipFill>
        <p:spPr>
          <a:xfrm>
            <a:off x="6941061" y="90186"/>
            <a:ext cx="2135116" cy="613886"/>
          </a:xfrm>
          <a:prstGeom prst="rect">
            <a:avLst/>
          </a:prstGeom>
        </p:spPr>
      </p:pic>
      <p:sp>
        <p:nvSpPr>
          <p:cNvPr id="2" name="Fußzeilenplatzhalter 3">
            <a:extLst>
              <a:ext uri="{FF2B5EF4-FFF2-40B4-BE49-F238E27FC236}">
                <a16:creationId xmlns:a16="http://schemas.microsoft.com/office/drawing/2014/main" id="{D1F4D994-E28A-8DB1-9AC2-B211FE405E2F}"/>
              </a:ext>
            </a:extLst>
          </p:cNvPr>
          <p:cNvSpPr txBox="1">
            <a:spLocks/>
          </p:cNvSpPr>
          <p:nvPr/>
        </p:nvSpPr>
        <p:spPr>
          <a:xfrm>
            <a:off x="428615" y="4750873"/>
            <a:ext cx="8280000" cy="82323"/>
          </a:xfrm>
          <a:prstGeom prst="rect">
            <a:avLst/>
          </a:prstGeom>
        </p:spPr>
        <p:txBody>
          <a:bodyPr vert="horz" lIns="0" tIns="0" rIns="0" bIns="0" rtlCol="0" anchor="t" anchorCtr="0"/>
          <a:lstStyle>
            <a:defPPr>
              <a:defRPr lang="de-DE"/>
            </a:defPPr>
            <a:lvl1pPr marL="0" algn="l" defTabSz="685800" rtl="0" eaLnBrk="1" latinLnBrk="0" hangingPunct="1">
              <a:lnSpc>
                <a:spcPts val="900"/>
              </a:lnSpc>
              <a:defRPr sz="700" b="1"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e-DE"/>
              <a:t>DRK-Solutions 2026</a:t>
            </a:r>
            <a:endParaRPr lang="en-US"/>
          </a:p>
        </p:txBody>
      </p:sp>
      <p:pic>
        <p:nvPicPr>
          <p:cNvPr id="1026" name="Picture 2" descr="Drei Mitarbeiterinnen des Roten Kreuz halten freudestrahlend einen symbolischen Scheck in die Kamera.">
            <a:extLst>
              <a:ext uri="{FF2B5EF4-FFF2-40B4-BE49-F238E27FC236}">
                <a16:creationId xmlns:a16="http://schemas.microsoft.com/office/drawing/2014/main" id="{9D764B2E-B341-E56A-470F-122F52E3CE2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092" t="18391" r="41276" b="8113"/>
          <a:stretch>
            <a:fillRect/>
          </a:stretch>
        </p:blipFill>
        <p:spPr bwMode="auto">
          <a:xfrm>
            <a:off x="5865172" y="1221150"/>
            <a:ext cx="2406869" cy="270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10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A9C29-F334-24E0-5F3C-CF86F8EBE7E8}"/>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679D8AA6-5C6E-65C5-FBC7-14323B79DE09}"/>
              </a:ext>
            </a:extLst>
          </p:cNvPr>
          <p:cNvSpPr>
            <a:spLocks noGrp="1"/>
          </p:cNvSpPr>
          <p:nvPr>
            <p:ph type="sldNum" sz="quarter" idx="12"/>
          </p:nvPr>
        </p:nvSpPr>
        <p:spPr>
          <a:xfrm>
            <a:off x="653331" y="4845309"/>
            <a:ext cx="2057400" cy="108000"/>
          </a:xfrm>
        </p:spPr>
        <p:txBody>
          <a:bodyPr/>
          <a:lstStyle/>
          <a:p>
            <a:r>
              <a:rPr lang="de-DE"/>
              <a:t>3</a:t>
            </a:r>
          </a:p>
        </p:txBody>
      </p:sp>
      <p:sp>
        <p:nvSpPr>
          <p:cNvPr id="6" name="Text Placeholder 10">
            <a:extLst>
              <a:ext uri="{FF2B5EF4-FFF2-40B4-BE49-F238E27FC236}">
                <a16:creationId xmlns:a16="http://schemas.microsoft.com/office/drawing/2014/main" id="{49D646A5-9912-B7AF-ADDE-B87F78FA3CB4}"/>
              </a:ext>
            </a:extLst>
          </p:cNvPr>
          <p:cNvSpPr txBox="1">
            <a:spLocks/>
          </p:cNvSpPr>
          <p:nvPr/>
        </p:nvSpPr>
        <p:spPr>
          <a:xfrm>
            <a:off x="428615" y="1384301"/>
            <a:ext cx="4997769" cy="3247306"/>
          </a:xfrm>
          <a:prstGeom prst="rect">
            <a:avLst/>
          </a:prstGeom>
          <a:solidFill>
            <a:schemeClr val="accent6"/>
          </a:solidFill>
        </p:spPr>
        <p:txBody>
          <a:bodyPr vert="horz" wrap="square" lIns="216000" tIns="155448" rIns="180000" bIns="0" rtlCol="0" anchor="t">
            <a:noAutofit/>
          </a:bodyPr>
          <a:lst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endParaRPr lang="de-DE"/>
          </a:p>
          <a:p>
            <a:pPr>
              <a:lnSpc>
                <a:spcPct val="100000"/>
              </a:lnSpc>
            </a:pPr>
            <a:endParaRPr lang="de-DE"/>
          </a:p>
          <a:p>
            <a:pPr>
              <a:lnSpc>
                <a:spcPct val="100000"/>
              </a:lnSpc>
            </a:pPr>
            <a:endParaRPr lang="de-DE"/>
          </a:p>
          <a:p>
            <a:pPr>
              <a:lnSpc>
                <a:spcPct val="100000"/>
              </a:lnSpc>
            </a:pPr>
            <a:r>
              <a:rPr lang="de-DE"/>
              <a:t>„Ausbildung leben, Nachwuchskräfte fördern“</a:t>
            </a:r>
            <a:endParaRPr lang="de-DE">
              <a:latin typeface="Arial"/>
              <a:cs typeface="Arial"/>
            </a:endParaRPr>
          </a:p>
          <a:p>
            <a:pPr>
              <a:lnSpc>
                <a:spcPct val="100000"/>
              </a:lnSpc>
            </a:pPr>
            <a:endParaRPr lang="de-DE">
              <a:latin typeface="Arial"/>
              <a:cs typeface="Arial"/>
            </a:endParaRPr>
          </a:p>
          <a:p>
            <a:pPr>
              <a:lnSpc>
                <a:spcPct val="100000"/>
              </a:lnSpc>
            </a:pPr>
            <a:r>
              <a:rPr lang="de-DE">
                <a:solidFill>
                  <a:schemeClr val="tx1"/>
                </a:solidFill>
                <a:latin typeface="Arial"/>
                <a:cs typeface="Arial"/>
              </a:rPr>
              <a:t>Ausbildungskoordination als Schlüsselelement</a:t>
            </a:r>
            <a:endParaRPr lang="en-US">
              <a:solidFill>
                <a:schemeClr val="tx1"/>
              </a:solidFill>
              <a:latin typeface="Arial"/>
              <a:cs typeface="Arial"/>
            </a:endParaRPr>
          </a:p>
          <a:p>
            <a:pPr>
              <a:lnSpc>
                <a:spcPct val="100000"/>
              </a:lnSpc>
            </a:pPr>
            <a:endParaRPr lang="de-DE" sz="1200">
              <a:solidFill>
                <a:srgbClr val="E60005"/>
              </a:solidFill>
              <a:latin typeface="Arial"/>
              <a:cs typeface="Arial"/>
            </a:endParaRPr>
          </a:p>
          <a:p>
            <a:pPr marL="171450" indent="-171450">
              <a:lnSpc>
                <a:spcPct val="100000"/>
              </a:lnSpc>
              <a:buFont typeface="Arial" panose="020B0604020202020204" pitchFamily="34" charset="0"/>
              <a:buChar char="•"/>
            </a:pPr>
            <a:r>
              <a:rPr lang="de-DE" sz="1200" b="0">
                <a:solidFill>
                  <a:srgbClr val="000000"/>
                </a:solidFill>
                <a:latin typeface="Arial"/>
                <a:cs typeface="Arial"/>
              </a:rPr>
              <a:t>Personalstellen im Bereich </a:t>
            </a:r>
            <a:r>
              <a:rPr lang="de-DE" sz="1200">
                <a:solidFill>
                  <a:srgbClr val="000000"/>
                </a:solidFill>
                <a:latin typeface="Arial"/>
                <a:cs typeface="Arial"/>
              </a:rPr>
              <a:t>Ausbildungskoordination, angedockt in einer eigenen Abteilung</a:t>
            </a:r>
            <a:endParaRPr lang="de-DE" sz="1200" b="0">
              <a:solidFill>
                <a:srgbClr val="000000"/>
              </a:solidFill>
              <a:latin typeface="Arial"/>
              <a:cs typeface="Arial"/>
            </a:endParaRPr>
          </a:p>
          <a:p>
            <a:pPr marL="171450" indent="-171450">
              <a:lnSpc>
                <a:spcPct val="100000"/>
              </a:lnSpc>
              <a:buChar char="•"/>
            </a:pPr>
            <a:r>
              <a:rPr lang="de-DE" sz="1200" b="0">
                <a:solidFill>
                  <a:srgbClr val="000000"/>
                </a:solidFill>
                <a:latin typeface="Arial"/>
                <a:cs typeface="Arial"/>
              </a:rPr>
              <a:t>Ausbildung als gelebte Kultur </a:t>
            </a:r>
          </a:p>
          <a:p>
            <a:pPr marL="171450" indent="-171450">
              <a:lnSpc>
                <a:spcPct val="100000"/>
              </a:lnSpc>
              <a:buChar char="•"/>
            </a:pPr>
            <a:r>
              <a:rPr lang="de-DE" sz="1200" b="0">
                <a:solidFill>
                  <a:srgbClr val="000000"/>
                </a:solidFill>
                <a:latin typeface="Arial"/>
                <a:cs typeface="Arial"/>
              </a:rPr>
              <a:t>Umfasst </a:t>
            </a:r>
            <a:r>
              <a:rPr lang="de-DE" sz="1200">
                <a:solidFill>
                  <a:srgbClr val="000000"/>
                </a:solidFill>
                <a:latin typeface="Arial"/>
                <a:cs typeface="Arial"/>
              </a:rPr>
              <a:t>ganzheitliches Angebot für Azubis</a:t>
            </a:r>
            <a:r>
              <a:rPr lang="de-DE" sz="1200" b="0">
                <a:solidFill>
                  <a:srgbClr val="000000"/>
                </a:solidFill>
                <a:latin typeface="Arial"/>
                <a:cs typeface="Arial"/>
              </a:rPr>
              <a:t>: Erweiterte Lerninhalte im Rahmen der Praxisanleitung, Integrationsmaßnahmen, Wohnraum, etc.</a:t>
            </a:r>
          </a:p>
        </p:txBody>
      </p:sp>
      <p:sp>
        <p:nvSpPr>
          <p:cNvPr id="8" name="Text Placeholder 10">
            <a:extLst>
              <a:ext uri="{FF2B5EF4-FFF2-40B4-BE49-F238E27FC236}">
                <a16:creationId xmlns:a16="http://schemas.microsoft.com/office/drawing/2014/main" id="{E507251D-3E77-91FC-9F6A-A31957EA6E5B}"/>
              </a:ext>
            </a:extLst>
          </p:cNvPr>
          <p:cNvSpPr txBox="1">
            <a:spLocks/>
          </p:cNvSpPr>
          <p:nvPr/>
        </p:nvSpPr>
        <p:spPr>
          <a:xfrm>
            <a:off x="5426972" y="1384300"/>
            <a:ext cx="3283270" cy="3247306"/>
          </a:xfrm>
          <a:prstGeom prst="rect">
            <a:avLst/>
          </a:prstGeom>
          <a:solidFill>
            <a:srgbClr val="D7E6FA"/>
          </a:solidFill>
        </p:spPr>
        <p:txBody>
          <a:bodyPr vert="horz" wrap="square" lIns="216000" tIns="155448" rIns="108000" bIns="0" rtlCol="0" anchor="t">
            <a:noAutofit/>
          </a:bodyPr>
          <a:lstStyle>
            <a:lvl1pPr marL="0" indent="0" algn="l" defTabSz="685800" rtl="0" eaLnBrk="1" latinLnBrk="0" hangingPunct="1">
              <a:lnSpc>
                <a:spcPts val="1800"/>
              </a:lnSpc>
              <a:spcBef>
                <a:spcPts val="0"/>
              </a:spcBef>
              <a:buFont typeface="Arial" panose="020B0604020202020204" pitchFamily="34" charset="0"/>
              <a:buNone/>
              <a:defRPr sz="1400" b="1" kern="1200">
                <a:solidFill>
                  <a:schemeClr val="tx2"/>
                </a:solidFill>
                <a:latin typeface="+mn-lt"/>
                <a:ea typeface="+mn-ea"/>
                <a:cs typeface="+mn-cs"/>
              </a:defRPr>
            </a:lvl1pPr>
            <a:lvl2pPr marL="0" indent="0" algn="l" defTabSz="685800" rtl="0" eaLnBrk="1" latinLnBrk="0" hangingPunct="1">
              <a:lnSpc>
                <a:spcPts val="1800"/>
              </a:lnSpc>
              <a:spcBef>
                <a:spcPts val="1800"/>
              </a:spcBef>
              <a:buFont typeface="Arial" panose="020B0604020202020204" pitchFamily="34" charset="0"/>
              <a:buNone/>
              <a:defRPr sz="1400" b="1" kern="1200">
                <a:solidFill>
                  <a:schemeClr val="tx1"/>
                </a:solidFill>
                <a:latin typeface="+mn-lt"/>
                <a:ea typeface="+mn-ea"/>
                <a:cs typeface="+mn-cs"/>
              </a:defRPr>
            </a:lvl2pPr>
            <a:lvl3pPr marL="0" indent="0" algn="l" defTabSz="685800" rtl="0" eaLnBrk="1" latinLnBrk="0" hangingPunct="1">
              <a:lnSpc>
                <a:spcPts val="1800"/>
              </a:lnSpc>
              <a:spcBef>
                <a:spcPts val="0"/>
              </a:spcBef>
              <a:buFont typeface="Arial" panose="020B0604020202020204" pitchFamily="34" charset="0"/>
              <a:buNone/>
              <a:defRPr sz="1400" kern="1200">
                <a:solidFill>
                  <a:schemeClr val="tx1"/>
                </a:solidFill>
                <a:latin typeface="+mn-lt"/>
                <a:ea typeface="+mn-ea"/>
                <a:cs typeface="+mn-cs"/>
              </a:defRPr>
            </a:lvl3pPr>
            <a:lvl4pPr marL="144000" indent="-144000" algn="l" defTabSz="685800" rtl="0" eaLnBrk="1" latinLnBrk="0" hangingPunct="1">
              <a:lnSpc>
                <a:spcPts val="18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4pPr>
            <a:lvl5pPr marL="288000" indent="-144000" algn="l" defTabSz="685800" rtl="0" eaLnBrk="1" latinLnBrk="0" hangingPunct="1">
              <a:lnSpc>
                <a:spcPts val="1800"/>
              </a:lnSpc>
              <a:spcBef>
                <a:spcPts val="0"/>
              </a:spcBef>
              <a:buFont typeface="Arial" panose="020B0604020202020204" pitchFamily="34" charset="0"/>
              <a:buChar char="•"/>
              <a:defRPr sz="1400" kern="1200">
                <a:solidFill>
                  <a:schemeClr val="tx1"/>
                </a:solidFill>
                <a:latin typeface="+mn-lt"/>
                <a:ea typeface="+mn-ea"/>
                <a:cs typeface="+mn-cs"/>
              </a:defRPr>
            </a:lvl5pPr>
            <a:lvl6pPr marL="432000" indent="-144000" algn="l" defTabSz="685800" rtl="0" eaLnBrk="1" latinLnBrk="0" hangingPunct="1">
              <a:lnSpc>
                <a:spcPts val="1800"/>
              </a:lnSpc>
              <a:spcBef>
                <a:spcPts val="0"/>
              </a:spcBef>
              <a:buFont typeface="Symbol" panose="05050102010706020507" pitchFamily="18" charset="2"/>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endParaRPr lang="de-DE">
              <a:latin typeface="Arial"/>
              <a:cs typeface="Arial"/>
            </a:endParaRPr>
          </a:p>
          <a:p>
            <a:pPr marL="171450" indent="-171450">
              <a:lnSpc>
                <a:spcPct val="100000"/>
              </a:lnSpc>
              <a:buChar char="•"/>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endParaRPr lang="de-DE" sz="1200" b="0">
              <a:solidFill>
                <a:srgbClr val="000000"/>
              </a:solidFill>
              <a:latin typeface="Arial"/>
              <a:cs typeface="Arial"/>
            </a:endParaRPr>
          </a:p>
          <a:p>
            <a:pPr>
              <a:lnSpc>
                <a:spcPct val="100000"/>
              </a:lnSpc>
            </a:pPr>
            <a:r>
              <a:rPr lang="de-DE" sz="1100" b="0">
                <a:solidFill>
                  <a:srgbClr val="000000"/>
                </a:solidFill>
                <a:latin typeface="Arial"/>
                <a:cs typeface="Arial"/>
              </a:rPr>
              <a:t>Heute mit uns:</a:t>
            </a:r>
          </a:p>
          <a:p>
            <a:pPr>
              <a:lnSpc>
                <a:spcPct val="100000"/>
              </a:lnSpc>
            </a:pPr>
            <a:r>
              <a:rPr lang="de-DE" sz="1100" b="0">
                <a:solidFill>
                  <a:srgbClr val="000000"/>
                </a:solidFill>
                <a:latin typeface="Arial"/>
                <a:cs typeface="Arial"/>
              </a:rPr>
              <a:t>Alexander Voigt (Pflegedirektor &amp; Prokurist)</a:t>
            </a:r>
          </a:p>
        </p:txBody>
      </p:sp>
      <p:sp>
        <p:nvSpPr>
          <p:cNvPr id="3" name="Titel 1">
            <a:extLst>
              <a:ext uri="{FF2B5EF4-FFF2-40B4-BE49-F238E27FC236}">
                <a16:creationId xmlns:a16="http://schemas.microsoft.com/office/drawing/2014/main" id="{F0F9BECD-6464-49CB-1A9B-4C5C294C96E4}"/>
              </a:ext>
            </a:extLst>
          </p:cNvPr>
          <p:cNvSpPr txBox="1">
            <a:spLocks/>
          </p:cNvSpPr>
          <p:nvPr/>
        </p:nvSpPr>
        <p:spPr>
          <a:xfrm>
            <a:off x="431992" y="632064"/>
            <a:ext cx="7370565" cy="647899"/>
          </a:xfrm>
          <a:prstGeom prst="rect">
            <a:avLst/>
          </a:prstGeom>
        </p:spPr>
        <p:txBody>
          <a:bodyPr vert="horz" lIns="0" tIns="0" rIns="0" bIns="0" rtlCol="0" anchor="t" anchorCtr="0">
            <a:noAutofit/>
          </a:bodyPr>
          <a:lstStyle>
            <a:lvl1pPr algn="l" defTabSz="685800" rtl="0" eaLnBrk="1" latinLnBrk="0" hangingPunct="1">
              <a:lnSpc>
                <a:spcPts val="2400"/>
              </a:lnSpc>
              <a:spcBef>
                <a:spcPct val="0"/>
              </a:spcBef>
              <a:buNone/>
              <a:defRPr sz="2000" b="1" i="0" kern="1200">
                <a:solidFill>
                  <a:schemeClr val="tx2"/>
                </a:solidFill>
                <a:latin typeface="Georgia" panose="02040502050405020303" pitchFamily="18" charset="0"/>
                <a:ea typeface="+mj-ea"/>
                <a:cs typeface="+mj-cs"/>
              </a:defRPr>
            </a:lvl1pPr>
          </a:lstStyle>
          <a:p>
            <a:pPr lvl="0"/>
            <a:r>
              <a:rPr lang="de-DE">
                <a:latin typeface="Georgia"/>
              </a:rPr>
              <a:t>Lösung 2: DRK Heidenheim </a:t>
            </a:r>
            <a:r>
              <a:rPr lang="de-DE"/>
              <a:t>Pflegedienste</a:t>
            </a:r>
            <a:r>
              <a:rPr lang="de-DE" b="0"/>
              <a:t> </a:t>
            </a:r>
            <a:r>
              <a:rPr lang="de-DE">
                <a:latin typeface="Georgia"/>
              </a:rPr>
              <a:t>gGmbH</a:t>
            </a:r>
            <a:endParaRPr lang="de-DE"/>
          </a:p>
        </p:txBody>
      </p:sp>
      <p:pic>
        <p:nvPicPr>
          <p:cNvPr id="7" name="Picture 6">
            <a:extLst>
              <a:ext uri="{FF2B5EF4-FFF2-40B4-BE49-F238E27FC236}">
                <a16:creationId xmlns:a16="http://schemas.microsoft.com/office/drawing/2014/main" id="{59911BF2-9F39-F4B8-910D-DA7FA546AF97}"/>
              </a:ext>
            </a:extLst>
          </p:cNvPr>
          <p:cNvPicPr>
            <a:picLocks noChangeAspect="1"/>
          </p:cNvPicPr>
          <p:nvPr/>
        </p:nvPicPr>
        <p:blipFill>
          <a:blip r:embed="rId3"/>
          <a:srcRect l="42739" t="252" b="2318"/>
          <a:stretch>
            <a:fillRect/>
          </a:stretch>
        </p:blipFill>
        <p:spPr>
          <a:xfrm>
            <a:off x="6941061" y="90186"/>
            <a:ext cx="2135116" cy="613886"/>
          </a:xfrm>
          <a:prstGeom prst="rect">
            <a:avLst/>
          </a:prstGeom>
        </p:spPr>
      </p:pic>
      <p:sp>
        <p:nvSpPr>
          <p:cNvPr id="14" name="Fußzeilenplatzhalter 3">
            <a:extLst>
              <a:ext uri="{FF2B5EF4-FFF2-40B4-BE49-F238E27FC236}">
                <a16:creationId xmlns:a16="http://schemas.microsoft.com/office/drawing/2014/main" id="{8767B9D2-3F2E-238E-893D-0C2A44C3961E}"/>
              </a:ext>
            </a:extLst>
          </p:cNvPr>
          <p:cNvSpPr>
            <a:spLocks noGrp="1"/>
          </p:cNvSpPr>
          <p:nvPr>
            <p:ph type="ftr" sz="quarter" idx="11"/>
          </p:nvPr>
        </p:nvSpPr>
        <p:spPr>
          <a:xfrm>
            <a:off x="431993" y="4737278"/>
            <a:ext cx="8280000" cy="82323"/>
          </a:xfrm>
        </p:spPr>
        <p:txBody>
          <a:bodyPr/>
          <a:lstStyle/>
          <a:p>
            <a:r>
              <a:rPr lang="de-DE"/>
              <a:t>DRK-Solutions 2026</a:t>
            </a:r>
            <a:endParaRPr lang="en-US"/>
          </a:p>
        </p:txBody>
      </p:sp>
      <p:pic>
        <p:nvPicPr>
          <p:cNvPr id="2050" name="Picture 2" descr="Alexander Voigt, Pflegedirektor und Prokurist der Heidenheim Pflegedienste gGmbH">
            <a:extLst>
              <a:ext uri="{FF2B5EF4-FFF2-40B4-BE49-F238E27FC236}">
                <a16:creationId xmlns:a16="http://schemas.microsoft.com/office/drawing/2014/main" id="{0B60CA7D-50DB-835A-55D9-DF7BED81C5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328" y="1098331"/>
            <a:ext cx="1964558" cy="2946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197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9FD38-DCC3-383B-300A-A41ECF9E8993}"/>
              </a:ext>
            </a:extLst>
          </p:cNvPr>
          <p:cNvSpPr>
            <a:spLocks noGrp="1"/>
          </p:cNvSpPr>
          <p:nvPr>
            <p:ph type="ctrTitle"/>
          </p:nvPr>
        </p:nvSpPr>
        <p:spPr/>
        <p:txBody>
          <a:bodyPr/>
          <a:lstStyle/>
          <a:p>
            <a:r>
              <a:rPr lang="en-US"/>
              <a:t>„Integration in Arbeit“</a:t>
            </a:r>
            <a:br>
              <a:rPr lang="en-US"/>
            </a:br>
            <a:endParaRPr lang="en-US"/>
          </a:p>
        </p:txBody>
      </p:sp>
      <p:sp>
        <p:nvSpPr>
          <p:cNvPr id="3" name="Subtitle 2">
            <a:extLst>
              <a:ext uri="{FF2B5EF4-FFF2-40B4-BE49-F238E27FC236}">
                <a16:creationId xmlns:a16="http://schemas.microsoft.com/office/drawing/2014/main" id="{054A7525-4891-A093-BA1C-9C61C935F3A5}"/>
              </a:ext>
            </a:extLst>
          </p:cNvPr>
          <p:cNvSpPr>
            <a:spLocks noGrp="1"/>
          </p:cNvSpPr>
          <p:nvPr>
            <p:ph type="subTitle" idx="1"/>
          </p:nvPr>
        </p:nvSpPr>
        <p:spPr/>
        <p:txBody>
          <a:bodyPr/>
          <a:lstStyle/>
          <a:p>
            <a:r>
              <a:rPr lang="en-US"/>
              <a:t>DRK </a:t>
            </a:r>
            <a:r>
              <a:rPr lang="en-US" err="1"/>
              <a:t>Kreisverband</a:t>
            </a:r>
            <a:r>
              <a:rPr lang="en-US"/>
              <a:t> </a:t>
            </a:r>
            <a:r>
              <a:rPr lang="en-US" err="1"/>
              <a:t>Lausitz</a:t>
            </a:r>
            <a:r>
              <a:rPr lang="en-US"/>
              <a:t> </a:t>
            </a:r>
            <a:r>
              <a:rPr lang="en-US" err="1"/>
              <a:t>e.V.</a:t>
            </a:r>
            <a:endParaRPr lang="en-US"/>
          </a:p>
        </p:txBody>
      </p:sp>
      <p:sp>
        <p:nvSpPr>
          <p:cNvPr id="5" name="Text Placeholder 4">
            <a:extLst>
              <a:ext uri="{FF2B5EF4-FFF2-40B4-BE49-F238E27FC236}">
                <a16:creationId xmlns:a16="http://schemas.microsoft.com/office/drawing/2014/main" id="{77CFC4AF-2212-766C-44EC-A832FA6E15F2}"/>
              </a:ext>
            </a:extLst>
          </p:cNvPr>
          <p:cNvSpPr>
            <a:spLocks noGrp="1"/>
          </p:cNvSpPr>
          <p:nvPr>
            <p:ph type="body" sz="quarter" idx="14"/>
          </p:nvPr>
        </p:nvSpPr>
        <p:spPr/>
        <p:txBody>
          <a:bodyPr/>
          <a:lstStyle/>
          <a:p>
            <a:endParaRPr lang="en-US"/>
          </a:p>
        </p:txBody>
      </p:sp>
      <p:sp>
        <p:nvSpPr>
          <p:cNvPr id="6" name="Footer Placeholder 5">
            <a:extLst>
              <a:ext uri="{FF2B5EF4-FFF2-40B4-BE49-F238E27FC236}">
                <a16:creationId xmlns:a16="http://schemas.microsoft.com/office/drawing/2014/main" id="{0A8BD17F-3FDF-09CF-4882-2AD131F0CC1F}"/>
              </a:ext>
            </a:extLst>
          </p:cNvPr>
          <p:cNvSpPr>
            <a:spLocks noGrp="1"/>
          </p:cNvSpPr>
          <p:nvPr>
            <p:ph type="ftr" sz="quarter" idx="15"/>
          </p:nvPr>
        </p:nvSpPr>
        <p:spPr/>
        <p:txBody>
          <a:bodyPr/>
          <a:lstStyle/>
          <a:p>
            <a:r>
              <a:rPr lang="de-DE"/>
              <a:t>Skalierung im DRK 2025</a:t>
            </a:r>
          </a:p>
        </p:txBody>
      </p:sp>
      <p:sp>
        <p:nvSpPr>
          <p:cNvPr id="7" name="Slide Number Placeholder 6">
            <a:extLst>
              <a:ext uri="{FF2B5EF4-FFF2-40B4-BE49-F238E27FC236}">
                <a16:creationId xmlns:a16="http://schemas.microsoft.com/office/drawing/2014/main" id="{26245975-E508-E765-2634-0CAFF4A42696}"/>
              </a:ext>
            </a:extLst>
          </p:cNvPr>
          <p:cNvSpPr>
            <a:spLocks noGrp="1"/>
          </p:cNvSpPr>
          <p:nvPr>
            <p:ph type="sldNum" sz="quarter" idx="16"/>
          </p:nvPr>
        </p:nvSpPr>
        <p:spPr/>
        <p:txBody>
          <a:bodyPr/>
          <a:lstStyle/>
          <a:p>
            <a:fld id="{EADB90F9-9C8B-4738-A50E-8F04301A8C13}" type="slidenum">
              <a:rPr lang="de-DE" smtClean="0"/>
              <a:pPr/>
              <a:t>9</a:t>
            </a:fld>
            <a:endParaRPr lang="de-DE"/>
          </a:p>
        </p:txBody>
      </p:sp>
      <p:pic>
        <p:nvPicPr>
          <p:cNvPr id="11" name="Picture Placeholder 10">
            <a:extLst>
              <a:ext uri="{FF2B5EF4-FFF2-40B4-BE49-F238E27FC236}">
                <a16:creationId xmlns:a16="http://schemas.microsoft.com/office/drawing/2014/main" id="{214A821F-A225-16F6-001B-CD0C3558062C}"/>
              </a:ext>
            </a:extLst>
          </p:cNvPr>
          <p:cNvPicPr>
            <a:picLocks noGrp="1" noChangeAspect="1"/>
          </p:cNvPicPr>
          <p:nvPr>
            <p:ph type="pic" sz="quarter" idx="13"/>
          </p:nvPr>
        </p:nvPicPr>
        <p:blipFill>
          <a:blip r:embed="rId2"/>
          <a:srcRect t="13052" b="37350"/>
          <a:stretch>
            <a:fillRect/>
          </a:stretch>
        </p:blipFill>
        <p:spPr>
          <a:xfrm>
            <a:off x="431993" y="719988"/>
            <a:ext cx="8280000" cy="2736000"/>
          </a:xfrm>
          <a:prstGeom prst="rect">
            <a:avLst/>
          </a:prstGeom>
        </p:spPr>
      </p:pic>
    </p:spTree>
    <p:extLst>
      <p:ext uri="{BB962C8B-B14F-4D97-AF65-F5344CB8AC3E}">
        <p14:creationId xmlns:p14="http://schemas.microsoft.com/office/powerpoint/2010/main" val="26784674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TEMPLATESTYLE" val="3"/>
</p:tagLst>
</file>

<file path=ppt/tags/tag2.xml><?xml version="1.0" encoding="utf-8"?>
<p:tagLst xmlns:a="http://schemas.openxmlformats.org/drawingml/2006/main" xmlns:r="http://schemas.openxmlformats.org/officeDocument/2006/relationships" xmlns:p="http://schemas.openxmlformats.org/presentationml/2006/main">
  <p:tag name="EE4P_TEMPLATESTYLE" val="3"/>
</p:tagLst>
</file>

<file path=ppt/tags/tag3.xml><?xml version="1.0" encoding="utf-8"?>
<p:tagLst xmlns:a="http://schemas.openxmlformats.org/drawingml/2006/main" xmlns:r="http://schemas.openxmlformats.org/officeDocument/2006/relationships" xmlns:p="http://schemas.openxmlformats.org/presentationml/2006/main">
  <p:tag name="EE4P_TEMPLATESTYLE" val="3"/>
</p:tagLst>
</file>

<file path=ppt/tags/tag4.xml><?xml version="1.0" encoding="utf-8"?>
<p:tagLst xmlns:a="http://schemas.openxmlformats.org/drawingml/2006/main" xmlns:r="http://schemas.openxmlformats.org/officeDocument/2006/relationships" xmlns:p="http://schemas.openxmlformats.org/presentationml/2006/main">
  <p:tag name="EE4P_TEMPLATESTYLE" val="3"/>
</p:tagLst>
</file>

<file path=ppt/tags/tag5.xml><?xml version="1.0" encoding="utf-8"?>
<p:tagLst xmlns:a="http://schemas.openxmlformats.org/drawingml/2006/main" xmlns:r="http://schemas.openxmlformats.org/officeDocument/2006/relationships" xmlns:p="http://schemas.openxmlformats.org/presentationml/2006/main">
  <p:tag name="EE4P_TEMPLATESTYLE" val="3"/>
</p:tagLst>
</file>

<file path=ppt/theme/theme1.xml><?xml version="1.0" encoding="utf-8"?>
<a:theme xmlns:a="http://schemas.openxmlformats.org/drawingml/2006/main" name="Office">
  <a:themeElements>
    <a:clrScheme name="Benutzerdefiniert 9">
      <a:dk1>
        <a:srgbClr val="000000"/>
      </a:dk1>
      <a:lt1>
        <a:srgbClr val="FFFFFF"/>
      </a:lt1>
      <a:dk2>
        <a:srgbClr val="E60005"/>
      </a:dk2>
      <a:lt2>
        <a:srgbClr val="EBF5FF"/>
      </a:lt2>
      <a:accent1>
        <a:srgbClr val="E60005"/>
      </a:accent1>
      <a:accent2>
        <a:srgbClr val="EB8264"/>
      </a:accent2>
      <a:accent3>
        <a:srgbClr val="B3C3D7"/>
      </a:accent3>
      <a:accent4>
        <a:srgbClr val="FAC3AF"/>
      </a:accent4>
      <a:accent5>
        <a:srgbClr val="D7E6FA"/>
      </a:accent5>
      <a:accent6>
        <a:srgbClr val="FADCD2"/>
      </a:accent6>
      <a:hlink>
        <a:srgbClr val="E60005"/>
      </a:hlink>
      <a:folHlink>
        <a:srgbClr val="002D55"/>
      </a:folHlink>
    </a:clrScheme>
    <a:fontScheme name="Benutzerdefiniert 1">
      <a:majorFont>
        <a:latin typeface="Merriweather Black"/>
        <a:ea typeface=""/>
        <a:cs typeface=""/>
      </a:majorFont>
      <a:minorFont>
        <a:latin typefac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K_Praesentation_16zu9.potx" id="{ECE789FE-1535-46D4-B61E-9EE5279B2F04}" vid="{F63484E8-8117-47E9-B3B0-F153AC2FE3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93050C74D0DF746890CF64B245C9CD6" ma:contentTypeVersion="4731" ma:contentTypeDescription="Ein neues Dokument erstellen." ma:contentTypeScope="" ma:versionID="79c752a22d5487fc49bff55fa90d626c">
  <xsd:schema xmlns:xsd="http://www.w3.org/2001/XMLSchema" xmlns:xs="http://www.w3.org/2001/XMLSchema" xmlns:p="http://schemas.microsoft.com/office/2006/metadata/properties" xmlns:ns2="e8d7a9c6-e82d-4466-9e7a-badf8676663c" xmlns:ns3="d02bc21f-b422-453a-9fda-7f6baffa8462" targetNamespace="http://schemas.microsoft.com/office/2006/metadata/properties" ma:root="true" ma:fieldsID="cd1fec4488555ff4e97c333f6e51f307" ns2:_="" ns3:_="">
    <xsd:import namespace="e8d7a9c6-e82d-4466-9e7a-badf8676663c"/>
    <xsd:import namespace="d02bc21f-b422-453a-9fda-7f6baffa846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d7a9c6-e82d-4466-9e7a-badf8676663c"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dexed="true"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Freigegeben für - Details" ma:internalName="SharedWithDetails" ma:readOnly="true">
      <xsd:simpleType>
        <xsd:restriction base="dms:Note">
          <xsd:maxLength value="255"/>
        </xsd:restriction>
      </xsd:simpleType>
    </xsd:element>
    <xsd:element name="TaxCatchAll" ma:index="26" nillable="true" ma:displayName="Taxonomy Catch All Column" ma:hidden="true" ma:list="{2dd0001d-4664-4199-a7a2-a316d0d4d5cc}" ma:internalName="TaxCatchAll" ma:showField="CatchAllData" ma:web="e8d7a9c6-e82d-4466-9e7a-badf8676663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bc21f-b422-453a-9fda-7f6baffa846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4b42da31-f07d-4bc5-921b-0bfb276d624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e8d7a9c6-e82d-4466-9e7a-badf8676663c">UPW7SVMUV64P-1210661889-1300300</_dlc_DocId>
    <_dlc_DocIdUrl xmlns="e8d7a9c6-e82d-4466-9e7a-badf8676663c">
      <Url>https://drkgsberlin.sharepoint.com/sites/Bereich_4/_layouts/15/DocIdRedir.aspx?ID=UPW7SVMUV64P-1210661889-1300300</Url>
      <Description>UPW7SVMUV64P-1210661889-1300300</Description>
    </_dlc_DocIdUrl>
    <lcf76f155ced4ddcb4097134ff3c332f xmlns="d02bc21f-b422-453a-9fda-7f6baffa8462">
      <Terms xmlns="http://schemas.microsoft.com/office/infopath/2007/PartnerControls"/>
    </lcf76f155ced4ddcb4097134ff3c332f>
    <TaxCatchAll xmlns="e8d7a9c6-e82d-4466-9e7a-badf8676663c"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D025350-9684-43C1-A028-7DF3B3857296}">
  <ds:schemaRefs>
    <ds:schemaRef ds:uri="http://schemas.microsoft.com/sharepoint/v3/contenttype/forms"/>
  </ds:schemaRefs>
</ds:datastoreItem>
</file>

<file path=customXml/itemProps2.xml><?xml version="1.0" encoding="utf-8"?>
<ds:datastoreItem xmlns:ds="http://schemas.openxmlformats.org/officeDocument/2006/customXml" ds:itemID="{2456725D-AC45-4B4F-B5AF-388A745525A6}">
  <ds:schemaRefs>
    <ds:schemaRef ds:uri="d02bc21f-b422-453a-9fda-7f6baffa8462"/>
    <ds:schemaRef ds:uri="e8d7a9c6-e82d-4466-9e7a-badf867666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EA0D260-5AAB-4B10-83CF-256FDC28950B}">
  <ds:schemaRefs>
    <ds:schemaRef ds:uri="d02bc21f-b422-453a-9fda-7f6baffa8462"/>
    <ds:schemaRef ds:uri="e8d7a9c6-e82d-4466-9e7a-badf867666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F183FC5F-DF89-446A-ACC7-013F4B2ADE4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Template>
  <TotalTime>0</TotalTime>
  <Words>3536</Words>
  <Application>Microsoft Office PowerPoint</Application>
  <PresentationFormat>Bildschirmpräsentation (16:9)</PresentationFormat>
  <Paragraphs>537</Paragraphs>
  <Slides>41</Slides>
  <Notes>17</Notes>
  <HiddenSlides>6</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41</vt:i4>
      </vt:variant>
    </vt:vector>
  </HeadingPairs>
  <TitlesOfParts>
    <vt:vector size="52" baseType="lpstr">
      <vt:lpstr>Aptos</vt:lpstr>
      <vt:lpstr>Arial</vt:lpstr>
      <vt:lpstr>Calibri</vt:lpstr>
      <vt:lpstr>Calibri,Sans-Serif</vt:lpstr>
      <vt:lpstr>Courier New</vt:lpstr>
      <vt:lpstr>Georgia</vt:lpstr>
      <vt:lpstr>HelveticaNeueLT Std</vt:lpstr>
      <vt:lpstr>Merriweather Black</vt:lpstr>
      <vt:lpstr>Symbol</vt:lpstr>
      <vt:lpstr>Wingdings</vt:lpstr>
      <vt:lpstr>Office</vt:lpstr>
      <vt:lpstr>DRK-Solutions Innovation im Verband verbreiten</vt:lpstr>
      <vt:lpstr>Willkommen! </vt:lpstr>
      <vt:lpstr>Agenda </vt:lpstr>
      <vt:lpstr>Das Team hinter DRK-Solutions</vt:lpstr>
      <vt:lpstr>DRK-Solutions im Überblick</vt:lpstr>
      <vt:lpstr>DRK-Solutions – Ablauf 2026</vt:lpstr>
      <vt:lpstr>PowerPoint-Präsentation</vt:lpstr>
      <vt:lpstr>PowerPoint-Präsentation</vt:lpstr>
      <vt:lpstr>„Integration in Arbeit“ </vt:lpstr>
      <vt:lpstr>Der KV-Lausitz e.V. &amp; das Projekt Integration in Arbeit</vt:lpstr>
      <vt:lpstr>Der KV-Lausitz e.V. &amp; das Projekt Integration in Arbeit</vt:lpstr>
      <vt:lpstr>Bausteine: Was das Projekt ausmacht</vt:lpstr>
      <vt:lpstr>1. Beratung &amp; Begleitung ausländischer Fachkräfte</vt:lpstr>
      <vt:lpstr>2. Beratung von Einrichtungen und im Verband</vt:lpstr>
      <vt:lpstr>3. Ausbildungsmöglichkeiten des DRK-Kreisverbands bei der Zielgruppe bekannt machen</vt:lpstr>
      <vt:lpstr>Tipps für den Einstieg:</vt:lpstr>
      <vt:lpstr>Habt ihr Verständnisfragen?</vt:lpstr>
      <vt:lpstr>„Ausbildung leben, Nachwuchskräfte fördern“</vt:lpstr>
      <vt:lpstr>Die DRK Heidenheim Pflegedienste gGmbH</vt:lpstr>
      <vt:lpstr>Die DRK Heidenheim Pflegedienste gGmbH</vt:lpstr>
      <vt:lpstr>Bausteine: Was das Projekt ausmacht</vt:lpstr>
      <vt:lpstr>1. Ausbildungskoordination einstellen und organisatorisch einbetten </vt:lpstr>
      <vt:lpstr>2.  Praxisanleitung stärken</vt:lpstr>
      <vt:lpstr>3. Ausbildung als gelebte Kultur  </vt:lpstr>
      <vt:lpstr>4. Ressourcen bündeln &amp; ergänzende, unterstützende Maßnahmen ergreifen</vt:lpstr>
      <vt:lpstr>Tipps für den Einstieg:</vt:lpstr>
      <vt:lpstr>Fazit</vt:lpstr>
      <vt:lpstr>Habt ihr Verständnisfragen?</vt:lpstr>
      <vt:lpstr>Vertiefender Austausch</vt:lpstr>
      <vt:lpstr>Weiter mit DRK-Solutions: Lösungswerkstatt</vt:lpstr>
      <vt:lpstr>Weitere Schritte: Seid dabei!</vt:lpstr>
      <vt:lpstr>Projektablauf</vt:lpstr>
      <vt:lpstr>Wir freuen uns über Feedback zur heutigen Auftakt-Veranstaltung:</vt:lpstr>
      <vt:lpstr>Fragen? Sonst – danke für die Aufmerksamkeit!</vt:lpstr>
      <vt:lpstr>Zusätzliche Informationen aus der Auftaktveranstaltung:</vt:lpstr>
      <vt:lpstr>Leistungen für Teilnehmende Verbände</vt:lpstr>
      <vt:lpstr>Bei der Lösungswerkstatt treffen sich die Skalierungscluster zum ersten Mal und starten mit der Übertragung.</vt:lpstr>
      <vt:lpstr>Die weitere Übertragung in die übernehmenden Verbände wird durch das GS-Team begleitet. </vt:lpstr>
      <vt:lpstr>Aufwand für Teilnehmende in Tagen </vt:lpstr>
      <vt:lpstr>Weitere Schritte: Seid dabei!</vt:lpstr>
      <vt:lpstr>Der KV-Lausitz e.V. &amp; das Projekt Integration in Arbeit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Linda Kearns</dc:creator>
  <cp:lastModifiedBy>Anna Christina Kapp</cp:lastModifiedBy>
  <cp:revision>323</cp:revision>
  <dcterms:created xsi:type="dcterms:W3CDTF">2021-06-02T10:37:36Z</dcterms:created>
  <dcterms:modified xsi:type="dcterms:W3CDTF">2026-03-18T14:25:45Z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o_HilfslinienVertical">
    <vt:lpwstr>CustomLayout</vt:lpwstr>
  </property>
  <property fmtid="{D5CDD505-2E9C-101B-9397-08002B2CF9AE}" pid="3" name="ho_HilfslinienVertical1">
    <vt:lpwstr>1.2</vt:lpwstr>
  </property>
  <property fmtid="{D5CDD505-2E9C-101B-9397-08002B2CF9AE}" pid="4" name="ho_HilfslinienVertical2">
    <vt:lpwstr>12.4</vt:lpwstr>
  </property>
  <property fmtid="{D5CDD505-2E9C-101B-9397-08002B2CF9AE}" pid="5" name="ho_HilfslinienVertical3">
    <vt:lpwstr>13</vt:lpwstr>
  </property>
  <property fmtid="{D5CDD505-2E9C-101B-9397-08002B2CF9AE}" pid="6" name="ho_HilfslinienVertical4">
    <vt:lpwstr>24.2</vt:lpwstr>
  </property>
  <property fmtid="{D5CDD505-2E9C-101B-9397-08002B2CF9AE}" pid="7" name="ho_HilfslinienVertical5">
    <vt:lpwstr>23.9</vt:lpwstr>
  </property>
  <property fmtid="{D5CDD505-2E9C-101B-9397-08002B2CF9AE}" pid="8" name="ho_HilfslinienVertical6">
    <vt:lpwstr>5.2</vt:lpwstr>
  </property>
  <property fmtid="{D5CDD505-2E9C-101B-9397-08002B2CF9AE}" pid="9" name="ho_HilfslinienVertical7">
    <vt:lpwstr/>
  </property>
  <property fmtid="{D5CDD505-2E9C-101B-9397-08002B2CF9AE}" pid="10" name="ho_HilfslinienVertical8">
    <vt:lpwstr/>
  </property>
  <property fmtid="{D5CDD505-2E9C-101B-9397-08002B2CF9AE}" pid="11" name="ho_HilfslinienVertical9">
    <vt:lpwstr/>
  </property>
  <property fmtid="{D5CDD505-2E9C-101B-9397-08002B2CF9AE}" pid="12" name="ho_HilfslinienVertical10">
    <vt:lpwstr/>
  </property>
  <property fmtid="{D5CDD505-2E9C-101B-9397-08002B2CF9AE}" pid="13" name="ho_HilfslinienVertical11">
    <vt:lpwstr/>
  </property>
  <property fmtid="{D5CDD505-2E9C-101B-9397-08002B2CF9AE}" pid="14" name="ho_HilfslinienVertical12">
    <vt:lpwstr/>
  </property>
  <property fmtid="{D5CDD505-2E9C-101B-9397-08002B2CF9AE}" pid="15" name="ho_HilfslinienVertical13">
    <vt:lpwstr/>
  </property>
  <property fmtid="{D5CDD505-2E9C-101B-9397-08002B2CF9AE}" pid="16" name="ho_HilfslinienVertical14">
    <vt:lpwstr/>
  </property>
  <property fmtid="{D5CDD505-2E9C-101B-9397-08002B2CF9AE}" pid="17" name="ho_HilfslinienVertical15">
    <vt:lpwstr/>
  </property>
  <property fmtid="{D5CDD505-2E9C-101B-9397-08002B2CF9AE}" pid="18" name="ho_HilfslinienVertical16">
    <vt:lpwstr/>
  </property>
  <property fmtid="{D5CDD505-2E9C-101B-9397-08002B2CF9AE}" pid="19" name="ho_HilfslinienVertical17">
    <vt:lpwstr/>
  </property>
  <property fmtid="{D5CDD505-2E9C-101B-9397-08002B2CF9AE}" pid="20" name="ho_HilfslinienVertical18">
    <vt:lpwstr/>
  </property>
  <property fmtid="{D5CDD505-2E9C-101B-9397-08002B2CF9AE}" pid="21" name="ho_HilfslinienVertical19">
    <vt:lpwstr/>
  </property>
  <property fmtid="{D5CDD505-2E9C-101B-9397-08002B2CF9AE}" pid="22" name="ho_HilfslinienVertical20">
    <vt:lpwstr/>
  </property>
  <property fmtid="{D5CDD505-2E9C-101B-9397-08002B2CF9AE}" pid="23" name="ho_HilfslinienHorizontal">
    <vt:lpwstr>CustomLayout</vt:lpwstr>
  </property>
  <property fmtid="{D5CDD505-2E9C-101B-9397-08002B2CF9AE}" pid="24" name="ho_HilfslinienHorizontal1">
    <vt:lpwstr>.6</vt:lpwstr>
  </property>
  <property fmtid="{D5CDD505-2E9C-101B-9397-08002B2CF9AE}" pid="25" name="ho_HilfslinienHorizontal2">
    <vt:lpwstr>1.8</vt:lpwstr>
  </property>
  <property fmtid="{D5CDD505-2E9C-101B-9397-08002B2CF9AE}" pid="26" name="ho_HilfslinienHorizontal3">
    <vt:lpwstr>2.4</vt:lpwstr>
  </property>
  <property fmtid="{D5CDD505-2E9C-101B-9397-08002B2CF9AE}" pid="27" name="ho_HilfslinienHorizontal4">
    <vt:lpwstr>9.6</vt:lpwstr>
  </property>
  <property fmtid="{D5CDD505-2E9C-101B-9397-08002B2CF9AE}" pid="28" name="ho_HilfslinienHorizontal5">
    <vt:lpwstr>10.2</vt:lpwstr>
  </property>
  <property fmtid="{D5CDD505-2E9C-101B-9397-08002B2CF9AE}" pid="29" name="ho_HilfslinienHorizontal6">
    <vt:lpwstr>9.3</vt:lpwstr>
  </property>
  <property fmtid="{D5CDD505-2E9C-101B-9397-08002B2CF9AE}" pid="30" name="ho_HilfslinienHorizontal7">
    <vt:lpwstr>2</vt:lpwstr>
  </property>
  <property fmtid="{D5CDD505-2E9C-101B-9397-08002B2CF9AE}" pid="31" name="ho_HilfslinienHorizontal8">
    <vt:lpwstr>12.588</vt:lpwstr>
  </property>
  <property fmtid="{D5CDD505-2E9C-101B-9397-08002B2CF9AE}" pid="32" name="ho_HilfslinienHorizontal9">
    <vt:lpwstr>5</vt:lpwstr>
  </property>
  <property fmtid="{D5CDD505-2E9C-101B-9397-08002B2CF9AE}" pid="33" name="ho_HilfslinienHorizontal10">
    <vt:lpwstr/>
  </property>
  <property fmtid="{D5CDD505-2E9C-101B-9397-08002B2CF9AE}" pid="34" name="ho_HilfslinienHorizontal11">
    <vt:lpwstr/>
  </property>
  <property fmtid="{D5CDD505-2E9C-101B-9397-08002B2CF9AE}" pid="35" name="ho_HilfslinienHorizontal12">
    <vt:lpwstr/>
  </property>
  <property fmtid="{D5CDD505-2E9C-101B-9397-08002B2CF9AE}" pid="36" name="ho_HilfslinienHorizontal13">
    <vt:lpwstr/>
  </property>
  <property fmtid="{D5CDD505-2E9C-101B-9397-08002B2CF9AE}" pid="37" name="ho_HilfslinienHorizontal14">
    <vt:lpwstr/>
  </property>
  <property fmtid="{D5CDD505-2E9C-101B-9397-08002B2CF9AE}" pid="38" name="ho_HilfslinienHorizontal15">
    <vt:lpwstr/>
  </property>
  <property fmtid="{D5CDD505-2E9C-101B-9397-08002B2CF9AE}" pid="39" name="ho_HilfslinienHorizontal16">
    <vt:lpwstr/>
  </property>
  <property fmtid="{D5CDD505-2E9C-101B-9397-08002B2CF9AE}" pid="40" name="ho_HilfslinienHorizontal17">
    <vt:lpwstr/>
  </property>
  <property fmtid="{D5CDD505-2E9C-101B-9397-08002B2CF9AE}" pid="41" name="ho_HilfslinienHorizontal18">
    <vt:lpwstr/>
  </property>
  <property fmtid="{D5CDD505-2E9C-101B-9397-08002B2CF9AE}" pid="42" name="ho_HilfslinienHorizontal19">
    <vt:lpwstr/>
  </property>
  <property fmtid="{D5CDD505-2E9C-101B-9397-08002B2CF9AE}" pid="43" name="ho_HilfslinienHorizontal20">
    <vt:lpwstr/>
  </property>
  <property fmtid="{D5CDD505-2E9C-101B-9397-08002B2CF9AE}" pid="44" name="ContentTypeId">
    <vt:lpwstr>0x010100293050C74D0DF746890CF64B245C9CD6</vt:lpwstr>
  </property>
  <property fmtid="{D5CDD505-2E9C-101B-9397-08002B2CF9AE}" pid="45" name="MediaServiceImageTags">
    <vt:lpwstr/>
  </property>
  <property fmtid="{D5CDD505-2E9C-101B-9397-08002B2CF9AE}" pid="46" name="_dlc_DocIdItemGuid">
    <vt:lpwstr>6f97edc2-2224-4415-a68f-cca4424ed83b</vt:lpwstr>
  </property>
</Properties>
</file>